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4" r:id="rId1"/>
  </p:sldMasterIdLst>
  <p:notesMasterIdLst>
    <p:notesMasterId r:id="rId49"/>
  </p:notesMasterIdLst>
  <p:sldIdLst>
    <p:sldId id="256" r:id="rId2"/>
    <p:sldId id="390" r:id="rId3"/>
    <p:sldId id="389" r:id="rId4"/>
    <p:sldId id="262" r:id="rId5"/>
    <p:sldId id="263" r:id="rId6"/>
    <p:sldId id="292" r:id="rId7"/>
    <p:sldId id="327" r:id="rId8"/>
    <p:sldId id="298" r:id="rId9"/>
    <p:sldId id="377" r:id="rId10"/>
    <p:sldId id="296" r:id="rId11"/>
    <p:sldId id="320" r:id="rId12"/>
    <p:sldId id="326" r:id="rId13"/>
    <p:sldId id="321" r:id="rId14"/>
    <p:sldId id="295" r:id="rId15"/>
    <p:sldId id="330" r:id="rId16"/>
    <p:sldId id="289" r:id="rId17"/>
    <p:sldId id="328" r:id="rId18"/>
    <p:sldId id="287" r:id="rId19"/>
    <p:sldId id="331" r:id="rId20"/>
    <p:sldId id="307" r:id="rId21"/>
    <p:sldId id="341" r:id="rId22"/>
    <p:sldId id="344" r:id="rId23"/>
    <p:sldId id="348" r:id="rId24"/>
    <p:sldId id="343" r:id="rId25"/>
    <p:sldId id="347" r:id="rId26"/>
    <p:sldId id="333" r:id="rId27"/>
    <p:sldId id="361" r:id="rId28"/>
    <p:sldId id="285" r:id="rId29"/>
    <p:sldId id="360" r:id="rId30"/>
    <p:sldId id="359" r:id="rId31"/>
    <p:sldId id="357" r:id="rId32"/>
    <p:sldId id="395" r:id="rId33"/>
    <p:sldId id="337" r:id="rId34"/>
    <p:sldId id="386" r:id="rId35"/>
    <p:sldId id="311" r:id="rId36"/>
    <p:sldId id="332" r:id="rId37"/>
    <p:sldId id="393" r:id="rId38"/>
    <p:sldId id="368" r:id="rId39"/>
    <p:sldId id="385" r:id="rId40"/>
    <p:sldId id="394" r:id="rId41"/>
    <p:sldId id="381" r:id="rId42"/>
    <p:sldId id="323" r:id="rId43"/>
    <p:sldId id="383" r:id="rId44"/>
    <p:sldId id="378" r:id="rId45"/>
    <p:sldId id="380" r:id="rId46"/>
    <p:sldId id="391" r:id="rId47"/>
    <p:sldId id="392"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00FF"/>
    <a:srgbClr val="00DFFA"/>
    <a:srgbClr val="1D42FF"/>
    <a:srgbClr val="5E1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997"/>
    <p:restoredTop sz="93692"/>
  </p:normalViewPr>
  <p:slideViewPr>
    <p:cSldViewPr snapToGrid="0">
      <p:cViewPr varScale="1">
        <p:scale>
          <a:sx n="66" d="100"/>
          <a:sy n="66" d="100"/>
        </p:scale>
        <p:origin x="688" y="192"/>
      </p:cViewPr>
      <p:guideLst/>
    </p:cSldViewPr>
  </p:slideViewPr>
  <p:notesTextViewPr>
    <p:cViewPr>
      <p:scale>
        <a:sx n="1" d="1"/>
        <a:sy n="1" d="1"/>
      </p:scale>
      <p:origin x="0" y="0"/>
    </p:cViewPr>
  </p:notesTextViewPr>
  <p:sorterViewPr>
    <p:cViewPr>
      <p:scale>
        <a:sx n="1" d="1"/>
        <a:sy n="1" d="1"/>
      </p:scale>
      <p:origin x="0" y="0"/>
    </p:cViewPr>
  </p:sorterViewPr>
  <p:notesViewPr>
    <p:cSldViewPr snapToGrid="0">
      <p:cViewPr varScale="1">
        <p:scale>
          <a:sx n="54" d="100"/>
          <a:sy n="54" d="100"/>
        </p:scale>
        <p:origin x="2960"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D63E09-3E64-48E1-8D51-757FE509A59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D1C0E316-A654-4B09-90B4-B1FE704AF5EA}">
      <dgm:prSet/>
      <dgm:spPr/>
      <dgm:t>
        <a:bodyPr/>
        <a:lstStyle/>
        <a:p>
          <a:r>
            <a:rPr lang="en-US" dirty="0">
              <a:latin typeface="Arial" panose="020B0604020202020204" pitchFamily="34" charset="0"/>
              <a:cs typeface="Arial" panose="020B0604020202020204" pitchFamily="34" charset="0"/>
            </a:rPr>
            <a:t>School library as a </a:t>
          </a:r>
          <a:r>
            <a:rPr lang="en-US" b="1" dirty="0">
              <a:latin typeface="Arial" panose="020B0604020202020204" pitchFamily="34" charset="0"/>
              <a:cs typeface="Arial" panose="020B0604020202020204" pitchFamily="34" charset="0"/>
            </a:rPr>
            <a:t>l</a:t>
          </a:r>
          <a:r>
            <a:rPr lang="en-US" b="1" dirty="0">
              <a:solidFill>
                <a:srgbClr val="FFFF00"/>
              </a:solidFill>
              <a:latin typeface="Arial" panose="020B0604020202020204" pitchFamily="34" charset="0"/>
              <a:cs typeface="Arial" panose="020B0604020202020204" pitchFamily="34" charset="0"/>
            </a:rPr>
            <a:t>aboratory</a:t>
          </a:r>
          <a:r>
            <a:rPr lang="en-US" dirty="0">
              <a:latin typeface="Arial" panose="020B0604020202020204" pitchFamily="34" charset="0"/>
              <a:cs typeface="Arial" panose="020B0604020202020204" pitchFamily="34" charset="0"/>
            </a:rPr>
            <a:t> for student learning in schools;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dgm:t>
    </dgm:pt>
    <dgm:pt modelId="{B6B4A078-B591-43AC-9772-0AB54432EC78}" type="parTrans" cxnId="{A28FF8C1-8780-496B-A07A-2D253AC6C91C}">
      <dgm:prSet/>
      <dgm:spPr/>
      <dgm:t>
        <a:bodyPr/>
        <a:lstStyle/>
        <a:p>
          <a:endParaRPr lang="en-US"/>
        </a:p>
      </dgm:t>
    </dgm:pt>
    <dgm:pt modelId="{04435A04-86FE-4329-B799-DD28A481F6DF}" type="sibTrans" cxnId="{A28FF8C1-8780-496B-A07A-2D253AC6C91C}">
      <dgm:prSet/>
      <dgm:spPr/>
      <dgm:t>
        <a:bodyPr/>
        <a:lstStyle/>
        <a:p>
          <a:endParaRPr lang="en-US"/>
        </a:p>
      </dgm:t>
    </dgm:pt>
    <dgm:pt modelId="{4BB63E45-8A66-4588-92AF-58DB20A3D53D}">
      <dgm:prSet/>
      <dgm:spPr/>
      <dgm:t>
        <a:bodyPr/>
        <a:lstStyle/>
        <a:p>
          <a:r>
            <a:rPr lang="en-US" dirty="0">
              <a:latin typeface="Arial" panose="020B0604020202020204" pitchFamily="34" charset="0"/>
              <a:cs typeface="Arial" panose="020B0604020202020204" pitchFamily="34" charset="0"/>
            </a:rPr>
            <a:t>School library as a </a:t>
          </a:r>
          <a:r>
            <a:rPr lang="en-US" b="1" dirty="0">
              <a:solidFill>
                <a:srgbClr val="FFFF00"/>
              </a:solidFill>
              <a:latin typeface="Arial" panose="020B0604020202020204" pitchFamily="34" charset="0"/>
              <a:cs typeface="Arial" panose="020B0604020202020204" pitchFamily="34" charset="0"/>
            </a:rPr>
            <a:t>research setting</a:t>
          </a:r>
          <a:r>
            <a:rPr lang="en-US" dirty="0">
              <a:latin typeface="Arial" panose="020B0604020202020204" pitchFamily="34" charset="0"/>
              <a:cs typeface="Arial" panose="020B0604020202020204" pitchFamily="34" charset="0"/>
            </a:rPr>
            <a:t>;</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dgm:t>
    </dgm:pt>
    <dgm:pt modelId="{89F8FF2B-EADF-4828-9C52-5DDFE7E726D5}" type="parTrans" cxnId="{D226E9DF-B10A-49BB-B05B-64EF93BE5C29}">
      <dgm:prSet/>
      <dgm:spPr/>
      <dgm:t>
        <a:bodyPr/>
        <a:lstStyle/>
        <a:p>
          <a:endParaRPr lang="en-US"/>
        </a:p>
      </dgm:t>
    </dgm:pt>
    <dgm:pt modelId="{C0F16D58-98DD-4E3B-99D6-CCEA7E4A92BE}" type="sibTrans" cxnId="{D226E9DF-B10A-49BB-B05B-64EF93BE5C29}">
      <dgm:prSet/>
      <dgm:spPr/>
      <dgm:t>
        <a:bodyPr/>
        <a:lstStyle/>
        <a:p>
          <a:endParaRPr lang="en-US"/>
        </a:p>
      </dgm:t>
    </dgm:pt>
    <dgm:pt modelId="{1E09B9EA-EF1D-4EB6-AFE5-EA609BBDBCA7}">
      <dgm:prSet/>
      <dgm:spPr/>
      <dgm:t>
        <a:bodyPr/>
        <a:lstStyle/>
        <a:p>
          <a:r>
            <a:rPr lang="en-US" b="1" dirty="0">
              <a:solidFill>
                <a:srgbClr val="FFFF00"/>
              </a:solidFill>
              <a:latin typeface="Arial" panose="020B0604020202020204" pitchFamily="34" charset="0"/>
              <a:cs typeface="Arial" panose="020B0604020202020204" pitchFamily="34" charset="0"/>
            </a:rPr>
            <a:t>Cognitive, rather than organizational</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focus on a school library ‘s effects;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dgm:t>
    </dgm:pt>
    <dgm:pt modelId="{4795FD6A-CE0D-4CCE-96BF-C84DC87C1E98}" type="parTrans" cxnId="{5C8AF514-40C6-4909-854F-07FFCC05BAFA}">
      <dgm:prSet/>
      <dgm:spPr/>
      <dgm:t>
        <a:bodyPr/>
        <a:lstStyle/>
        <a:p>
          <a:endParaRPr lang="en-US"/>
        </a:p>
      </dgm:t>
    </dgm:pt>
    <dgm:pt modelId="{E8861AB7-106C-4A0A-9B51-EE87737867C2}" type="sibTrans" cxnId="{5C8AF514-40C6-4909-854F-07FFCC05BAFA}">
      <dgm:prSet/>
      <dgm:spPr/>
      <dgm:t>
        <a:bodyPr/>
        <a:lstStyle/>
        <a:p>
          <a:endParaRPr lang="en-US"/>
        </a:p>
      </dgm:t>
    </dgm:pt>
    <dgm:pt modelId="{E0D7D106-C090-4019-BB03-0D2B156E626E}">
      <dgm:prSet/>
      <dgm:spPr/>
      <dgm:t>
        <a:bodyPr/>
        <a:lstStyle/>
        <a:p>
          <a:r>
            <a:rPr lang="en-US" dirty="0">
              <a:latin typeface="Arial" panose="020B0604020202020204" pitchFamily="34" charset="0"/>
              <a:cs typeface="Arial" panose="020B0604020202020204" pitchFamily="34" charset="0"/>
            </a:rPr>
            <a:t>A focus on </a:t>
          </a:r>
          <a:r>
            <a:rPr lang="en-US" b="1" dirty="0" err="1">
              <a:solidFill>
                <a:srgbClr val="FFFF00"/>
              </a:solidFill>
              <a:latin typeface="Arial" panose="020B0604020202020204" pitchFamily="34" charset="0"/>
              <a:cs typeface="Arial" panose="020B0604020202020204" pitchFamily="34" charset="0"/>
            </a:rPr>
            <a:t>childrens</a:t>
          </a:r>
          <a:r>
            <a:rPr lang="en-US" b="1" dirty="0">
              <a:solidFill>
                <a:srgbClr val="FFFF00"/>
              </a:solidFill>
              <a:latin typeface="Arial" panose="020B0604020202020204" pitchFamily="34" charset="0"/>
              <a:cs typeface="Arial" panose="020B0604020202020204" pitchFamily="34" charset="0"/>
            </a:rPr>
            <a:t>’ information </a:t>
          </a:r>
          <a:r>
            <a:rPr lang="en-US" b="1" dirty="0" err="1">
              <a:solidFill>
                <a:srgbClr val="FFFF00"/>
              </a:solidFill>
              <a:latin typeface="Arial" panose="020B0604020202020204" pitchFamily="34" charset="0"/>
              <a:cs typeface="Arial" panose="020B0604020202020204" pitchFamily="34" charset="0"/>
            </a:rPr>
            <a:t>behaviour</a:t>
          </a:r>
          <a:r>
            <a:rPr lang="en-US" b="1" dirty="0">
              <a:solidFill>
                <a:srgbClr val="FFFF00"/>
              </a:solidFill>
              <a:latin typeface="Arial" panose="020B0604020202020204" pitchFamily="34" charset="0"/>
              <a:cs typeface="Arial" panose="020B0604020202020204" pitchFamily="34" charset="0"/>
            </a:rPr>
            <a:t> and knowledge construction; </a:t>
          </a:r>
          <a:br>
            <a:rPr lang="en-US" b="1" dirty="0">
              <a:solidFill>
                <a:srgbClr val="FFFF00"/>
              </a:solidFill>
            </a:rPr>
          </a:br>
          <a:endParaRPr lang="en-US" b="1" dirty="0">
            <a:solidFill>
              <a:srgbClr val="FFFF00"/>
            </a:solidFill>
          </a:endParaRPr>
        </a:p>
      </dgm:t>
    </dgm:pt>
    <dgm:pt modelId="{2FC1CB29-6C45-463D-8F7B-6780EAC83AAE}" type="parTrans" cxnId="{1A6E136A-A71D-4C97-AAF6-64EEB90B1AF0}">
      <dgm:prSet/>
      <dgm:spPr/>
      <dgm:t>
        <a:bodyPr/>
        <a:lstStyle/>
        <a:p>
          <a:endParaRPr lang="en-US"/>
        </a:p>
      </dgm:t>
    </dgm:pt>
    <dgm:pt modelId="{9CDE488C-1E4D-4E2F-93BF-D9B1697ECC6D}" type="sibTrans" cxnId="{1A6E136A-A71D-4C97-AAF6-64EEB90B1AF0}">
      <dgm:prSet/>
      <dgm:spPr/>
      <dgm:t>
        <a:bodyPr/>
        <a:lstStyle/>
        <a:p>
          <a:endParaRPr lang="en-US"/>
        </a:p>
      </dgm:t>
    </dgm:pt>
    <dgm:pt modelId="{40969136-8484-468C-AD43-D73A3EAA8231}">
      <dgm:prSet/>
      <dgm:spPr/>
      <dgm:t>
        <a:bodyPr/>
        <a:lstStyle/>
        <a:p>
          <a:r>
            <a:rPr lang="en-US" b="1" dirty="0">
              <a:solidFill>
                <a:srgbClr val="FFFF00"/>
              </a:solidFill>
              <a:latin typeface="Arial" panose="020B0604020202020204" pitchFamily="34" charset="0"/>
              <a:cs typeface="Arial" panose="020B0604020202020204" pitchFamily="34" charset="0"/>
            </a:rPr>
            <a:t>Use of mixed methods</a:t>
          </a:r>
          <a:r>
            <a:rPr lang="en-US" dirty="0">
              <a:latin typeface="Arial" panose="020B0604020202020204" pitchFamily="34" charset="0"/>
              <a:cs typeface="Arial" panose="020B0604020202020204" pitchFamily="34" charset="0"/>
            </a:rPr>
            <a:t>-quantitative and qualitative data;</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dgm:t>
    </dgm:pt>
    <dgm:pt modelId="{F0D9CE6D-85E4-42B0-8487-1C6909C5B30A}" type="parTrans" cxnId="{33E42622-B2B8-4B07-ADAC-030E2EC0A6B3}">
      <dgm:prSet/>
      <dgm:spPr/>
      <dgm:t>
        <a:bodyPr/>
        <a:lstStyle/>
        <a:p>
          <a:endParaRPr lang="en-US"/>
        </a:p>
      </dgm:t>
    </dgm:pt>
    <dgm:pt modelId="{264A4E0F-3BAE-40AD-8026-7D818D64F026}" type="sibTrans" cxnId="{33E42622-B2B8-4B07-ADAC-030E2EC0A6B3}">
      <dgm:prSet/>
      <dgm:spPr/>
      <dgm:t>
        <a:bodyPr/>
        <a:lstStyle/>
        <a:p>
          <a:endParaRPr lang="en-US"/>
        </a:p>
      </dgm:t>
    </dgm:pt>
    <dgm:pt modelId="{F49AFA40-5A53-4D81-9FFC-1E760E9D717D}">
      <dgm:prSet/>
      <dgm:spPr/>
      <dgm:t>
        <a:bodyPr/>
        <a:lstStyle/>
        <a:p>
          <a:r>
            <a:rPr lang="en-US" b="1" dirty="0">
              <a:solidFill>
                <a:srgbClr val="FFFF00"/>
              </a:solidFill>
              <a:latin typeface="Arial" panose="020B0604020202020204" pitchFamily="34" charset="0"/>
              <a:cs typeface="Arial" panose="020B0604020202020204" pitchFamily="34" charset="0"/>
            </a:rPr>
            <a:t>Implications for digital technology </a:t>
          </a:r>
          <a:r>
            <a:rPr lang="en-US" dirty="0">
              <a:latin typeface="Arial" panose="020B0604020202020204" pitchFamily="34" charset="0"/>
              <a:cs typeface="Arial" panose="020B0604020202020204" pitchFamily="34" charset="0"/>
            </a:rPr>
            <a:t>in information processes.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dgm:t>
    </dgm:pt>
    <dgm:pt modelId="{52AAB0D4-8813-4305-BE7B-2AC24200FC6A}" type="parTrans" cxnId="{C84D69B2-69EA-4285-A985-B62B7138C4A1}">
      <dgm:prSet/>
      <dgm:spPr/>
      <dgm:t>
        <a:bodyPr/>
        <a:lstStyle/>
        <a:p>
          <a:endParaRPr lang="en-US"/>
        </a:p>
      </dgm:t>
    </dgm:pt>
    <dgm:pt modelId="{AC10B628-01EB-4D7A-A457-9279AD915679}" type="sibTrans" cxnId="{C84D69B2-69EA-4285-A985-B62B7138C4A1}">
      <dgm:prSet/>
      <dgm:spPr/>
      <dgm:t>
        <a:bodyPr/>
        <a:lstStyle/>
        <a:p>
          <a:endParaRPr lang="en-US"/>
        </a:p>
      </dgm:t>
    </dgm:pt>
    <dgm:pt modelId="{057B7ECF-E810-6040-A71E-9F6952707E32}" type="pres">
      <dgm:prSet presAssocID="{55D63E09-3E64-48E1-8D51-757FE509A598}" presName="vert0" presStyleCnt="0">
        <dgm:presLayoutVars>
          <dgm:dir/>
          <dgm:animOne val="branch"/>
          <dgm:animLvl val="lvl"/>
        </dgm:presLayoutVars>
      </dgm:prSet>
      <dgm:spPr/>
    </dgm:pt>
    <dgm:pt modelId="{065DBD10-0AD2-E34B-BA13-682BDE5FE275}" type="pres">
      <dgm:prSet presAssocID="{D1C0E316-A654-4B09-90B4-B1FE704AF5EA}" presName="thickLine" presStyleLbl="alignNode1" presStyleIdx="0" presStyleCnt="6"/>
      <dgm:spPr/>
    </dgm:pt>
    <dgm:pt modelId="{DD71A35C-FF7D-8346-9BCA-CF390A65D159}" type="pres">
      <dgm:prSet presAssocID="{D1C0E316-A654-4B09-90B4-B1FE704AF5EA}" presName="horz1" presStyleCnt="0"/>
      <dgm:spPr/>
    </dgm:pt>
    <dgm:pt modelId="{6B8AF7C2-F118-D14B-A502-5C82D5C4F58A}" type="pres">
      <dgm:prSet presAssocID="{D1C0E316-A654-4B09-90B4-B1FE704AF5EA}" presName="tx1" presStyleLbl="revTx" presStyleIdx="0" presStyleCnt="6"/>
      <dgm:spPr/>
    </dgm:pt>
    <dgm:pt modelId="{93DF74F0-38D7-7548-A842-24BF038C2F0E}" type="pres">
      <dgm:prSet presAssocID="{D1C0E316-A654-4B09-90B4-B1FE704AF5EA}" presName="vert1" presStyleCnt="0"/>
      <dgm:spPr/>
    </dgm:pt>
    <dgm:pt modelId="{E3B951A6-4695-6C4F-B764-8F105CE2E661}" type="pres">
      <dgm:prSet presAssocID="{4BB63E45-8A66-4588-92AF-58DB20A3D53D}" presName="thickLine" presStyleLbl="alignNode1" presStyleIdx="1" presStyleCnt="6"/>
      <dgm:spPr/>
    </dgm:pt>
    <dgm:pt modelId="{4B6416CF-ED76-F645-89EF-7C97B5CB3F36}" type="pres">
      <dgm:prSet presAssocID="{4BB63E45-8A66-4588-92AF-58DB20A3D53D}" presName="horz1" presStyleCnt="0"/>
      <dgm:spPr/>
    </dgm:pt>
    <dgm:pt modelId="{30B2071B-3870-D745-9B0C-4FDC3ECFB1A9}" type="pres">
      <dgm:prSet presAssocID="{4BB63E45-8A66-4588-92AF-58DB20A3D53D}" presName="tx1" presStyleLbl="revTx" presStyleIdx="1" presStyleCnt="6"/>
      <dgm:spPr/>
    </dgm:pt>
    <dgm:pt modelId="{12D1D5DA-4EAF-0646-9AF2-FC5B7A4454EE}" type="pres">
      <dgm:prSet presAssocID="{4BB63E45-8A66-4588-92AF-58DB20A3D53D}" presName="vert1" presStyleCnt="0"/>
      <dgm:spPr/>
    </dgm:pt>
    <dgm:pt modelId="{6EB4E78B-1C02-ED4F-90FF-797D42D0DA78}" type="pres">
      <dgm:prSet presAssocID="{1E09B9EA-EF1D-4EB6-AFE5-EA609BBDBCA7}" presName="thickLine" presStyleLbl="alignNode1" presStyleIdx="2" presStyleCnt="6"/>
      <dgm:spPr/>
    </dgm:pt>
    <dgm:pt modelId="{EAB6FEB9-6FE3-BC40-8AD0-CF9370FE0DB8}" type="pres">
      <dgm:prSet presAssocID="{1E09B9EA-EF1D-4EB6-AFE5-EA609BBDBCA7}" presName="horz1" presStyleCnt="0"/>
      <dgm:spPr/>
    </dgm:pt>
    <dgm:pt modelId="{19782537-317B-BD49-B307-4E031F4960BC}" type="pres">
      <dgm:prSet presAssocID="{1E09B9EA-EF1D-4EB6-AFE5-EA609BBDBCA7}" presName="tx1" presStyleLbl="revTx" presStyleIdx="2" presStyleCnt="6"/>
      <dgm:spPr/>
    </dgm:pt>
    <dgm:pt modelId="{01076088-9BE1-E44E-B589-3E21945F6FA3}" type="pres">
      <dgm:prSet presAssocID="{1E09B9EA-EF1D-4EB6-AFE5-EA609BBDBCA7}" presName="vert1" presStyleCnt="0"/>
      <dgm:spPr/>
    </dgm:pt>
    <dgm:pt modelId="{7C1BD6BA-B261-F84B-B524-B503F243290D}" type="pres">
      <dgm:prSet presAssocID="{E0D7D106-C090-4019-BB03-0D2B156E626E}" presName="thickLine" presStyleLbl="alignNode1" presStyleIdx="3" presStyleCnt="6"/>
      <dgm:spPr/>
    </dgm:pt>
    <dgm:pt modelId="{6439D83D-2C30-4F40-8D28-44F588BED91A}" type="pres">
      <dgm:prSet presAssocID="{E0D7D106-C090-4019-BB03-0D2B156E626E}" presName="horz1" presStyleCnt="0"/>
      <dgm:spPr/>
    </dgm:pt>
    <dgm:pt modelId="{0E1E221C-442E-0F4A-A26F-B35909A95F29}" type="pres">
      <dgm:prSet presAssocID="{E0D7D106-C090-4019-BB03-0D2B156E626E}" presName="tx1" presStyleLbl="revTx" presStyleIdx="3" presStyleCnt="6"/>
      <dgm:spPr/>
    </dgm:pt>
    <dgm:pt modelId="{4BEBCA3C-D55F-614B-80E3-DDF65BD630A4}" type="pres">
      <dgm:prSet presAssocID="{E0D7D106-C090-4019-BB03-0D2B156E626E}" presName="vert1" presStyleCnt="0"/>
      <dgm:spPr/>
    </dgm:pt>
    <dgm:pt modelId="{3D20A95F-FB83-7D44-8F04-8CAF3BE7F37E}" type="pres">
      <dgm:prSet presAssocID="{40969136-8484-468C-AD43-D73A3EAA8231}" presName="thickLine" presStyleLbl="alignNode1" presStyleIdx="4" presStyleCnt="6"/>
      <dgm:spPr/>
    </dgm:pt>
    <dgm:pt modelId="{1D67AE86-D7B2-5F48-9F97-152B8798DE95}" type="pres">
      <dgm:prSet presAssocID="{40969136-8484-468C-AD43-D73A3EAA8231}" presName="horz1" presStyleCnt="0"/>
      <dgm:spPr/>
    </dgm:pt>
    <dgm:pt modelId="{0BE7FE38-24BD-7F45-9472-6A2CA024EF5D}" type="pres">
      <dgm:prSet presAssocID="{40969136-8484-468C-AD43-D73A3EAA8231}" presName="tx1" presStyleLbl="revTx" presStyleIdx="4" presStyleCnt="6"/>
      <dgm:spPr/>
    </dgm:pt>
    <dgm:pt modelId="{52808E6B-D95C-3242-8246-29FEDCED6E75}" type="pres">
      <dgm:prSet presAssocID="{40969136-8484-468C-AD43-D73A3EAA8231}" presName="vert1" presStyleCnt="0"/>
      <dgm:spPr/>
    </dgm:pt>
    <dgm:pt modelId="{D623F8EF-CC2A-5B45-A97C-C7E40FB3AFD8}" type="pres">
      <dgm:prSet presAssocID="{F49AFA40-5A53-4D81-9FFC-1E760E9D717D}" presName="thickLine" presStyleLbl="alignNode1" presStyleIdx="5" presStyleCnt="6"/>
      <dgm:spPr/>
    </dgm:pt>
    <dgm:pt modelId="{83E5D2D0-C1C7-A145-90C1-A99CC8FDAF49}" type="pres">
      <dgm:prSet presAssocID="{F49AFA40-5A53-4D81-9FFC-1E760E9D717D}" presName="horz1" presStyleCnt="0"/>
      <dgm:spPr/>
    </dgm:pt>
    <dgm:pt modelId="{02AD7E54-83C9-0E48-8B54-0437C044E1B4}" type="pres">
      <dgm:prSet presAssocID="{F49AFA40-5A53-4D81-9FFC-1E760E9D717D}" presName="tx1" presStyleLbl="revTx" presStyleIdx="5" presStyleCnt="6"/>
      <dgm:spPr/>
    </dgm:pt>
    <dgm:pt modelId="{0A43A915-1D34-CF48-92D6-F8866E128A5F}" type="pres">
      <dgm:prSet presAssocID="{F49AFA40-5A53-4D81-9FFC-1E760E9D717D}" presName="vert1" presStyleCnt="0"/>
      <dgm:spPr/>
    </dgm:pt>
  </dgm:ptLst>
  <dgm:cxnLst>
    <dgm:cxn modelId="{5C8AF514-40C6-4909-854F-07FFCC05BAFA}" srcId="{55D63E09-3E64-48E1-8D51-757FE509A598}" destId="{1E09B9EA-EF1D-4EB6-AFE5-EA609BBDBCA7}" srcOrd="2" destOrd="0" parTransId="{4795FD6A-CE0D-4CCE-96BF-C84DC87C1E98}" sibTransId="{E8861AB7-106C-4A0A-9B51-EE87737867C2}"/>
    <dgm:cxn modelId="{33E42622-B2B8-4B07-ADAC-030E2EC0A6B3}" srcId="{55D63E09-3E64-48E1-8D51-757FE509A598}" destId="{40969136-8484-468C-AD43-D73A3EAA8231}" srcOrd="4" destOrd="0" parTransId="{F0D9CE6D-85E4-42B0-8487-1C6909C5B30A}" sibTransId="{264A4E0F-3BAE-40AD-8026-7D818D64F026}"/>
    <dgm:cxn modelId="{F6FA172B-5F72-4142-93CE-718A8CA2D5BA}" type="presOf" srcId="{F49AFA40-5A53-4D81-9FFC-1E760E9D717D}" destId="{02AD7E54-83C9-0E48-8B54-0437C044E1B4}" srcOrd="0" destOrd="0" presId="urn:microsoft.com/office/officeart/2008/layout/LinedList"/>
    <dgm:cxn modelId="{5F19515B-7953-FC4D-B39D-BD4B869C9CCF}" type="presOf" srcId="{55D63E09-3E64-48E1-8D51-757FE509A598}" destId="{057B7ECF-E810-6040-A71E-9F6952707E32}" srcOrd="0" destOrd="0" presId="urn:microsoft.com/office/officeart/2008/layout/LinedList"/>
    <dgm:cxn modelId="{47E83769-DF21-174E-91ED-93B33C349805}" type="presOf" srcId="{4BB63E45-8A66-4588-92AF-58DB20A3D53D}" destId="{30B2071B-3870-D745-9B0C-4FDC3ECFB1A9}" srcOrd="0" destOrd="0" presId="urn:microsoft.com/office/officeart/2008/layout/LinedList"/>
    <dgm:cxn modelId="{1A6E136A-A71D-4C97-AAF6-64EEB90B1AF0}" srcId="{55D63E09-3E64-48E1-8D51-757FE509A598}" destId="{E0D7D106-C090-4019-BB03-0D2B156E626E}" srcOrd="3" destOrd="0" parTransId="{2FC1CB29-6C45-463D-8F7B-6780EAC83AAE}" sibTransId="{9CDE488C-1E4D-4E2F-93BF-D9B1697ECC6D}"/>
    <dgm:cxn modelId="{99AFCE8C-7C35-BC49-B312-F5346BE61EB4}" type="presOf" srcId="{1E09B9EA-EF1D-4EB6-AFE5-EA609BBDBCA7}" destId="{19782537-317B-BD49-B307-4E031F4960BC}" srcOrd="0" destOrd="0" presId="urn:microsoft.com/office/officeart/2008/layout/LinedList"/>
    <dgm:cxn modelId="{E3E88E9E-2519-B245-9EC1-C1EB22E12339}" type="presOf" srcId="{40969136-8484-468C-AD43-D73A3EAA8231}" destId="{0BE7FE38-24BD-7F45-9472-6A2CA024EF5D}" srcOrd="0" destOrd="0" presId="urn:microsoft.com/office/officeart/2008/layout/LinedList"/>
    <dgm:cxn modelId="{C84D69B2-69EA-4285-A985-B62B7138C4A1}" srcId="{55D63E09-3E64-48E1-8D51-757FE509A598}" destId="{F49AFA40-5A53-4D81-9FFC-1E760E9D717D}" srcOrd="5" destOrd="0" parTransId="{52AAB0D4-8813-4305-BE7B-2AC24200FC6A}" sibTransId="{AC10B628-01EB-4D7A-A457-9279AD915679}"/>
    <dgm:cxn modelId="{A28FF8C1-8780-496B-A07A-2D253AC6C91C}" srcId="{55D63E09-3E64-48E1-8D51-757FE509A598}" destId="{D1C0E316-A654-4B09-90B4-B1FE704AF5EA}" srcOrd="0" destOrd="0" parTransId="{B6B4A078-B591-43AC-9772-0AB54432EC78}" sibTransId="{04435A04-86FE-4329-B799-DD28A481F6DF}"/>
    <dgm:cxn modelId="{BB61B0D2-EC37-3C46-BDD7-E9A9528A8634}" type="presOf" srcId="{D1C0E316-A654-4B09-90B4-B1FE704AF5EA}" destId="{6B8AF7C2-F118-D14B-A502-5C82D5C4F58A}" srcOrd="0" destOrd="0" presId="urn:microsoft.com/office/officeart/2008/layout/LinedList"/>
    <dgm:cxn modelId="{D226E9DF-B10A-49BB-B05B-64EF93BE5C29}" srcId="{55D63E09-3E64-48E1-8D51-757FE509A598}" destId="{4BB63E45-8A66-4588-92AF-58DB20A3D53D}" srcOrd="1" destOrd="0" parTransId="{89F8FF2B-EADF-4828-9C52-5DDFE7E726D5}" sibTransId="{C0F16D58-98DD-4E3B-99D6-CCEA7E4A92BE}"/>
    <dgm:cxn modelId="{607095EC-0E5E-CF40-AEA3-6BA696E97E80}" type="presOf" srcId="{E0D7D106-C090-4019-BB03-0D2B156E626E}" destId="{0E1E221C-442E-0F4A-A26F-B35909A95F29}" srcOrd="0" destOrd="0" presId="urn:microsoft.com/office/officeart/2008/layout/LinedList"/>
    <dgm:cxn modelId="{D7584602-4069-6247-A317-670FD314D39F}" type="presParOf" srcId="{057B7ECF-E810-6040-A71E-9F6952707E32}" destId="{065DBD10-0AD2-E34B-BA13-682BDE5FE275}" srcOrd="0" destOrd="0" presId="urn:microsoft.com/office/officeart/2008/layout/LinedList"/>
    <dgm:cxn modelId="{275074E1-B956-7541-A986-CF1F8EE2E5DF}" type="presParOf" srcId="{057B7ECF-E810-6040-A71E-9F6952707E32}" destId="{DD71A35C-FF7D-8346-9BCA-CF390A65D159}" srcOrd="1" destOrd="0" presId="urn:microsoft.com/office/officeart/2008/layout/LinedList"/>
    <dgm:cxn modelId="{E4D825D9-43D7-B947-A254-BA5DD07A525C}" type="presParOf" srcId="{DD71A35C-FF7D-8346-9BCA-CF390A65D159}" destId="{6B8AF7C2-F118-D14B-A502-5C82D5C4F58A}" srcOrd="0" destOrd="0" presId="urn:microsoft.com/office/officeart/2008/layout/LinedList"/>
    <dgm:cxn modelId="{C20AA54E-2D8D-7640-9F78-C1628A6DC90F}" type="presParOf" srcId="{DD71A35C-FF7D-8346-9BCA-CF390A65D159}" destId="{93DF74F0-38D7-7548-A842-24BF038C2F0E}" srcOrd="1" destOrd="0" presId="urn:microsoft.com/office/officeart/2008/layout/LinedList"/>
    <dgm:cxn modelId="{BB4A96A2-C902-5E4F-944A-AAB962E7BDB8}" type="presParOf" srcId="{057B7ECF-E810-6040-A71E-9F6952707E32}" destId="{E3B951A6-4695-6C4F-B764-8F105CE2E661}" srcOrd="2" destOrd="0" presId="urn:microsoft.com/office/officeart/2008/layout/LinedList"/>
    <dgm:cxn modelId="{0FE9C215-C410-4940-91B1-438E34EF5ED5}" type="presParOf" srcId="{057B7ECF-E810-6040-A71E-9F6952707E32}" destId="{4B6416CF-ED76-F645-89EF-7C97B5CB3F36}" srcOrd="3" destOrd="0" presId="urn:microsoft.com/office/officeart/2008/layout/LinedList"/>
    <dgm:cxn modelId="{6A8D9834-7871-E143-97B0-7EC2A02609AE}" type="presParOf" srcId="{4B6416CF-ED76-F645-89EF-7C97B5CB3F36}" destId="{30B2071B-3870-D745-9B0C-4FDC3ECFB1A9}" srcOrd="0" destOrd="0" presId="urn:microsoft.com/office/officeart/2008/layout/LinedList"/>
    <dgm:cxn modelId="{3E10B834-5A01-CC45-939F-F670F1BB5013}" type="presParOf" srcId="{4B6416CF-ED76-F645-89EF-7C97B5CB3F36}" destId="{12D1D5DA-4EAF-0646-9AF2-FC5B7A4454EE}" srcOrd="1" destOrd="0" presId="urn:microsoft.com/office/officeart/2008/layout/LinedList"/>
    <dgm:cxn modelId="{FA4299F1-7EBE-8F4B-BB49-DFA2C2D10138}" type="presParOf" srcId="{057B7ECF-E810-6040-A71E-9F6952707E32}" destId="{6EB4E78B-1C02-ED4F-90FF-797D42D0DA78}" srcOrd="4" destOrd="0" presId="urn:microsoft.com/office/officeart/2008/layout/LinedList"/>
    <dgm:cxn modelId="{917B11BF-87F8-CE45-80D0-44172D71A173}" type="presParOf" srcId="{057B7ECF-E810-6040-A71E-9F6952707E32}" destId="{EAB6FEB9-6FE3-BC40-8AD0-CF9370FE0DB8}" srcOrd="5" destOrd="0" presId="urn:microsoft.com/office/officeart/2008/layout/LinedList"/>
    <dgm:cxn modelId="{5CD60112-BCCF-8846-8338-DCBF91026641}" type="presParOf" srcId="{EAB6FEB9-6FE3-BC40-8AD0-CF9370FE0DB8}" destId="{19782537-317B-BD49-B307-4E031F4960BC}" srcOrd="0" destOrd="0" presId="urn:microsoft.com/office/officeart/2008/layout/LinedList"/>
    <dgm:cxn modelId="{D7515F84-59AC-FD44-8F86-91CF615D9D50}" type="presParOf" srcId="{EAB6FEB9-6FE3-BC40-8AD0-CF9370FE0DB8}" destId="{01076088-9BE1-E44E-B589-3E21945F6FA3}" srcOrd="1" destOrd="0" presId="urn:microsoft.com/office/officeart/2008/layout/LinedList"/>
    <dgm:cxn modelId="{FFA0E82D-B79A-F043-85DE-343D2E91F90F}" type="presParOf" srcId="{057B7ECF-E810-6040-A71E-9F6952707E32}" destId="{7C1BD6BA-B261-F84B-B524-B503F243290D}" srcOrd="6" destOrd="0" presId="urn:microsoft.com/office/officeart/2008/layout/LinedList"/>
    <dgm:cxn modelId="{5F7536E1-75AC-874C-BBF6-BECDBCD01A61}" type="presParOf" srcId="{057B7ECF-E810-6040-A71E-9F6952707E32}" destId="{6439D83D-2C30-4F40-8D28-44F588BED91A}" srcOrd="7" destOrd="0" presId="urn:microsoft.com/office/officeart/2008/layout/LinedList"/>
    <dgm:cxn modelId="{C8AADC3C-67C2-D54D-A21D-3A24A27D2234}" type="presParOf" srcId="{6439D83D-2C30-4F40-8D28-44F588BED91A}" destId="{0E1E221C-442E-0F4A-A26F-B35909A95F29}" srcOrd="0" destOrd="0" presId="urn:microsoft.com/office/officeart/2008/layout/LinedList"/>
    <dgm:cxn modelId="{2A072032-F62E-7047-A90E-739EFFB73B42}" type="presParOf" srcId="{6439D83D-2C30-4F40-8D28-44F588BED91A}" destId="{4BEBCA3C-D55F-614B-80E3-DDF65BD630A4}" srcOrd="1" destOrd="0" presId="urn:microsoft.com/office/officeart/2008/layout/LinedList"/>
    <dgm:cxn modelId="{7FA74321-2E9C-0E4A-AC76-D7E70C2BB63E}" type="presParOf" srcId="{057B7ECF-E810-6040-A71E-9F6952707E32}" destId="{3D20A95F-FB83-7D44-8F04-8CAF3BE7F37E}" srcOrd="8" destOrd="0" presId="urn:microsoft.com/office/officeart/2008/layout/LinedList"/>
    <dgm:cxn modelId="{6663E721-9DE5-9345-949E-B5DE79836A1D}" type="presParOf" srcId="{057B7ECF-E810-6040-A71E-9F6952707E32}" destId="{1D67AE86-D7B2-5F48-9F97-152B8798DE95}" srcOrd="9" destOrd="0" presId="urn:microsoft.com/office/officeart/2008/layout/LinedList"/>
    <dgm:cxn modelId="{81889E7F-DB24-664E-9F14-1AC0F4530FB4}" type="presParOf" srcId="{1D67AE86-D7B2-5F48-9F97-152B8798DE95}" destId="{0BE7FE38-24BD-7F45-9472-6A2CA024EF5D}" srcOrd="0" destOrd="0" presId="urn:microsoft.com/office/officeart/2008/layout/LinedList"/>
    <dgm:cxn modelId="{73883E3B-A420-7F4E-BD51-AC80B36F7BC2}" type="presParOf" srcId="{1D67AE86-D7B2-5F48-9F97-152B8798DE95}" destId="{52808E6B-D95C-3242-8246-29FEDCED6E75}" srcOrd="1" destOrd="0" presId="urn:microsoft.com/office/officeart/2008/layout/LinedList"/>
    <dgm:cxn modelId="{358F1A1B-1EB7-494F-9B70-7CF17705811B}" type="presParOf" srcId="{057B7ECF-E810-6040-A71E-9F6952707E32}" destId="{D623F8EF-CC2A-5B45-A97C-C7E40FB3AFD8}" srcOrd="10" destOrd="0" presId="urn:microsoft.com/office/officeart/2008/layout/LinedList"/>
    <dgm:cxn modelId="{A7752731-7F4F-2F45-B084-2CD10656212B}" type="presParOf" srcId="{057B7ECF-E810-6040-A71E-9F6952707E32}" destId="{83E5D2D0-C1C7-A145-90C1-A99CC8FDAF49}" srcOrd="11" destOrd="0" presId="urn:microsoft.com/office/officeart/2008/layout/LinedList"/>
    <dgm:cxn modelId="{543F7763-854F-FA41-BFBC-C1BB71B49A69}" type="presParOf" srcId="{83E5D2D0-C1C7-A145-90C1-A99CC8FDAF49}" destId="{02AD7E54-83C9-0E48-8B54-0437C044E1B4}" srcOrd="0" destOrd="0" presId="urn:microsoft.com/office/officeart/2008/layout/LinedList"/>
    <dgm:cxn modelId="{055C3F21-E17D-E248-8619-3FAD4FCE11A8}" type="presParOf" srcId="{83E5D2D0-C1C7-A145-90C1-A99CC8FDAF49}" destId="{0A43A915-1D34-CF48-92D6-F8866E128A5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E7676B-32AD-4232-A959-93693BBA3AA4}"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BC85831F-E010-48D4-B055-C87FD3C1E2CF}">
      <dgm:prSet custT="1"/>
      <dgm:spPr/>
      <dgm:t>
        <a:bodyPr/>
        <a:lstStyle/>
        <a:p>
          <a:r>
            <a:rPr lang="en-US" sz="1800" b="1" baseline="0" dirty="0">
              <a:solidFill>
                <a:schemeClr val="bg1"/>
              </a:solidFill>
              <a:latin typeface="Arial" panose="020B0604020202020204" pitchFamily="34" charset="0"/>
              <a:cs typeface="Arial" panose="020B0604020202020204" pitchFamily="34" charset="0"/>
            </a:rPr>
            <a:t>Phase 2 </a:t>
          </a:r>
          <a:r>
            <a:rPr lang="en-US" sz="1600" b="1" baseline="0" dirty="0">
              <a:solidFill>
                <a:schemeClr val="bg1"/>
              </a:solidFill>
              <a:latin typeface="Arial" panose="020B0604020202020204" pitchFamily="34" charset="0"/>
              <a:cs typeface="Arial" panose="020B0604020202020204" pitchFamily="34" charset="0"/>
            </a:rPr>
            <a:t>used the same data from an etic outsider perspective. </a:t>
          </a:r>
        </a:p>
      </dgm:t>
    </dgm:pt>
    <dgm:pt modelId="{9155009D-807D-468D-94F1-93AD33A24913}" type="parTrans" cxnId="{F57A815F-536A-4533-A29C-9DBEDC6CAA0A}">
      <dgm:prSet/>
      <dgm:spPr/>
      <dgm:t>
        <a:bodyPr/>
        <a:lstStyle/>
        <a:p>
          <a:endParaRPr lang="en-US"/>
        </a:p>
      </dgm:t>
    </dgm:pt>
    <dgm:pt modelId="{52DF0E2E-4897-4825-95B2-D583C8DDB775}" type="sibTrans" cxnId="{F57A815F-536A-4533-A29C-9DBEDC6CAA0A}">
      <dgm:prSet/>
      <dgm:spPr/>
      <dgm:t>
        <a:bodyPr/>
        <a:lstStyle/>
        <a:p>
          <a:endParaRPr lang="en-US"/>
        </a:p>
      </dgm:t>
    </dgm:pt>
    <dgm:pt modelId="{508806F3-9FB6-4B3E-A694-979CD17B9953}">
      <dgm:prSet custT="1"/>
      <dgm:spPr/>
      <dgm:t>
        <a:bodyPr/>
        <a:lstStyle/>
        <a:p>
          <a:r>
            <a:rPr lang="en-US" sz="1800" b="1" baseline="0" dirty="0">
              <a:solidFill>
                <a:schemeClr val="bg1"/>
              </a:solidFill>
              <a:latin typeface="Arial" panose="020B0604020202020204" pitchFamily="34" charset="0"/>
              <a:cs typeface="Arial" panose="020B0604020202020204" pitchFamily="34" charset="0"/>
            </a:rPr>
            <a:t>An etic approach </a:t>
          </a:r>
          <a:r>
            <a:rPr lang="en-US" sz="1200" b="1" baseline="0" dirty="0">
              <a:solidFill>
                <a:schemeClr val="bg1"/>
              </a:solidFill>
              <a:latin typeface="Arial" panose="020B0604020202020204" pitchFamily="34" charset="0"/>
              <a:cs typeface="Arial" panose="020B0604020202020204" pitchFamily="34" charset="0"/>
            </a:rPr>
            <a:t>supplies the “outsider” perspective that revealed barriers and enablers to effective group learning.  (Most barriers were attributed to “lack of participation” among group members.</a:t>
          </a:r>
        </a:p>
      </dgm:t>
    </dgm:pt>
    <dgm:pt modelId="{3FCB12EF-CA76-4837-9DDF-21E7E52E879E}" type="parTrans" cxnId="{C1A1AB0B-E845-493F-8CBB-91BC37ECD8C8}">
      <dgm:prSet/>
      <dgm:spPr/>
      <dgm:t>
        <a:bodyPr/>
        <a:lstStyle/>
        <a:p>
          <a:endParaRPr lang="en-US"/>
        </a:p>
      </dgm:t>
    </dgm:pt>
    <dgm:pt modelId="{F1D3446E-E4F5-483E-96EF-2A94D390BBA7}" type="sibTrans" cxnId="{C1A1AB0B-E845-493F-8CBB-91BC37ECD8C8}">
      <dgm:prSet/>
      <dgm:spPr/>
      <dgm:t>
        <a:bodyPr/>
        <a:lstStyle/>
        <a:p>
          <a:endParaRPr lang="en-US"/>
        </a:p>
      </dgm:t>
    </dgm:pt>
    <dgm:pt modelId="{F32C29A8-4AE8-40A4-8447-E854FD2915A5}">
      <dgm:prSet custT="1"/>
      <dgm:spPr/>
      <dgm:t>
        <a:bodyPr/>
        <a:lstStyle/>
        <a:p>
          <a:r>
            <a:rPr lang="en-US" sz="1400" b="1" baseline="0" dirty="0">
              <a:solidFill>
                <a:schemeClr val="bg1"/>
              </a:solidFill>
              <a:latin typeface="Arial" panose="020B0604020202020204" pitchFamily="34" charset="0"/>
              <a:cs typeface="Arial" panose="020B0604020202020204" pitchFamily="34" charset="0"/>
            </a:rPr>
            <a:t>Data fell into emerging social justice categories, </a:t>
          </a:r>
          <a:r>
            <a:rPr lang="en-US" sz="1200" b="1" baseline="0" dirty="0">
              <a:solidFill>
                <a:schemeClr val="bg1"/>
              </a:solidFill>
              <a:latin typeface="Arial" panose="020B0604020202020204" pitchFamily="34" charset="0"/>
              <a:cs typeface="Arial" panose="020B0604020202020204" pitchFamily="34" charset="0"/>
            </a:rPr>
            <a:t>including Freedom of Assembly, Speech, Thought and distributive justice that were applied to the data to identify </a:t>
          </a:r>
          <a:r>
            <a:rPr lang="en-US" sz="1200" baseline="0" dirty="0">
              <a:solidFill>
                <a:schemeClr val="bg1"/>
              </a:solidFill>
              <a:latin typeface="Arial" panose="020B0604020202020204" pitchFamily="34" charset="0"/>
              <a:cs typeface="Arial" panose="020B0604020202020204" pitchFamily="34" charset="0"/>
            </a:rPr>
            <a:t>themes for each.</a:t>
          </a:r>
        </a:p>
      </dgm:t>
    </dgm:pt>
    <dgm:pt modelId="{E8906F11-BC04-41F1-9DDC-E2087FB5C697}" type="parTrans" cxnId="{9F8BDF88-16DC-43F1-96B3-A72CBCA99C60}">
      <dgm:prSet/>
      <dgm:spPr/>
      <dgm:t>
        <a:bodyPr/>
        <a:lstStyle/>
        <a:p>
          <a:endParaRPr lang="en-US"/>
        </a:p>
      </dgm:t>
    </dgm:pt>
    <dgm:pt modelId="{E6F3C099-BD1D-437B-A0F7-3B3ECC64465B}" type="sibTrans" cxnId="{9F8BDF88-16DC-43F1-96B3-A72CBCA99C60}">
      <dgm:prSet/>
      <dgm:spPr/>
      <dgm:t>
        <a:bodyPr/>
        <a:lstStyle/>
        <a:p>
          <a:endParaRPr lang="en-US"/>
        </a:p>
      </dgm:t>
    </dgm:pt>
    <dgm:pt modelId="{13D73C4E-5126-4F04-BC9C-A42928478A23}">
      <dgm:prSet custT="1"/>
      <dgm:spPr/>
      <dgm:t>
        <a:bodyPr/>
        <a:lstStyle/>
        <a:p>
          <a:r>
            <a:rPr lang="en-US" sz="1600" b="1" baseline="0" dirty="0">
              <a:solidFill>
                <a:schemeClr val="bg1"/>
              </a:solidFill>
              <a:latin typeface="Arial" panose="020B0604020202020204" pitchFamily="34" charset="0"/>
              <a:cs typeface="Arial" panose="020B0604020202020204" pitchFamily="34" charset="0"/>
            </a:rPr>
            <a:t>The distributive justice category included statement about how the work should be divided fairly</a:t>
          </a:r>
          <a:r>
            <a:rPr lang="en-US" sz="1600" dirty="0">
              <a:latin typeface="Arial" panose="020B0604020202020204" pitchFamily="34" charset="0"/>
              <a:cs typeface="Arial" panose="020B0604020202020204" pitchFamily="34" charset="0"/>
            </a:rPr>
            <a:t>.</a:t>
          </a:r>
        </a:p>
      </dgm:t>
    </dgm:pt>
    <dgm:pt modelId="{D5915F79-3850-41B7-B223-08BB8C415FB5}" type="parTrans" cxnId="{F3F48F3B-A4C7-45AD-A0A4-6D5A04F40DA6}">
      <dgm:prSet/>
      <dgm:spPr/>
      <dgm:t>
        <a:bodyPr/>
        <a:lstStyle/>
        <a:p>
          <a:endParaRPr lang="en-US"/>
        </a:p>
      </dgm:t>
    </dgm:pt>
    <dgm:pt modelId="{18353ECA-49DE-4E0D-B780-A65BDF2DB1FF}" type="sibTrans" cxnId="{F3F48F3B-A4C7-45AD-A0A4-6D5A04F40DA6}">
      <dgm:prSet/>
      <dgm:spPr/>
      <dgm:t>
        <a:bodyPr/>
        <a:lstStyle/>
        <a:p>
          <a:endParaRPr lang="en-US"/>
        </a:p>
      </dgm:t>
    </dgm:pt>
    <dgm:pt modelId="{60563DFF-6A84-2E41-99E3-96D0D9CE9376}" type="pres">
      <dgm:prSet presAssocID="{50E7676B-32AD-4232-A959-93693BBA3AA4}" presName="diagram" presStyleCnt="0">
        <dgm:presLayoutVars>
          <dgm:dir/>
          <dgm:resizeHandles val="exact"/>
        </dgm:presLayoutVars>
      </dgm:prSet>
      <dgm:spPr/>
    </dgm:pt>
    <dgm:pt modelId="{40171B92-98BE-E544-92A5-5E3615A87812}" type="pres">
      <dgm:prSet presAssocID="{BC85831F-E010-48D4-B055-C87FD3C1E2CF}" presName="arrow" presStyleLbl="node1" presStyleIdx="0" presStyleCnt="4" custScaleX="149480">
        <dgm:presLayoutVars>
          <dgm:bulletEnabled val="1"/>
        </dgm:presLayoutVars>
      </dgm:prSet>
      <dgm:spPr/>
    </dgm:pt>
    <dgm:pt modelId="{0BD58BE9-718C-0941-A783-EF2522EC56A0}" type="pres">
      <dgm:prSet presAssocID="{508806F3-9FB6-4B3E-A694-979CD17B9953}" presName="arrow" presStyleLbl="node1" presStyleIdx="1" presStyleCnt="4" custScaleX="155406" custScaleY="137117" custRadScaleRad="189798" custRadScaleInc="0">
        <dgm:presLayoutVars>
          <dgm:bulletEnabled val="1"/>
        </dgm:presLayoutVars>
      </dgm:prSet>
      <dgm:spPr/>
    </dgm:pt>
    <dgm:pt modelId="{5DC9D6E2-E0EA-0146-98B7-E7ABAAC7CB12}" type="pres">
      <dgm:prSet presAssocID="{F32C29A8-4AE8-40A4-8447-E854FD2915A5}" presName="arrow" presStyleLbl="node1" presStyleIdx="2" presStyleCnt="4" custScaleX="175491" custScaleY="116085" custRadScaleRad="50586" custRadScaleInc="11379">
        <dgm:presLayoutVars>
          <dgm:bulletEnabled val="1"/>
        </dgm:presLayoutVars>
      </dgm:prSet>
      <dgm:spPr/>
    </dgm:pt>
    <dgm:pt modelId="{ACBE4620-D99B-B144-B777-CA02FAA113B9}" type="pres">
      <dgm:prSet presAssocID="{13D73C4E-5126-4F04-BC9C-A42928478A23}" presName="arrow" presStyleLbl="node1" presStyleIdx="3" presStyleCnt="4" custScaleX="146452" custScaleY="132572" custRadScaleRad="207823" custRadScaleInc="5079">
        <dgm:presLayoutVars>
          <dgm:bulletEnabled val="1"/>
        </dgm:presLayoutVars>
      </dgm:prSet>
      <dgm:spPr/>
    </dgm:pt>
  </dgm:ptLst>
  <dgm:cxnLst>
    <dgm:cxn modelId="{C1A1AB0B-E845-493F-8CBB-91BC37ECD8C8}" srcId="{50E7676B-32AD-4232-A959-93693BBA3AA4}" destId="{508806F3-9FB6-4B3E-A694-979CD17B9953}" srcOrd="1" destOrd="0" parTransId="{3FCB12EF-CA76-4837-9DDF-21E7E52E879E}" sibTransId="{F1D3446E-E4F5-483E-96EF-2A94D390BBA7}"/>
    <dgm:cxn modelId="{24E0EB22-686B-7F47-BF1F-4E918760C2CD}" type="presOf" srcId="{508806F3-9FB6-4B3E-A694-979CD17B9953}" destId="{0BD58BE9-718C-0941-A783-EF2522EC56A0}" srcOrd="0" destOrd="0" presId="urn:microsoft.com/office/officeart/2005/8/layout/arrow5"/>
    <dgm:cxn modelId="{F3F48F3B-A4C7-45AD-A0A4-6D5A04F40DA6}" srcId="{50E7676B-32AD-4232-A959-93693BBA3AA4}" destId="{13D73C4E-5126-4F04-BC9C-A42928478A23}" srcOrd="3" destOrd="0" parTransId="{D5915F79-3850-41B7-B223-08BB8C415FB5}" sibTransId="{18353ECA-49DE-4E0D-B780-A65BDF2DB1FF}"/>
    <dgm:cxn modelId="{150F4F48-0A6C-624C-9ACD-180198CF1914}" type="presOf" srcId="{50E7676B-32AD-4232-A959-93693BBA3AA4}" destId="{60563DFF-6A84-2E41-99E3-96D0D9CE9376}" srcOrd="0" destOrd="0" presId="urn:microsoft.com/office/officeart/2005/8/layout/arrow5"/>
    <dgm:cxn modelId="{F57A815F-536A-4533-A29C-9DBEDC6CAA0A}" srcId="{50E7676B-32AD-4232-A959-93693BBA3AA4}" destId="{BC85831F-E010-48D4-B055-C87FD3C1E2CF}" srcOrd="0" destOrd="0" parTransId="{9155009D-807D-468D-94F1-93AD33A24913}" sibTransId="{52DF0E2E-4897-4825-95B2-D583C8DDB775}"/>
    <dgm:cxn modelId="{6BB6E084-E603-6C47-8AEC-33418A9F4720}" type="presOf" srcId="{13D73C4E-5126-4F04-BC9C-A42928478A23}" destId="{ACBE4620-D99B-B144-B777-CA02FAA113B9}" srcOrd="0" destOrd="0" presId="urn:microsoft.com/office/officeart/2005/8/layout/arrow5"/>
    <dgm:cxn modelId="{9F8BDF88-16DC-43F1-96B3-A72CBCA99C60}" srcId="{50E7676B-32AD-4232-A959-93693BBA3AA4}" destId="{F32C29A8-4AE8-40A4-8447-E854FD2915A5}" srcOrd="2" destOrd="0" parTransId="{E8906F11-BC04-41F1-9DDC-E2087FB5C697}" sibTransId="{E6F3C099-BD1D-437B-A0F7-3B3ECC64465B}"/>
    <dgm:cxn modelId="{829930C3-BC98-CC42-895A-309D2C1AF381}" type="presOf" srcId="{F32C29A8-4AE8-40A4-8447-E854FD2915A5}" destId="{5DC9D6E2-E0EA-0146-98B7-E7ABAAC7CB12}" srcOrd="0" destOrd="0" presId="urn:microsoft.com/office/officeart/2005/8/layout/arrow5"/>
    <dgm:cxn modelId="{12AB3BF1-F9DF-D94A-B817-5D66F1A55888}" type="presOf" srcId="{BC85831F-E010-48D4-B055-C87FD3C1E2CF}" destId="{40171B92-98BE-E544-92A5-5E3615A87812}" srcOrd="0" destOrd="0" presId="urn:microsoft.com/office/officeart/2005/8/layout/arrow5"/>
    <dgm:cxn modelId="{4C680B65-27E9-4A4B-B55D-D4027C22EFD1}" type="presParOf" srcId="{60563DFF-6A84-2E41-99E3-96D0D9CE9376}" destId="{40171B92-98BE-E544-92A5-5E3615A87812}" srcOrd="0" destOrd="0" presId="urn:microsoft.com/office/officeart/2005/8/layout/arrow5"/>
    <dgm:cxn modelId="{16271C20-0ED3-E249-BE3D-FAFF282E3D26}" type="presParOf" srcId="{60563DFF-6A84-2E41-99E3-96D0D9CE9376}" destId="{0BD58BE9-718C-0941-A783-EF2522EC56A0}" srcOrd="1" destOrd="0" presId="urn:microsoft.com/office/officeart/2005/8/layout/arrow5"/>
    <dgm:cxn modelId="{B50F7523-A1D1-A84C-BB15-5216612F1E63}" type="presParOf" srcId="{60563DFF-6A84-2E41-99E3-96D0D9CE9376}" destId="{5DC9D6E2-E0EA-0146-98B7-E7ABAAC7CB12}" srcOrd="2" destOrd="0" presId="urn:microsoft.com/office/officeart/2005/8/layout/arrow5"/>
    <dgm:cxn modelId="{49033C04-ED53-794F-BE9D-5B6128BF5F02}" type="presParOf" srcId="{60563DFF-6A84-2E41-99E3-96D0D9CE9376}" destId="{ACBE4620-D99B-B144-B777-CA02FAA113B9}" srcOrd="3"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5DBD10-0AD2-E34B-BA13-682BDE5FE275}">
      <dsp:nvSpPr>
        <dsp:cNvPr id="0" name=""/>
        <dsp:cNvSpPr/>
      </dsp:nvSpPr>
      <dsp:spPr>
        <a:xfrm>
          <a:off x="0" y="3321"/>
          <a:ext cx="50560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8AF7C2-F118-D14B-A502-5C82D5C4F58A}">
      <dsp:nvSpPr>
        <dsp:cNvPr id="0" name=""/>
        <dsp:cNvSpPr/>
      </dsp:nvSpPr>
      <dsp:spPr>
        <a:xfrm>
          <a:off x="0" y="3321"/>
          <a:ext cx="5056095" cy="1132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School library as a </a:t>
          </a:r>
          <a:r>
            <a:rPr lang="en-US" sz="2000" b="1" kern="1200" dirty="0">
              <a:latin typeface="Arial" panose="020B0604020202020204" pitchFamily="34" charset="0"/>
              <a:cs typeface="Arial" panose="020B0604020202020204" pitchFamily="34" charset="0"/>
            </a:rPr>
            <a:t>l</a:t>
          </a:r>
          <a:r>
            <a:rPr lang="en-US" sz="2000" b="1" kern="1200" dirty="0">
              <a:solidFill>
                <a:srgbClr val="FFFF00"/>
              </a:solidFill>
              <a:latin typeface="Arial" panose="020B0604020202020204" pitchFamily="34" charset="0"/>
              <a:cs typeface="Arial" panose="020B0604020202020204" pitchFamily="34" charset="0"/>
            </a:rPr>
            <a:t>aboratory</a:t>
          </a:r>
          <a:r>
            <a:rPr lang="en-US" sz="2000" kern="1200" dirty="0">
              <a:latin typeface="Arial" panose="020B0604020202020204" pitchFamily="34" charset="0"/>
              <a:cs typeface="Arial" panose="020B0604020202020204" pitchFamily="34" charset="0"/>
            </a:rPr>
            <a:t> for student learning in schools;</a:t>
          </a:r>
          <a:br>
            <a:rPr lang="en-US" sz="2000" kern="1200" dirty="0">
              <a:latin typeface="Arial" panose="020B0604020202020204" pitchFamily="34" charset="0"/>
              <a:cs typeface="Arial" panose="020B0604020202020204" pitchFamily="34" charset="0"/>
            </a:rPr>
          </a:br>
          <a:endParaRPr lang="en-US" sz="2000" kern="1200" dirty="0">
            <a:latin typeface="Arial" panose="020B0604020202020204" pitchFamily="34" charset="0"/>
            <a:cs typeface="Arial" panose="020B0604020202020204" pitchFamily="34" charset="0"/>
          </a:endParaRPr>
        </a:p>
      </dsp:txBody>
      <dsp:txXfrm>
        <a:off x="0" y="3321"/>
        <a:ext cx="5056095" cy="1132617"/>
      </dsp:txXfrm>
    </dsp:sp>
    <dsp:sp modelId="{E3B951A6-4695-6C4F-B764-8F105CE2E661}">
      <dsp:nvSpPr>
        <dsp:cNvPr id="0" name=""/>
        <dsp:cNvSpPr/>
      </dsp:nvSpPr>
      <dsp:spPr>
        <a:xfrm>
          <a:off x="0" y="1135939"/>
          <a:ext cx="50560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B2071B-3870-D745-9B0C-4FDC3ECFB1A9}">
      <dsp:nvSpPr>
        <dsp:cNvPr id="0" name=""/>
        <dsp:cNvSpPr/>
      </dsp:nvSpPr>
      <dsp:spPr>
        <a:xfrm>
          <a:off x="0" y="1135939"/>
          <a:ext cx="5056095" cy="1132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School library as a </a:t>
          </a:r>
          <a:r>
            <a:rPr lang="en-US" sz="2000" b="1" kern="1200" dirty="0">
              <a:solidFill>
                <a:srgbClr val="FFFF00"/>
              </a:solidFill>
              <a:latin typeface="Arial" panose="020B0604020202020204" pitchFamily="34" charset="0"/>
              <a:cs typeface="Arial" panose="020B0604020202020204" pitchFamily="34" charset="0"/>
            </a:rPr>
            <a:t>research setting</a:t>
          </a:r>
          <a:r>
            <a:rPr lang="en-US" sz="2000" kern="1200" dirty="0">
              <a:latin typeface="Arial" panose="020B0604020202020204" pitchFamily="34" charset="0"/>
              <a:cs typeface="Arial" panose="020B0604020202020204" pitchFamily="34" charset="0"/>
            </a:rPr>
            <a:t>;</a:t>
          </a:r>
          <a:br>
            <a:rPr lang="en-US" sz="2000" kern="1200" dirty="0">
              <a:latin typeface="Arial" panose="020B0604020202020204" pitchFamily="34" charset="0"/>
              <a:cs typeface="Arial" panose="020B0604020202020204" pitchFamily="34" charset="0"/>
            </a:rPr>
          </a:br>
          <a:endParaRPr lang="en-US" sz="2000" kern="1200" dirty="0">
            <a:latin typeface="Arial" panose="020B0604020202020204" pitchFamily="34" charset="0"/>
            <a:cs typeface="Arial" panose="020B0604020202020204" pitchFamily="34" charset="0"/>
          </a:endParaRPr>
        </a:p>
      </dsp:txBody>
      <dsp:txXfrm>
        <a:off x="0" y="1135939"/>
        <a:ext cx="5056095" cy="1132617"/>
      </dsp:txXfrm>
    </dsp:sp>
    <dsp:sp modelId="{6EB4E78B-1C02-ED4F-90FF-797D42D0DA78}">
      <dsp:nvSpPr>
        <dsp:cNvPr id="0" name=""/>
        <dsp:cNvSpPr/>
      </dsp:nvSpPr>
      <dsp:spPr>
        <a:xfrm>
          <a:off x="0" y="2268557"/>
          <a:ext cx="50560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782537-317B-BD49-B307-4E031F4960BC}">
      <dsp:nvSpPr>
        <dsp:cNvPr id="0" name=""/>
        <dsp:cNvSpPr/>
      </dsp:nvSpPr>
      <dsp:spPr>
        <a:xfrm>
          <a:off x="0" y="2268557"/>
          <a:ext cx="5056095" cy="1132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rgbClr val="FFFF00"/>
              </a:solidFill>
              <a:latin typeface="Arial" panose="020B0604020202020204" pitchFamily="34" charset="0"/>
              <a:cs typeface="Arial" panose="020B0604020202020204" pitchFamily="34" charset="0"/>
            </a:rPr>
            <a:t>Cognitive, rather than organizational</a:t>
          </a:r>
          <a:br>
            <a:rPr lang="en-US" sz="2000" kern="1200" dirty="0">
              <a:latin typeface="Arial" panose="020B0604020202020204" pitchFamily="34" charset="0"/>
              <a:cs typeface="Arial" panose="020B0604020202020204" pitchFamily="34" charset="0"/>
            </a:rPr>
          </a:br>
          <a:r>
            <a:rPr lang="en-US" sz="2000" kern="1200" dirty="0">
              <a:latin typeface="Arial" panose="020B0604020202020204" pitchFamily="34" charset="0"/>
              <a:cs typeface="Arial" panose="020B0604020202020204" pitchFamily="34" charset="0"/>
            </a:rPr>
            <a:t>focus on a school library ‘s effects;</a:t>
          </a:r>
          <a:br>
            <a:rPr lang="en-US" sz="2000" kern="1200" dirty="0">
              <a:latin typeface="Arial" panose="020B0604020202020204" pitchFamily="34" charset="0"/>
              <a:cs typeface="Arial" panose="020B0604020202020204" pitchFamily="34" charset="0"/>
            </a:rPr>
          </a:br>
          <a:endParaRPr lang="en-US" sz="2000" kern="1200" dirty="0">
            <a:latin typeface="Arial" panose="020B0604020202020204" pitchFamily="34" charset="0"/>
            <a:cs typeface="Arial" panose="020B0604020202020204" pitchFamily="34" charset="0"/>
          </a:endParaRPr>
        </a:p>
      </dsp:txBody>
      <dsp:txXfrm>
        <a:off x="0" y="2268557"/>
        <a:ext cx="5056095" cy="1132617"/>
      </dsp:txXfrm>
    </dsp:sp>
    <dsp:sp modelId="{7C1BD6BA-B261-F84B-B524-B503F243290D}">
      <dsp:nvSpPr>
        <dsp:cNvPr id="0" name=""/>
        <dsp:cNvSpPr/>
      </dsp:nvSpPr>
      <dsp:spPr>
        <a:xfrm>
          <a:off x="0" y="3401175"/>
          <a:ext cx="50560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1E221C-442E-0F4A-A26F-B35909A95F29}">
      <dsp:nvSpPr>
        <dsp:cNvPr id="0" name=""/>
        <dsp:cNvSpPr/>
      </dsp:nvSpPr>
      <dsp:spPr>
        <a:xfrm>
          <a:off x="0" y="3401175"/>
          <a:ext cx="5056095" cy="1132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A focus on </a:t>
          </a:r>
          <a:r>
            <a:rPr lang="en-US" sz="2000" b="1" kern="1200" dirty="0" err="1">
              <a:solidFill>
                <a:srgbClr val="FFFF00"/>
              </a:solidFill>
              <a:latin typeface="Arial" panose="020B0604020202020204" pitchFamily="34" charset="0"/>
              <a:cs typeface="Arial" panose="020B0604020202020204" pitchFamily="34" charset="0"/>
            </a:rPr>
            <a:t>childrens</a:t>
          </a:r>
          <a:r>
            <a:rPr lang="en-US" sz="2000" b="1" kern="1200" dirty="0">
              <a:solidFill>
                <a:srgbClr val="FFFF00"/>
              </a:solidFill>
              <a:latin typeface="Arial" panose="020B0604020202020204" pitchFamily="34" charset="0"/>
              <a:cs typeface="Arial" panose="020B0604020202020204" pitchFamily="34" charset="0"/>
            </a:rPr>
            <a:t>’ information </a:t>
          </a:r>
          <a:r>
            <a:rPr lang="en-US" sz="2000" b="1" kern="1200" dirty="0" err="1">
              <a:solidFill>
                <a:srgbClr val="FFFF00"/>
              </a:solidFill>
              <a:latin typeface="Arial" panose="020B0604020202020204" pitchFamily="34" charset="0"/>
              <a:cs typeface="Arial" panose="020B0604020202020204" pitchFamily="34" charset="0"/>
            </a:rPr>
            <a:t>behaviour</a:t>
          </a:r>
          <a:r>
            <a:rPr lang="en-US" sz="2000" b="1" kern="1200" dirty="0">
              <a:solidFill>
                <a:srgbClr val="FFFF00"/>
              </a:solidFill>
              <a:latin typeface="Arial" panose="020B0604020202020204" pitchFamily="34" charset="0"/>
              <a:cs typeface="Arial" panose="020B0604020202020204" pitchFamily="34" charset="0"/>
            </a:rPr>
            <a:t> and knowledge construction; </a:t>
          </a:r>
          <a:br>
            <a:rPr lang="en-US" sz="2000" b="1" kern="1200" dirty="0">
              <a:solidFill>
                <a:srgbClr val="FFFF00"/>
              </a:solidFill>
            </a:rPr>
          </a:br>
          <a:endParaRPr lang="en-US" sz="2000" b="1" kern="1200" dirty="0">
            <a:solidFill>
              <a:srgbClr val="FFFF00"/>
            </a:solidFill>
          </a:endParaRPr>
        </a:p>
      </dsp:txBody>
      <dsp:txXfrm>
        <a:off x="0" y="3401175"/>
        <a:ext cx="5056095" cy="1132617"/>
      </dsp:txXfrm>
    </dsp:sp>
    <dsp:sp modelId="{3D20A95F-FB83-7D44-8F04-8CAF3BE7F37E}">
      <dsp:nvSpPr>
        <dsp:cNvPr id="0" name=""/>
        <dsp:cNvSpPr/>
      </dsp:nvSpPr>
      <dsp:spPr>
        <a:xfrm>
          <a:off x="0" y="4533792"/>
          <a:ext cx="50560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E7FE38-24BD-7F45-9472-6A2CA024EF5D}">
      <dsp:nvSpPr>
        <dsp:cNvPr id="0" name=""/>
        <dsp:cNvSpPr/>
      </dsp:nvSpPr>
      <dsp:spPr>
        <a:xfrm>
          <a:off x="0" y="4533792"/>
          <a:ext cx="5056095" cy="1132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rgbClr val="FFFF00"/>
              </a:solidFill>
              <a:latin typeface="Arial" panose="020B0604020202020204" pitchFamily="34" charset="0"/>
              <a:cs typeface="Arial" panose="020B0604020202020204" pitchFamily="34" charset="0"/>
            </a:rPr>
            <a:t>Use of mixed methods</a:t>
          </a:r>
          <a:r>
            <a:rPr lang="en-US" sz="2000" kern="1200" dirty="0">
              <a:latin typeface="Arial" panose="020B0604020202020204" pitchFamily="34" charset="0"/>
              <a:cs typeface="Arial" panose="020B0604020202020204" pitchFamily="34" charset="0"/>
            </a:rPr>
            <a:t>-quantitative and qualitative data;</a:t>
          </a:r>
          <a:br>
            <a:rPr lang="en-US" sz="2000" kern="1200" dirty="0">
              <a:latin typeface="Arial" panose="020B0604020202020204" pitchFamily="34" charset="0"/>
              <a:cs typeface="Arial" panose="020B0604020202020204" pitchFamily="34" charset="0"/>
            </a:rPr>
          </a:br>
          <a:endParaRPr lang="en-US" sz="2000" kern="1200" dirty="0">
            <a:latin typeface="Arial" panose="020B0604020202020204" pitchFamily="34" charset="0"/>
            <a:cs typeface="Arial" panose="020B0604020202020204" pitchFamily="34" charset="0"/>
          </a:endParaRPr>
        </a:p>
      </dsp:txBody>
      <dsp:txXfrm>
        <a:off x="0" y="4533792"/>
        <a:ext cx="5056095" cy="1132617"/>
      </dsp:txXfrm>
    </dsp:sp>
    <dsp:sp modelId="{D623F8EF-CC2A-5B45-A97C-C7E40FB3AFD8}">
      <dsp:nvSpPr>
        <dsp:cNvPr id="0" name=""/>
        <dsp:cNvSpPr/>
      </dsp:nvSpPr>
      <dsp:spPr>
        <a:xfrm>
          <a:off x="0" y="5666410"/>
          <a:ext cx="505609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AD7E54-83C9-0E48-8B54-0437C044E1B4}">
      <dsp:nvSpPr>
        <dsp:cNvPr id="0" name=""/>
        <dsp:cNvSpPr/>
      </dsp:nvSpPr>
      <dsp:spPr>
        <a:xfrm>
          <a:off x="0" y="5666410"/>
          <a:ext cx="5056095" cy="1132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rgbClr val="FFFF00"/>
              </a:solidFill>
              <a:latin typeface="Arial" panose="020B0604020202020204" pitchFamily="34" charset="0"/>
              <a:cs typeface="Arial" panose="020B0604020202020204" pitchFamily="34" charset="0"/>
            </a:rPr>
            <a:t>Implications for digital technology </a:t>
          </a:r>
          <a:r>
            <a:rPr lang="en-US" sz="2000" kern="1200" dirty="0">
              <a:latin typeface="Arial" panose="020B0604020202020204" pitchFamily="34" charset="0"/>
              <a:cs typeface="Arial" panose="020B0604020202020204" pitchFamily="34" charset="0"/>
            </a:rPr>
            <a:t>in information processes.</a:t>
          </a:r>
          <a:br>
            <a:rPr lang="en-US" sz="2000" kern="1200" dirty="0">
              <a:latin typeface="Arial" panose="020B0604020202020204" pitchFamily="34" charset="0"/>
              <a:cs typeface="Arial" panose="020B0604020202020204" pitchFamily="34" charset="0"/>
            </a:rPr>
          </a:br>
          <a:endParaRPr lang="en-US" sz="2000" kern="1200" dirty="0">
            <a:latin typeface="Arial" panose="020B0604020202020204" pitchFamily="34" charset="0"/>
            <a:cs typeface="Arial" panose="020B0604020202020204" pitchFamily="34" charset="0"/>
          </a:endParaRPr>
        </a:p>
      </dsp:txBody>
      <dsp:txXfrm>
        <a:off x="0" y="5666410"/>
        <a:ext cx="5056095" cy="11326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71B92-98BE-E544-92A5-5E3615A87812}">
      <dsp:nvSpPr>
        <dsp:cNvPr id="0" name=""/>
        <dsp:cNvSpPr/>
      </dsp:nvSpPr>
      <dsp:spPr>
        <a:xfrm>
          <a:off x="2894075" y="-77793"/>
          <a:ext cx="2916630" cy="1951184"/>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baseline="0" dirty="0">
              <a:solidFill>
                <a:schemeClr val="bg1"/>
              </a:solidFill>
              <a:latin typeface="Arial" panose="020B0604020202020204" pitchFamily="34" charset="0"/>
              <a:cs typeface="Arial" panose="020B0604020202020204" pitchFamily="34" charset="0"/>
            </a:rPr>
            <a:t>Phase 2 </a:t>
          </a:r>
          <a:r>
            <a:rPr lang="en-US" sz="1600" b="1" kern="1200" baseline="0" dirty="0">
              <a:solidFill>
                <a:schemeClr val="bg1"/>
              </a:solidFill>
              <a:latin typeface="Arial" panose="020B0604020202020204" pitchFamily="34" charset="0"/>
              <a:cs typeface="Arial" panose="020B0604020202020204" pitchFamily="34" charset="0"/>
            </a:rPr>
            <a:t>used the same data from an etic outsider perspective. </a:t>
          </a:r>
        </a:p>
      </dsp:txBody>
      <dsp:txXfrm>
        <a:off x="3623233" y="-77793"/>
        <a:ext cx="1458315" cy="1609727"/>
      </dsp:txXfrm>
    </dsp:sp>
    <dsp:sp modelId="{0BD58BE9-718C-0941-A783-EF2522EC56A0}">
      <dsp:nvSpPr>
        <dsp:cNvPr id="0" name=""/>
        <dsp:cNvSpPr/>
      </dsp:nvSpPr>
      <dsp:spPr>
        <a:xfrm rot="5400000">
          <a:off x="5627359" y="1030658"/>
          <a:ext cx="3032257" cy="2675405"/>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baseline="0" dirty="0">
              <a:solidFill>
                <a:schemeClr val="bg1"/>
              </a:solidFill>
              <a:latin typeface="Arial" panose="020B0604020202020204" pitchFamily="34" charset="0"/>
              <a:cs typeface="Arial" panose="020B0604020202020204" pitchFamily="34" charset="0"/>
            </a:rPr>
            <a:t>An etic approach </a:t>
          </a:r>
          <a:r>
            <a:rPr lang="en-US" sz="1200" b="1" kern="1200" baseline="0" dirty="0">
              <a:solidFill>
                <a:schemeClr val="bg1"/>
              </a:solidFill>
              <a:latin typeface="Arial" panose="020B0604020202020204" pitchFamily="34" charset="0"/>
              <a:cs typeface="Arial" panose="020B0604020202020204" pitchFamily="34" charset="0"/>
            </a:rPr>
            <a:t>supplies the “outsider” perspective that revealed barriers and enablers to effective group learning.  (Most barriers were attributed to “lack of participation” among group members.</a:t>
          </a:r>
        </a:p>
      </dsp:txBody>
      <dsp:txXfrm rot="-5400000">
        <a:off x="6273981" y="1610296"/>
        <a:ext cx="2207209" cy="1516129"/>
      </dsp:txXfrm>
    </dsp:sp>
    <dsp:sp modelId="{5DC9D6E2-E0EA-0146-98B7-E7ABAAC7CB12}">
      <dsp:nvSpPr>
        <dsp:cNvPr id="0" name=""/>
        <dsp:cNvSpPr/>
      </dsp:nvSpPr>
      <dsp:spPr>
        <a:xfrm rot="10800000">
          <a:off x="2508055" y="1967892"/>
          <a:ext cx="3424152" cy="226503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baseline="0" dirty="0">
              <a:solidFill>
                <a:schemeClr val="bg1"/>
              </a:solidFill>
              <a:latin typeface="Arial" panose="020B0604020202020204" pitchFamily="34" charset="0"/>
              <a:cs typeface="Arial" panose="020B0604020202020204" pitchFamily="34" charset="0"/>
            </a:rPr>
            <a:t>Data fell into emerging social justice categories, </a:t>
          </a:r>
          <a:r>
            <a:rPr lang="en-US" sz="1200" b="1" kern="1200" baseline="0" dirty="0">
              <a:solidFill>
                <a:schemeClr val="bg1"/>
              </a:solidFill>
              <a:latin typeface="Arial" panose="020B0604020202020204" pitchFamily="34" charset="0"/>
              <a:cs typeface="Arial" panose="020B0604020202020204" pitchFamily="34" charset="0"/>
            </a:rPr>
            <a:t>including Freedom of Assembly, Speech, Thought and distributive justice that were applied to the data to identify </a:t>
          </a:r>
          <a:r>
            <a:rPr lang="en-US" sz="1200" kern="1200" baseline="0" dirty="0">
              <a:solidFill>
                <a:schemeClr val="bg1"/>
              </a:solidFill>
              <a:latin typeface="Arial" panose="020B0604020202020204" pitchFamily="34" charset="0"/>
              <a:cs typeface="Arial" panose="020B0604020202020204" pitchFamily="34" charset="0"/>
            </a:rPr>
            <a:t>themes for each.</a:t>
          </a:r>
        </a:p>
      </dsp:txBody>
      <dsp:txXfrm rot="10800000">
        <a:off x="3364093" y="2364273"/>
        <a:ext cx="1712076" cy="1868651"/>
      </dsp:txXfrm>
    </dsp:sp>
    <dsp:sp modelId="{ACBE4620-D99B-B144-B777-CA02FAA113B9}">
      <dsp:nvSpPr>
        <dsp:cNvPr id="0" name=""/>
        <dsp:cNvSpPr/>
      </dsp:nvSpPr>
      <dsp:spPr>
        <a:xfrm rot="16200000">
          <a:off x="-122829" y="831434"/>
          <a:ext cx="2857548" cy="2586723"/>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baseline="0" dirty="0">
              <a:solidFill>
                <a:schemeClr val="bg1"/>
              </a:solidFill>
              <a:latin typeface="Arial" panose="020B0604020202020204" pitchFamily="34" charset="0"/>
              <a:cs typeface="Arial" panose="020B0604020202020204" pitchFamily="34" charset="0"/>
            </a:rPr>
            <a:t>The distributive justice category included statement about how the work should be divided fairly</a:t>
          </a:r>
          <a:r>
            <a:rPr lang="en-US" sz="1600" kern="1200" dirty="0">
              <a:latin typeface="Arial" panose="020B0604020202020204" pitchFamily="34" charset="0"/>
              <a:cs typeface="Arial" panose="020B0604020202020204" pitchFamily="34" charset="0"/>
            </a:rPr>
            <a:t>.</a:t>
          </a:r>
        </a:p>
      </dsp:txBody>
      <dsp:txXfrm rot="5400000">
        <a:off x="12584" y="1410409"/>
        <a:ext cx="2134046" cy="142877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B07C6C-B8C5-1845-894B-071BDC4D2E8A}" type="datetimeFigureOut">
              <a:rPr lang="en-US" smtClean="0"/>
              <a:t>5/25/23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83A0A5-942A-FE49-A311-FF679F81233B}" type="slidenum">
              <a:rPr lang="en-US" smtClean="0"/>
              <a:t>‹#›</a:t>
            </a:fld>
            <a:endParaRPr lang="en-US"/>
          </a:p>
        </p:txBody>
      </p:sp>
    </p:spTree>
    <p:extLst>
      <p:ext uri="{BB962C8B-B14F-4D97-AF65-F5344CB8AC3E}">
        <p14:creationId xmlns:p14="http://schemas.microsoft.com/office/powerpoint/2010/main" val="277553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slj.com/story/the-evidence-based-manifesto-for-school-librarian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slj.com/story/the-evidence-based-manifesto-for-school-librarians"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lj.com/story/the-evidence-based-manifesto-for-school-librarian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EXPLANATION OF THE TITLE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THIS PRESENTATION AIMS TO CAPTURE THE WORK AND CONTRIUBTIONS OF ROSS AS RESEARCHER,  AT TIME A REBEL, AND UTLTIMATELY A ROCK STAR, </a:t>
            </a:r>
          </a:p>
          <a:p>
            <a:endParaRPr lang="en-US" dirty="0"/>
          </a:p>
          <a:p>
            <a:endParaRPr lang="en-US" dirty="0"/>
          </a:p>
          <a:p>
            <a:endParaRPr lang="en-US" dirty="0"/>
          </a:p>
          <a:p>
            <a:br>
              <a:rPr lang="en-US" dirty="0"/>
            </a:b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D83A0A5-942A-FE49-A311-FF679F81233B}" type="slidenum">
              <a:rPr lang="en-US" smtClean="0"/>
              <a:t>1</a:t>
            </a:fld>
            <a:endParaRPr lang="en-US"/>
          </a:p>
        </p:txBody>
      </p:sp>
    </p:spTree>
    <p:extLst>
      <p:ext uri="{BB962C8B-B14F-4D97-AF65-F5344CB8AC3E}">
        <p14:creationId xmlns:p14="http://schemas.microsoft.com/office/powerpoint/2010/main" val="579259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u="sng" dirty="0">
                <a:solidFill>
                  <a:srgbClr val="333333"/>
                </a:solidFill>
                <a:effectLst/>
                <a:latin typeface="AkzidenzGroteskBQ-Reg"/>
              </a:rPr>
              <a:t>An administrator in the Ohio school library system recalls </a:t>
            </a:r>
            <a:r>
              <a:rPr lang="en-US" b="0" i="0" dirty="0">
                <a:solidFill>
                  <a:srgbClr val="222222"/>
                </a:solidFill>
                <a:effectLst/>
                <a:latin typeface="Arial" panose="020B0604020202020204" pitchFamily="34" charset="0"/>
              </a:rPr>
              <a:t>Beyond the ground-breaking Ohio study and remembers the evidence-based practice workshops Ross conducted with Ohio school librarians. Todd and co-facilitators Gayle </a:t>
            </a:r>
            <a:r>
              <a:rPr lang="en-US" b="0" i="0" dirty="0" err="1">
                <a:solidFill>
                  <a:srgbClr val="222222"/>
                </a:solidFill>
                <a:effectLst/>
                <a:latin typeface="Arial" panose="020B0604020202020204" pitchFamily="34" charset="0"/>
              </a:rPr>
              <a:t>Geitgey</a:t>
            </a:r>
            <a:r>
              <a:rPr lang="en-US" b="0" i="0" dirty="0">
                <a:solidFill>
                  <a:srgbClr val="222222"/>
                </a:solidFill>
                <a:effectLst/>
                <a:latin typeface="Arial" panose="020B0604020202020204" pitchFamily="34" charset="0"/>
              </a:rPr>
              <a:t> and Ann </a:t>
            </a:r>
            <a:r>
              <a:rPr lang="en-US" b="0" i="0" dirty="0" err="1">
                <a:solidFill>
                  <a:srgbClr val="222222"/>
                </a:solidFill>
                <a:effectLst/>
                <a:latin typeface="Arial" panose="020B0604020202020204" pitchFamily="34" charset="0"/>
              </a:rPr>
              <a:t>Tepe</a:t>
            </a:r>
            <a:r>
              <a:rPr lang="en-US" b="0" i="0" dirty="0">
                <a:solidFill>
                  <a:srgbClr val="222222"/>
                </a:solidFill>
                <a:effectLst/>
                <a:latin typeface="Arial" panose="020B0604020202020204" pitchFamily="34" charset="0"/>
              </a:rPr>
              <a:t> helped those of us who attended the workshops to understand the significance of collecting data as evidence of our daily practice and how it affected our students and us as information specialists.  I left those workshops feeling rejuvenated and eager to practice what we had learned.</a:t>
            </a:r>
            <a:br>
              <a:rPr lang="en-US" dirty="0"/>
            </a:br>
            <a:r>
              <a:rPr lang="en-US" b="0" i="0" dirty="0">
                <a:solidFill>
                  <a:srgbClr val="333333"/>
                </a:solidFill>
                <a:effectLst/>
                <a:latin typeface="AkzidenzGroteskBQ-Reg"/>
              </a:rPr>
              <a:t>Much of what is discussed about evidence-based practices remains relevant today, especially as school librarians are often asked to show their impact on students in a measurable way when districts are looking at budgets and funding. Todd will be remembered for his work, as well as his professional and personal impact on the people he met  along the way.</a:t>
            </a:r>
          </a:p>
          <a:p>
            <a:endParaRPr lang="en-US" dirty="0"/>
          </a:p>
        </p:txBody>
      </p:sp>
      <p:sp>
        <p:nvSpPr>
          <p:cNvPr id="4" name="Slide Number Placeholder 3"/>
          <p:cNvSpPr>
            <a:spLocks noGrp="1"/>
          </p:cNvSpPr>
          <p:nvPr>
            <p:ph type="sldNum" sz="quarter" idx="5"/>
          </p:nvPr>
        </p:nvSpPr>
        <p:spPr/>
        <p:txBody>
          <a:bodyPr/>
          <a:lstStyle/>
          <a:p>
            <a:fld id="{3D83A0A5-942A-FE49-A311-FF679F81233B}" type="slidenum">
              <a:rPr lang="en-US" smtClean="0"/>
              <a:t>11</a:t>
            </a:fld>
            <a:endParaRPr lang="en-US"/>
          </a:p>
        </p:txBody>
      </p:sp>
    </p:spTree>
    <p:extLst>
      <p:ext uri="{BB962C8B-B14F-4D97-AF65-F5344CB8AC3E}">
        <p14:creationId xmlns:p14="http://schemas.microsoft.com/office/powerpoint/2010/main" val="3552242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83A0A5-942A-FE49-A311-FF679F81233B}" type="slidenum">
              <a:rPr lang="en-US" smtClean="0"/>
              <a:t>12</a:t>
            </a:fld>
            <a:endParaRPr lang="en-US"/>
          </a:p>
        </p:txBody>
      </p:sp>
    </p:spTree>
    <p:extLst>
      <p:ext uri="{BB962C8B-B14F-4D97-AF65-F5344CB8AC3E}">
        <p14:creationId xmlns:p14="http://schemas.microsoft.com/office/powerpoint/2010/main" val="427052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83A0A5-942A-FE49-A311-FF679F81233B}" type="slidenum">
              <a:rPr lang="en-US" smtClean="0"/>
              <a:t>13</a:t>
            </a:fld>
            <a:endParaRPr lang="en-US"/>
          </a:p>
        </p:txBody>
      </p:sp>
    </p:spTree>
    <p:extLst>
      <p:ext uri="{BB962C8B-B14F-4D97-AF65-F5344CB8AC3E}">
        <p14:creationId xmlns:p14="http://schemas.microsoft.com/office/powerpoint/2010/main" val="129592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a:t>
            </a:r>
            <a:r>
              <a:rPr lang="en-US" sz="1200" dirty="0" err="1">
                <a:solidFill>
                  <a:schemeClr val="bg1"/>
                </a:solidFill>
                <a:latin typeface="Times New Roman" panose="02020603050405020304" pitchFamily="18" charset="0"/>
                <a:cs typeface="Times New Roman" panose="02020603050405020304" pitchFamily="18" charset="0"/>
              </a:rPr>
              <a:t>Ohio</a:t>
            </a:r>
            <a:r>
              <a:rPr lang="en-US" sz="1200" dirty="0">
                <a:solidFill>
                  <a:schemeClr val="bg1"/>
                </a:solidFill>
                <a:latin typeface="Times New Roman" panose="02020603050405020304" pitchFamily="18" charset="0"/>
                <a:cs typeface="Times New Roman" panose="02020603050405020304" pitchFamily="18" charset="0"/>
              </a:rPr>
              <a:t> Study: 13,000 students collected quantitative and qualitative data across </a:t>
            </a:r>
            <a:r>
              <a:rPr lang="en-US" sz="1200" b="0" i="0" dirty="0">
                <a:solidFill>
                  <a:schemeClr val="bg1"/>
                </a:solidFill>
                <a:effectLst/>
                <a:latin typeface="Times New Roman" panose="02020603050405020304" pitchFamily="18" charset="0"/>
                <a:cs typeface="Times New Roman" panose="02020603050405020304" pitchFamily="18" charset="0"/>
              </a:rPr>
              <a:t>39 effective Ohio school libraries including 13,123 students in grades 3 to 12 and 879 faculty.  Brian Kenney: </a:t>
            </a:r>
          </a:p>
          <a:p>
            <a:endParaRPr lang="en-US" b="0" i="0" dirty="0">
              <a:solidFill>
                <a:srgbClr val="000000"/>
              </a:solidFill>
              <a:effectLst/>
              <a:latin typeface="Arial" panose="020B0604020202020204" pitchFamily="34" charset="0"/>
            </a:endParaRPr>
          </a:p>
          <a:p>
            <a:r>
              <a:rPr lang="en-US" b="0" i="1" dirty="0">
                <a:solidFill>
                  <a:srgbClr val="333333"/>
                </a:solidFill>
                <a:effectLst/>
                <a:latin typeface="AkzidenzGroteskBQ-Reg"/>
              </a:rPr>
              <a:t>"SLJ</a:t>
            </a:r>
            <a:r>
              <a:rPr lang="en-US" b="0" i="0" dirty="0">
                <a:solidFill>
                  <a:srgbClr val="333333"/>
                </a:solidFill>
                <a:effectLst/>
                <a:latin typeface="AkzidenzGroteskBQ-Reg"/>
              </a:rPr>
              <a:t> last spoke with Todd in 2004, when he and Carol </a:t>
            </a:r>
            <a:r>
              <a:rPr lang="en-US" b="0" i="0" dirty="0" err="1">
                <a:solidFill>
                  <a:srgbClr val="333333"/>
                </a:solidFill>
                <a:effectLst/>
                <a:latin typeface="AkzidenzGroteskBQ-Reg"/>
              </a:rPr>
              <a:t>Kuhlthau</a:t>
            </a:r>
            <a:r>
              <a:rPr lang="en-US" b="0" i="0" dirty="0">
                <a:solidFill>
                  <a:srgbClr val="333333"/>
                </a:solidFill>
                <a:effectLst/>
                <a:latin typeface="AkzidenzGroteskBQ-Reg"/>
              </a:rPr>
              <a:t>, his colleague at Rutgers University’s Center for International Scholarship in School Libraries (CISSL), had completed their groundbreaking study, </a:t>
            </a:r>
            <a:r>
              <a:rPr lang="en-US" b="0" i="1" dirty="0">
                <a:solidFill>
                  <a:srgbClr val="333333"/>
                </a:solidFill>
                <a:effectLst/>
                <a:latin typeface="AkzidenzGroteskBQ-Reg"/>
              </a:rPr>
              <a:t>Student Learning through Ohio School Libraries</a:t>
            </a:r>
            <a:r>
              <a:rPr lang="en-US" b="0" i="0" dirty="0">
                <a:solidFill>
                  <a:srgbClr val="333333"/>
                </a:solidFill>
                <a:effectLst/>
                <a:latin typeface="AkzidenzGroteskBQ-Reg"/>
              </a:rPr>
              <a:t>. Surveying more than 13,000 students, the study showed that 99.4 percent of students believe school libraries and their services helped them become better learners. Commissioned by the Ohio Educational Library Media Association (OELMA), it was the first comprehensive study based on students’ evaluation of their media centers.</a:t>
            </a:r>
          </a:p>
          <a:p>
            <a:endParaRPr lang="en-US" b="0" i="0" dirty="0">
              <a:solidFill>
                <a:srgbClr val="333333"/>
              </a:solidFill>
              <a:effectLst/>
              <a:latin typeface="AkzidenzGroteskBQ-Reg"/>
            </a:endParaRPr>
          </a:p>
          <a:p>
            <a:pPr algn="l"/>
            <a:r>
              <a:rPr lang="en-US" b="0" i="0" dirty="0">
                <a:solidFill>
                  <a:srgbClr val="333333"/>
                </a:solidFill>
                <a:effectLst/>
                <a:latin typeface="AkzidenzGroteskBQ-Reg"/>
              </a:rPr>
              <a:t>Ross spoke about the groundbreaking study he conducted with Carol </a:t>
            </a:r>
            <a:r>
              <a:rPr lang="en-US" b="0" i="0" dirty="0" err="1">
                <a:solidFill>
                  <a:srgbClr val="333333"/>
                </a:solidFill>
                <a:effectLst/>
                <a:latin typeface="AkzidenzGroteskBQ-Reg"/>
              </a:rPr>
              <a:t>Kuhlthau</a:t>
            </a:r>
            <a:r>
              <a:rPr lang="en-US" b="0" i="0" dirty="0">
                <a:solidFill>
                  <a:srgbClr val="333333"/>
                </a:solidFill>
                <a:effectLst/>
                <a:latin typeface="AkzidenzGroteskBQ-Reg"/>
              </a:rPr>
              <a:t>, “</a:t>
            </a:r>
            <a:r>
              <a:rPr lang="en-US" b="0" i="1" dirty="0">
                <a:solidFill>
                  <a:srgbClr val="333333"/>
                </a:solidFill>
                <a:effectLst/>
                <a:latin typeface="AkzidenzGroteskBQ-Reg"/>
              </a:rPr>
              <a:t>Student Learning through Ohio School Libraries</a:t>
            </a:r>
            <a:r>
              <a:rPr lang="en-US" b="0" i="0" dirty="0">
                <a:solidFill>
                  <a:srgbClr val="333333"/>
                </a:solidFill>
                <a:effectLst/>
                <a:latin typeface="AkzidenzGroteskBQ-Reg"/>
              </a:rPr>
              <a:t>.” In that interview, he said, “We can’t wait for somebody outside of ourselves to rescue us, because nobody is coming to the rescue. That might sound pessimistic, and I’m not intending to be pessimistic, but that’s why I’ve focused on this broader area of evidence-based practice. We have wonderful evidence emerging in all of these studies that show that the practice of school libraries can improve student learning outcomes. I would very strongly argue that simply providing a technology infrastructure, simply providing high-quality information resources and reading enrichment materials, providing a certified school librarian, providing administrative support, do not necessarily generate improved practice."</a:t>
            </a:r>
          </a:p>
          <a:p>
            <a:pPr algn="l"/>
            <a:r>
              <a:rPr lang="en-US" b="0" i="0" dirty="0">
                <a:solidFill>
                  <a:srgbClr val="333333"/>
                </a:solidFill>
                <a:effectLst/>
                <a:latin typeface="AkzidenzGroteskBQ-Reg"/>
              </a:rPr>
              <a:t>So what does? he was asked.</a:t>
            </a:r>
          </a:p>
          <a:p>
            <a:pPr algn="l"/>
            <a:r>
              <a:rPr lang="en-US" b="0" i="0" dirty="0">
                <a:solidFill>
                  <a:srgbClr val="333333"/>
                </a:solidFill>
                <a:effectLst/>
                <a:latin typeface="AkzidenzGroteskBQ-Reg"/>
              </a:rPr>
              <a:t>"I really believe that it is the transformational actions of the school librarian," he said. "This certainly emerged out of the Ohio study—the action of the school librarian in terms of instructional intervention, that instructional role. You can provide all of the information resources, but if students don’t have the intellectual scaffolds to connect with, interact with, and utilize these resources, then it’s as if they don’t exist. It’s about taking action and looking at my instructional intervention. How can I develop in kids the intellectual scaffolds for engaging with information and really building my understanding and new knowledge of those curriculum standards?”</a:t>
            </a:r>
          </a:p>
          <a:p>
            <a:endParaRPr lang="en-US" b="0" i="0" dirty="0">
              <a:solidFill>
                <a:srgbClr val="000000"/>
              </a:solidFill>
              <a:effectLst/>
              <a:latin typeface="Arial" panose="020B0604020202020204" pitchFamily="34" charset="0"/>
            </a:endParaRPr>
          </a:p>
          <a:p>
            <a:endParaRPr lang="en-US" b="0" i="0"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83A0A5-942A-FE49-A311-FF679F81233B}" type="slidenum">
              <a:rPr lang="en-US" smtClean="0"/>
              <a:t>14</a:t>
            </a:fld>
            <a:endParaRPr lang="en-US"/>
          </a:p>
        </p:txBody>
      </p:sp>
    </p:spTree>
    <p:extLst>
      <p:ext uri="{BB962C8B-B14F-4D97-AF65-F5344CB8AC3E}">
        <p14:creationId xmlns:p14="http://schemas.microsoft.com/office/powerpoint/2010/main" val="3378745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cs typeface="Arial" panose="020B0604020202020204" pitchFamily="34" charset="0"/>
              </a:rPr>
              <a:t>An </a:t>
            </a:r>
            <a:r>
              <a:rPr lang="en-US" sz="1200" b="0" i="0" dirty="0">
                <a:effectLst/>
                <a:cs typeface="Arial" panose="020B0604020202020204" pitchFamily="34" charset="0"/>
              </a:rPr>
              <a:t>effective school library is not just informational, but transformational and formational, leading to knowledge creation, knowledge production, knowledge dissemination, and knowledge use, as well as the development of information values. </a:t>
            </a:r>
          </a:p>
          <a:p>
            <a:endParaRPr lang="en-US" sz="1200" b="0" i="0" dirty="0">
              <a:effectLst/>
              <a:cs typeface="Arial" panose="020B0604020202020204" pitchFamily="34" charset="0"/>
            </a:endParaRPr>
          </a:p>
          <a:p>
            <a:r>
              <a:rPr lang="en-US" sz="1200" dirty="0">
                <a:cs typeface="Arial" panose="020B0604020202020204" pitchFamily="34" charset="0"/>
              </a:rPr>
              <a:t>E</a:t>
            </a:r>
            <a:r>
              <a:rPr lang="en-US" sz="1200" b="0" i="0" dirty="0">
                <a:effectLst/>
                <a:cs typeface="Arial" panose="020B0604020202020204" pitchFamily="34" charset="0"/>
              </a:rPr>
              <a:t>ffective school libraries help students with their learning in many ways across the various grade levels. </a:t>
            </a:r>
          </a:p>
          <a:p>
            <a:endParaRPr lang="en-US" sz="1200" b="0" i="0" dirty="0">
              <a:effectLst/>
              <a:cs typeface="Arial" panose="020B0604020202020204" pitchFamily="34" charset="0"/>
            </a:endParaRPr>
          </a:p>
          <a:p>
            <a:r>
              <a:rPr lang="en-US" sz="1200" b="0" i="0" dirty="0">
                <a:effectLst/>
                <a:cs typeface="Arial" panose="020B0604020202020204" pitchFamily="34" charset="0"/>
              </a:rPr>
              <a:t>Effective school libraries play an active rather than passive role in students' learning. </a:t>
            </a:r>
          </a:p>
          <a:p>
            <a:endParaRPr lang="en-US" dirty="0"/>
          </a:p>
        </p:txBody>
      </p:sp>
      <p:sp>
        <p:nvSpPr>
          <p:cNvPr id="4" name="Slide Number Placeholder 3"/>
          <p:cNvSpPr>
            <a:spLocks noGrp="1"/>
          </p:cNvSpPr>
          <p:nvPr>
            <p:ph type="sldNum" sz="quarter" idx="5"/>
          </p:nvPr>
        </p:nvSpPr>
        <p:spPr/>
        <p:txBody>
          <a:bodyPr/>
          <a:lstStyle/>
          <a:p>
            <a:fld id="{3D83A0A5-942A-FE49-A311-FF679F81233B}" type="slidenum">
              <a:rPr lang="en-US" smtClean="0"/>
              <a:t>16</a:t>
            </a:fld>
            <a:endParaRPr lang="en-US"/>
          </a:p>
        </p:txBody>
      </p:sp>
    </p:spTree>
    <p:extLst>
      <p:ext uri="{BB962C8B-B14F-4D97-AF65-F5344CB8AC3E}">
        <p14:creationId xmlns:p14="http://schemas.microsoft.com/office/powerpoint/2010/main" val="3430417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solidFill>
                  <a:srgbClr val="333333"/>
                </a:solidFill>
                <a:effectLst/>
                <a:latin typeface="AkzidenzGroteskBQ-Reg"/>
              </a:rPr>
              <a:t>SLJ</a:t>
            </a:r>
            <a:r>
              <a:rPr lang="en-US" b="0" i="0" dirty="0">
                <a:solidFill>
                  <a:srgbClr val="333333"/>
                </a:solidFill>
                <a:effectLst/>
                <a:latin typeface="AkzidenzGroteskBQ-Reg"/>
              </a:rPr>
              <a:t> last spoke with Todd when he and Carol </a:t>
            </a:r>
            <a:r>
              <a:rPr lang="en-US" b="0" i="0" dirty="0" err="1">
                <a:solidFill>
                  <a:srgbClr val="333333"/>
                </a:solidFill>
                <a:effectLst/>
                <a:latin typeface="AkzidenzGroteskBQ-Reg"/>
              </a:rPr>
              <a:t>Kuhlthau</a:t>
            </a:r>
            <a:r>
              <a:rPr lang="en-US" b="0" i="0" dirty="0">
                <a:solidFill>
                  <a:srgbClr val="333333"/>
                </a:solidFill>
                <a:effectLst/>
                <a:latin typeface="AkzidenzGroteskBQ-Reg"/>
              </a:rPr>
              <a:t>, his colleague at Rutgers University’s Center for International Scholarship in School Libraries (CISSL), had completed their groundbreaking study, </a:t>
            </a:r>
            <a:r>
              <a:rPr lang="en-US" b="0" i="1" dirty="0">
                <a:solidFill>
                  <a:srgbClr val="333333"/>
                </a:solidFill>
                <a:effectLst/>
                <a:latin typeface="AkzidenzGroteskBQ-Reg"/>
              </a:rPr>
              <a:t>Student Learning through Ohio School Libraries</a:t>
            </a:r>
            <a:r>
              <a:rPr lang="en-US" b="0" i="0" dirty="0">
                <a:solidFill>
                  <a:srgbClr val="333333"/>
                </a:solidFill>
                <a:effectLst/>
                <a:latin typeface="AkzidenzGroteskBQ-Reg"/>
              </a:rPr>
              <a:t>. Surveying more than 13,000 students, the study showed that 99.4 percent of students believe school libraries and their services helped them become better learners. Commissioned by the Ohio Educational Library Media Association (OELMA), it was the first comprehensive study based on students’ evaluation of their media centers.</a:t>
            </a:r>
          </a:p>
          <a:p>
            <a:pPr algn="l"/>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An administrator in the Ohio educational system posted this online: "The OELMA Board of Directors at its May meeting, approved the renaming of the OELMA Collaborative School Library Award to the OELMA/Ross J. Todd Collaborative School Library Award in memory of Dr. Ross J. Todd. ,,,</a:t>
            </a:r>
          </a:p>
          <a:p>
            <a:pPr algn="l"/>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He was a world-renowned expert on adolescent information seeking and use, inquiry learning in digital information environments, and the transformative role of school libraries in the 21st century.</a:t>
            </a:r>
            <a:endParaRPr lang="en-US" b="0" i="0" dirty="0">
              <a:solidFill>
                <a:srgbClr val="222222"/>
              </a:solidFill>
              <a:effectLst/>
              <a:latin typeface="Lato" panose="020F0502020204030204" pitchFamily="34" charset="0"/>
            </a:endParaRPr>
          </a:p>
          <a:p>
            <a:pPr algn="l"/>
            <a:br>
              <a:rPr lang="en-US" dirty="0"/>
            </a:br>
            <a:r>
              <a:rPr lang="en-US" b="0" i="0" dirty="0">
                <a:solidFill>
                  <a:srgbClr val="222222"/>
                </a:solidFill>
                <a:effectLst/>
                <a:latin typeface="Arial" panose="020B0604020202020204" pitchFamily="34" charset="0"/>
              </a:rPr>
              <a:t>For those of us in Ohio, Professor Todd held a special place. As OELMA Past President Gayle </a:t>
            </a:r>
            <a:r>
              <a:rPr lang="en-US" b="0" i="0" dirty="0" err="1">
                <a:solidFill>
                  <a:srgbClr val="222222"/>
                </a:solidFill>
                <a:effectLst/>
                <a:latin typeface="Arial" panose="020B0604020202020204" pitchFamily="34" charset="0"/>
              </a:rPr>
              <a:t>Geitgey</a:t>
            </a:r>
            <a:r>
              <a:rPr lang="en-US" b="0" i="0" dirty="0">
                <a:solidFill>
                  <a:srgbClr val="222222"/>
                </a:solidFill>
                <a:effectLst/>
                <a:latin typeface="Arial" panose="020B0604020202020204" pitchFamily="34" charset="0"/>
              </a:rPr>
              <a:t> shared in a recent email</a:t>
            </a:r>
            <a:r>
              <a:rPr lang="en-US" b="0" i="0" dirty="0">
                <a:solidFill>
                  <a:srgbClr val="222222"/>
                </a:solidFill>
                <a:effectLst/>
                <a:latin typeface="Lato" panose="020F0502020204030203" pitchFamily="34" charset="0"/>
              </a:rPr>
              <a:t> </a:t>
            </a:r>
            <a:r>
              <a:rPr lang="en-US" b="0" i="0" dirty="0">
                <a:solidFill>
                  <a:srgbClr val="222222"/>
                </a:solidFill>
                <a:effectLst/>
                <a:latin typeface="Arial" panose="020B0604020202020204" pitchFamily="34" charset="0"/>
              </a:rPr>
              <a:t>“He always held OELMA and Ohio school libraries near and dear.”</a:t>
            </a:r>
          </a:p>
          <a:p>
            <a:pPr algn="l"/>
            <a:endParaRPr lang="en-US" b="0" i="0" dirty="0">
              <a:solidFill>
                <a:srgbClr val="222222"/>
              </a:solidFill>
              <a:effectLst/>
              <a:latin typeface="Arial" panose="020B0604020202020204" pitchFamily="34" charset="0"/>
            </a:endParaRPr>
          </a:p>
          <a:p>
            <a:pPr algn="l"/>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In 2003 and 2004, Todd and his co-author, SC&amp;I Distinguished Professor Emerita Carol </a:t>
            </a:r>
            <a:r>
              <a:rPr lang="en-US" b="0" i="0" dirty="0" err="1">
                <a:solidFill>
                  <a:srgbClr val="222222"/>
                </a:solidFill>
                <a:effectLst/>
                <a:latin typeface="Arial" panose="020B0604020202020204" pitchFamily="34" charset="0"/>
              </a:rPr>
              <a:t>Kuhlthau</a:t>
            </a:r>
            <a:r>
              <a:rPr lang="en-US" b="0" i="0" dirty="0">
                <a:solidFill>
                  <a:srgbClr val="222222"/>
                </a:solidFill>
                <a:effectLst/>
                <a:latin typeface="Arial" panose="020B0604020202020204" pitchFamily="34" charset="0"/>
              </a:rPr>
              <a:t>, received a “Certificate of Appreciation for Notable Service and Significant Service to Ohio’s School Libraries” from OELMA for their leading-edge study.  The article written by Ross and </a:t>
            </a:r>
            <a:r>
              <a:rPr lang="en-US" b="0" i="0" dirty="0" err="1">
                <a:solidFill>
                  <a:srgbClr val="222222"/>
                </a:solidFill>
                <a:effectLst/>
                <a:latin typeface="Arial" panose="020B0604020202020204" pitchFamily="34" charset="0"/>
              </a:rPr>
              <a:t>Kuhlthau</a:t>
            </a:r>
            <a:r>
              <a:rPr lang="en-US" b="0" i="0" dirty="0">
                <a:solidFill>
                  <a:srgbClr val="222222"/>
                </a:solidFill>
                <a:effectLst/>
                <a:latin typeface="Arial" panose="020B0604020202020204" pitchFamily="34" charset="0"/>
              </a:rPr>
              <a:t> was titled “13,000 Students of Ohio Tell Their Story” ‘Yeah, the School Library Rocks.”</a:t>
            </a:r>
            <a:endParaRPr lang="en-US" b="0" i="0" dirty="0">
              <a:solidFill>
                <a:srgbClr val="222222"/>
              </a:solidFill>
              <a:effectLst/>
              <a:latin typeface="Lato" panose="020F0502020204030203" pitchFamily="34" charset="0"/>
            </a:endParaRPr>
          </a:p>
          <a:p>
            <a:pPr algn="l"/>
            <a:br>
              <a:rPr lang="en-US" dirty="0"/>
            </a:br>
            <a:br>
              <a:rPr lang="en-US" dirty="0"/>
            </a:br>
            <a:r>
              <a:rPr lang="en-US" b="0" i="0" dirty="0">
                <a:solidFill>
                  <a:srgbClr val="222222"/>
                </a:solidFill>
                <a:effectLst/>
                <a:latin typeface="Arial" panose="020B0604020202020204" pitchFamily="34" charset="0"/>
              </a:rPr>
              <a:t>During his lifetime, Todd “was deeply committed to information literacy and inquiry-based learning, application of evidence-based practice to the profession of school librarianship, and the promotion of research in the school library field. Ross wrote that his research had three interrelated foci: </a:t>
            </a:r>
          </a:p>
          <a:p>
            <a:pPr algn="l"/>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--Understanding how children learn and build new knowledge from information</a:t>
            </a:r>
          </a:p>
          <a:p>
            <a:pPr algn="l"/>
            <a:r>
              <a:rPr lang="en-US" b="0" i="0" dirty="0">
                <a:solidFill>
                  <a:srgbClr val="222222"/>
                </a:solidFill>
                <a:effectLst/>
                <a:latin typeface="Arial" panose="020B0604020202020204" pitchFamily="34" charset="0"/>
              </a:rPr>
              <a:t>--I information utilization for learning, and e</a:t>
            </a:r>
          </a:p>
          <a:p>
            <a:pPr algn="l"/>
            <a:r>
              <a:rPr lang="en-US" b="0" i="0" dirty="0">
                <a:solidFill>
                  <a:srgbClr val="222222"/>
                </a:solidFill>
                <a:effectLst/>
                <a:latin typeface="Arial" panose="020B0604020202020204" pitchFamily="34" charset="0"/>
              </a:rPr>
              <a:t>--Evidence-based practice for school libraries.”</a:t>
            </a:r>
            <a:endParaRPr lang="en-US" b="0" i="0" dirty="0">
              <a:solidFill>
                <a:srgbClr val="222222"/>
              </a:solidFill>
              <a:effectLst/>
              <a:latin typeface="Lato" panose="020F0502020204030203" pitchFamily="34" charset="0"/>
            </a:endParaRPr>
          </a:p>
          <a:p>
            <a:pPr algn="l"/>
            <a:br>
              <a:rPr lang="en-US" b="0" i="0" dirty="0">
                <a:solidFill>
                  <a:srgbClr val="222222"/>
                </a:solidFill>
                <a:effectLst/>
                <a:latin typeface="Arial" panose="020B0604020202020204" pitchFamily="34" charset="0"/>
              </a:rPr>
            </a:br>
            <a:endParaRPr lang="en-US" b="0" i="0" dirty="0">
              <a:solidFill>
                <a:srgbClr val="222222"/>
              </a:solidFill>
              <a:effectLst/>
              <a:latin typeface="Lato" panose="020F0502020204030203" pitchFamily="34" charset="0"/>
            </a:endParaRPr>
          </a:p>
          <a:p>
            <a:pPr algn="l"/>
            <a:r>
              <a:rPr lang="en-US" b="0" i="0" dirty="0">
                <a:solidFill>
                  <a:srgbClr val="222222"/>
                </a:solidFill>
                <a:effectLst/>
                <a:latin typeface="Arial" panose="020B0604020202020204" pitchFamily="34" charset="0"/>
              </a:rPr>
              <a:t>The Collaborate School Library Award recognizes and encourages collaboration and partnerships between school library media specialists and the school community through joint planning of a program, project, or event in support of the curriculum, using school library resources and incorporating the</a:t>
            </a:r>
            <a:r>
              <a:rPr lang="en-US" b="0" i="0" dirty="0">
                <a:solidFill>
                  <a:srgbClr val="222222"/>
                </a:solidFill>
                <a:effectLst/>
                <a:latin typeface="Lato" panose="020F0502020204030203" pitchFamily="34" charset="0"/>
              </a:rPr>
              <a:t> </a:t>
            </a:r>
            <a:r>
              <a:rPr lang="en-US" b="0" i="1" dirty="0">
                <a:solidFill>
                  <a:srgbClr val="222222"/>
                </a:solidFill>
                <a:effectLst/>
                <a:latin typeface="Arial" panose="020B0604020202020204" pitchFamily="34" charset="0"/>
              </a:rPr>
              <a:t>Ohio Library Guidelines for Librarians</a:t>
            </a:r>
            <a:r>
              <a:rPr lang="en-US" b="0" i="0" dirty="0">
                <a:solidFill>
                  <a:srgbClr val="222222"/>
                </a:solidFill>
                <a:effectLst/>
                <a:latin typeface="Lato" panose="020F0502020204030203" pitchFamily="34" charset="0"/>
              </a:rPr>
              <a:t> </a:t>
            </a:r>
            <a:r>
              <a:rPr lang="en-US" b="0" i="0" dirty="0">
                <a:solidFill>
                  <a:srgbClr val="222222"/>
                </a:solidFill>
                <a:effectLst/>
                <a:latin typeface="Arial" panose="020B0604020202020204" pitchFamily="34" charset="0"/>
              </a:rPr>
              <a:t>(2021).  Helping students learn and build new knowledge from the information they acquire using school library resources in joint planning with another educator in the school community is a fitting way to celebrate Professor Todd and his life’s work.</a:t>
            </a:r>
            <a:endParaRPr lang="en-US" b="0" i="0" dirty="0">
              <a:solidFill>
                <a:srgbClr val="222222"/>
              </a:solidFill>
              <a:effectLst/>
              <a:latin typeface="Lato" panose="020F0502020204030203" pitchFamily="34" charset="0"/>
            </a:endParaRPr>
          </a:p>
          <a:p>
            <a:endParaRPr lang="en-US" b="0" i="0" dirty="0">
              <a:solidFill>
                <a:srgbClr val="000000"/>
              </a:solidFill>
              <a:effectLst/>
              <a:latin typeface="Arial" panose="020B0604020202020204" pitchFamily="34" charset="0"/>
            </a:endParaRPr>
          </a:p>
          <a:p>
            <a:r>
              <a:rPr lang="en-US" b="0" i="0" dirty="0">
                <a:solidFill>
                  <a:srgbClr val="222222"/>
                </a:solidFill>
                <a:effectLst/>
                <a:latin typeface="Arial" panose="020B0604020202020204" pitchFamily="34" charset="0"/>
              </a:rPr>
              <a:t> </a:t>
            </a:r>
          </a:p>
          <a:p>
            <a:endParaRPr lang="en-US" b="0" i="0" dirty="0">
              <a:solidFill>
                <a:srgbClr val="222222"/>
              </a:solidFill>
              <a:effectLst/>
              <a:latin typeface="Arial" panose="020B0604020202020204" pitchFamily="34" charset="0"/>
            </a:endParaRPr>
          </a:p>
          <a:p>
            <a:endParaRPr lang="en-US" b="0" i="0" dirty="0">
              <a:solidFill>
                <a:srgbClr val="222222"/>
              </a:solidFill>
              <a:effectLst/>
              <a:latin typeface="Arial" panose="020B0604020202020204" pitchFamily="34" charset="0"/>
            </a:endParaRPr>
          </a:p>
          <a:p>
            <a:endParaRPr lang="en-US" b="0" i="0" dirty="0">
              <a:solidFill>
                <a:srgbClr val="222222"/>
              </a:solidFill>
              <a:effectLst/>
              <a:latin typeface="Arial" panose="020B0604020202020204" pitchFamily="34" charset="0"/>
            </a:endParaRPr>
          </a:p>
          <a:p>
            <a:endParaRPr lang="en-US" b="0" i="0" dirty="0">
              <a:solidFill>
                <a:srgbClr val="222222"/>
              </a:solidFill>
              <a:effectLst/>
              <a:latin typeface="Arial" panose="020B0604020202020204" pitchFamily="34" charset="0"/>
            </a:endParaRPr>
          </a:p>
          <a:p>
            <a:endParaRPr lang="en-US" b="0" i="0" dirty="0">
              <a:solidFill>
                <a:srgbClr val="222222"/>
              </a:solidFill>
              <a:effectLst/>
              <a:latin typeface="Arial" panose="020B0604020202020204" pitchFamily="34" charset="0"/>
            </a:endParaRPr>
          </a:p>
          <a:p>
            <a:endParaRPr lang="en-US" b="0" i="0" dirty="0">
              <a:solidFill>
                <a:srgbClr val="222222"/>
              </a:solidFill>
              <a:effectLst/>
              <a:latin typeface="Arial" panose="020B0604020202020204" pitchFamily="34" charset="0"/>
            </a:endParaRPr>
          </a:p>
          <a:p>
            <a:endParaRPr lang="en-US" b="0" i="0" dirty="0">
              <a:solidFill>
                <a:srgbClr val="222222"/>
              </a:solidFill>
              <a:effectLst/>
              <a:latin typeface="Arial" panose="020B0604020202020204" pitchFamily="34" charset="0"/>
            </a:endParaRPr>
          </a:p>
          <a:p>
            <a:endParaRPr lang="en-US" b="0" i="0" dirty="0">
              <a:solidFill>
                <a:srgbClr val="222222"/>
              </a:solidFill>
              <a:effectLst/>
              <a:latin typeface="Arial" panose="020B0604020202020204" pitchFamily="34" charset="0"/>
            </a:endParaRPr>
          </a:p>
          <a:p>
            <a:endParaRPr lang="en-US" b="0" i="0" dirty="0">
              <a:solidFill>
                <a:srgbClr val="222222"/>
              </a:solidFill>
              <a:effectLst/>
              <a:latin typeface="Arial" panose="020B0604020202020204" pitchFamily="34" charset="0"/>
            </a:endParaRP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CISSL researchers conducted three large studies in Delaware, Ohio, and New Jersey. “Student Learning through Ohio School Libraries” was the largest qualitative study of school libraries.  SLJ called it “the first comprehensive study based on students’ evaluation of their media centers.” In 2003 and 2004, Todd and his co-author, SC&amp;I Distinguished Professor Emerita Carol </a:t>
            </a:r>
            <a:r>
              <a:rPr lang="en-US" b="0" i="0" dirty="0" err="1">
                <a:solidFill>
                  <a:srgbClr val="222222"/>
                </a:solidFill>
                <a:effectLst/>
                <a:latin typeface="Arial" panose="020B0604020202020204" pitchFamily="34" charset="0"/>
              </a:rPr>
              <a:t>Kuhlthau</a:t>
            </a:r>
            <a:r>
              <a:rPr lang="en-US" b="0" i="0" dirty="0">
                <a:solidFill>
                  <a:srgbClr val="222222"/>
                </a:solidFill>
                <a:effectLst/>
                <a:latin typeface="Arial" panose="020B0604020202020204" pitchFamily="34" charset="0"/>
              </a:rPr>
              <a:t>, received a “Certificate of Appreciation for Notable Service and Significant Service to Ohio’s School Libraries” from OELMA for their leading-edge study.  The article written by Ross and </a:t>
            </a:r>
            <a:r>
              <a:rPr lang="en-US" b="0" i="0" dirty="0" err="1">
                <a:solidFill>
                  <a:srgbClr val="222222"/>
                </a:solidFill>
                <a:effectLst/>
                <a:latin typeface="Arial" panose="020B0604020202020204" pitchFamily="34" charset="0"/>
              </a:rPr>
              <a:t>Kuhlthau</a:t>
            </a:r>
            <a:r>
              <a:rPr lang="en-US" b="0" i="0" dirty="0">
                <a:solidFill>
                  <a:srgbClr val="222222"/>
                </a:solidFill>
                <a:effectLst/>
                <a:latin typeface="Arial" panose="020B0604020202020204" pitchFamily="34" charset="0"/>
              </a:rPr>
              <a:t> was titled “13,000 Students of Ohio Tell Their Story” ‘Yeah, the School Library Rocks.”</a:t>
            </a:r>
            <a:br>
              <a:rPr lang="en-US" dirty="0"/>
            </a:br>
            <a:endParaRPr lang="en-US" dirty="0"/>
          </a:p>
        </p:txBody>
      </p:sp>
      <p:sp>
        <p:nvSpPr>
          <p:cNvPr id="4" name="Slide Number Placeholder 3"/>
          <p:cNvSpPr>
            <a:spLocks noGrp="1"/>
          </p:cNvSpPr>
          <p:nvPr>
            <p:ph type="sldNum" sz="quarter" idx="5"/>
          </p:nvPr>
        </p:nvSpPr>
        <p:spPr/>
        <p:txBody>
          <a:bodyPr/>
          <a:lstStyle/>
          <a:p>
            <a:fld id="{3D83A0A5-942A-FE49-A311-FF679F81233B}" type="slidenum">
              <a:rPr lang="en-US" smtClean="0"/>
              <a:t>17</a:t>
            </a:fld>
            <a:endParaRPr lang="en-US"/>
          </a:p>
        </p:txBody>
      </p:sp>
    </p:spTree>
    <p:extLst>
      <p:ext uri="{BB962C8B-B14F-4D97-AF65-F5344CB8AC3E}">
        <p14:creationId xmlns:p14="http://schemas.microsoft.com/office/powerpoint/2010/main" val="4010681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5713" y="188913"/>
            <a:ext cx="4114800" cy="3086100"/>
          </a:xfrm>
        </p:spPr>
      </p:sp>
      <p:sp>
        <p:nvSpPr>
          <p:cNvPr id="3" name="Notes Placeholder 2"/>
          <p:cNvSpPr>
            <a:spLocks noGrp="1"/>
          </p:cNvSpPr>
          <p:nvPr>
            <p:ph type="body" idx="1"/>
          </p:nvPr>
        </p:nvSpPr>
        <p:spPr>
          <a:xfrm>
            <a:off x="1" y="3585542"/>
            <a:ext cx="6856412" cy="3600450"/>
          </a:xfrm>
        </p:spPr>
        <p:txBody>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lang="en-US" dirty="0">
                <a:effectLst/>
                <a:latin typeface="Arial" panose="020B0604020202020204" pitchFamily="34" charset="0"/>
              </a:rPr>
              <a:t>School Library Journal: Brian Kenney: "When we brainstormed how to depict Ross Todd on the cover of School Library Journal there was no shortage of ideas: Guru; Rock Star; Prophet." Anyone who' s heard Todd speak will sympathize. The man is tremendously charismatic; his delivery impassioned; his speech, at turns playful and serious, tumbles forth nonstop. He's also a bit of an iconoclast, albeit a loving one, and after an hour with Todd, listeners are likely to be left in a slightly uncomfortable state. Proud of what school librarians accomplish, yes. But also anxious about the unrealized potential of school libraries and energized to try and</a:t>
            </a:r>
          </a:p>
          <a:p>
            <a:pPr marL="0" marR="0" lvl="0" indent="0" algn="l" defTabSz="914400" rtl="0" eaLnBrk="0" fontAlgn="base" latinLnBrk="0" hangingPunct="0">
              <a:lnSpc>
                <a:spcPct val="100000"/>
              </a:lnSpc>
              <a:spcBef>
                <a:spcPct val="0"/>
              </a:spcBef>
              <a:spcAft>
                <a:spcPts val="600"/>
              </a:spcAft>
              <a:buClrTx/>
              <a:buSzTx/>
              <a:buFontTx/>
              <a:buNone/>
              <a:tabLst/>
              <a:defRPr/>
            </a:pPr>
            <a:endParaRPr lang="en-US" dirty="0">
              <a:effectLst/>
              <a:latin typeface="Arial" panose="020B0604020202020204" pitchFamily="34" charset="0"/>
            </a:endParaRPr>
          </a:p>
          <a:p>
            <a:pPr algn="l"/>
            <a:r>
              <a:rPr lang="en-US" b="0" i="0" dirty="0">
                <a:solidFill>
                  <a:srgbClr val="333333"/>
                </a:solidFill>
                <a:effectLst/>
                <a:latin typeface="AkzidenzGroteskBQ-Reg"/>
              </a:rPr>
              <a:t>Ross:  “We can’t wait for somebody outside of ourselves to rescue us, because nobody is coming to the rescue. That might sound pessimistic, and I’m not intending to be pessimistic, but that’s why I’ve focused on this broader area of evidence-based practice. We have wonderful evidence emerging in all of these studies that show that the practice of school libraries can improve student learning outcomes. I would very strongly argue that simply providing a technology infrastructure, simply providing high-quality information resources and reading enrichment materials, providing a certified school librarian, providing administrative support, do not necessarily generate improved practice."</a:t>
            </a:r>
          </a:p>
          <a:p>
            <a:pPr algn="l"/>
            <a:endParaRPr lang="en-US" b="0" i="0" dirty="0">
              <a:solidFill>
                <a:srgbClr val="333333"/>
              </a:solidFill>
              <a:effectLst/>
              <a:latin typeface="AkzidenzGroteskBQ-Reg"/>
            </a:endParaRPr>
          </a:p>
          <a:p>
            <a:pPr algn="l"/>
            <a:r>
              <a:rPr lang="en-US" b="0" i="0" dirty="0">
                <a:solidFill>
                  <a:srgbClr val="333333"/>
                </a:solidFill>
                <a:effectLst/>
                <a:latin typeface="AkzidenzGroteskBQ-Reg"/>
              </a:rPr>
              <a:t>"I really believe that it is the transformational actions of the school librarian," he said. "This certainly emerged out of the Ohio study—the action of the school librarian in terms of instructional intervention, that instructional role. You can provide all of the information resources, but if students don’t have the intellectual scaffolds to connect with, interact with, and utilize these resources, then it’s as if they don’t exist. It’s about taking action and looking at my instructional intervention. How can I develop in kids the intellectual scaffolds for engaging with information and really building my understanding and new knowledge of those curriculum standards?”</a:t>
            </a:r>
          </a:p>
          <a:p>
            <a:pPr algn="l"/>
            <a:endParaRPr lang="en-US" b="0" i="0" dirty="0">
              <a:solidFill>
                <a:srgbClr val="333333"/>
              </a:solidFill>
              <a:effectLst/>
              <a:latin typeface="AkzidenzGroteskBQ-Reg"/>
            </a:endParaRPr>
          </a:p>
          <a:p>
            <a:pPr algn="l"/>
            <a:endParaRPr lang="en-US" b="0" i="0" dirty="0">
              <a:solidFill>
                <a:srgbClr val="333333"/>
              </a:solidFill>
              <a:effectLst/>
              <a:latin typeface="AkzidenzGroteskBQ-Reg"/>
            </a:endParaRPr>
          </a:p>
          <a:p>
            <a:pPr marL="0" marR="0" lvl="0" indent="0" algn="l" defTabSz="914400" rtl="0" eaLnBrk="0" fontAlgn="base" latinLnBrk="0" hangingPunct="0">
              <a:lnSpc>
                <a:spcPct val="100000"/>
              </a:lnSpc>
              <a:spcBef>
                <a:spcPct val="0"/>
              </a:spcBef>
              <a:spcAft>
                <a:spcPts val="600"/>
              </a:spcAft>
              <a:buClrTx/>
              <a:buSzTx/>
              <a:buFontTx/>
              <a:buNone/>
              <a:tabLst/>
              <a:defRPr/>
            </a:pPr>
            <a:endParaRPr lang="en-US" dirty="0">
              <a:effectLst/>
              <a:latin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defRPr/>
            </a:pPr>
            <a:endParaRPr lang="en-US" dirty="0">
              <a:effectLst/>
              <a:latin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defRPr/>
            </a:pPr>
            <a:endParaRPr lang="en-US" dirty="0">
              <a:effectLst/>
              <a:latin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defRPr/>
            </a:pPr>
            <a:endParaRPr lang="en-US" dirty="0">
              <a:effectLst/>
              <a:latin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defRPr/>
            </a:pPr>
            <a:endParaRPr lang="en-US" dirty="0">
              <a:effectLst/>
              <a:latin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defRPr/>
            </a:pPr>
            <a:endParaRPr lang="en-US" dirty="0">
              <a:effectLst/>
              <a:latin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defRPr/>
            </a:pPr>
            <a:endParaRPr lang="en-US" dirty="0">
              <a:effectLst/>
              <a:latin typeface="Arial" panose="020B0604020202020204" pitchFamily="34" charset="0"/>
            </a:endParaRPr>
          </a:p>
          <a:p>
            <a:pPr marL="0" marR="0" lvl="0" indent="0" algn="l" defTabSz="914400" rtl="0" eaLnBrk="0" fontAlgn="base" latinLnBrk="0" hangingPunct="0">
              <a:lnSpc>
                <a:spcPct val="100000"/>
              </a:lnSpc>
              <a:spcBef>
                <a:spcPct val="0"/>
              </a:spcBef>
              <a:spcAft>
                <a:spcPts val="600"/>
              </a:spcAft>
              <a:buClrTx/>
              <a:buSzTx/>
              <a:buFontTx/>
              <a:buNone/>
              <a:tabLst/>
              <a:defRPr/>
            </a:pP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3D83A0A5-942A-FE49-A311-FF679F81233B}" type="slidenum">
              <a:rPr lang="en-US" smtClean="0"/>
              <a:t>18</a:t>
            </a:fld>
            <a:endParaRPr lang="en-US"/>
          </a:p>
        </p:txBody>
      </p:sp>
    </p:spTree>
    <p:extLst>
      <p:ext uri="{BB962C8B-B14F-4D97-AF65-F5344CB8AC3E}">
        <p14:creationId xmlns:p14="http://schemas.microsoft.com/office/powerpoint/2010/main" val="3445086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Arial" panose="020B0604020202020204" pitchFamily="34" charset="0"/>
            </a:endParaRPr>
          </a:p>
          <a:p>
            <a:endParaRPr lang="en-US" b="0" i="0" dirty="0">
              <a:solidFill>
                <a:srgbClr val="000000"/>
              </a:solidFill>
              <a:effectLst/>
              <a:latin typeface="Arial" panose="020B0604020202020204" pitchFamily="34" charset="0"/>
            </a:endParaRPr>
          </a:p>
          <a:p>
            <a:endParaRPr lang="en-US" b="0" i="0" dirty="0">
              <a:solidFill>
                <a:srgbClr val="000000"/>
              </a:solidFill>
              <a:effectLst/>
              <a:latin typeface="Arial" panose="020B0604020202020204" pitchFamily="34" charset="0"/>
            </a:endParaRPr>
          </a:p>
          <a:p>
            <a:endParaRPr lang="en-US"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3D83A0A5-942A-FE49-A311-FF679F81233B}" type="slidenum">
              <a:rPr lang="en-US" smtClean="0"/>
              <a:t>19</a:t>
            </a:fld>
            <a:endParaRPr lang="en-US"/>
          </a:p>
        </p:txBody>
      </p:sp>
    </p:spTree>
    <p:extLst>
      <p:ext uri="{BB962C8B-B14F-4D97-AF65-F5344CB8AC3E}">
        <p14:creationId xmlns:p14="http://schemas.microsoft.com/office/powerpoint/2010/main" val="1179993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Governor's Task Force was established by the Governor in 1993 to improve and extend the library and information services for Delaware's K-12 Students. </a:t>
            </a:r>
          </a:p>
          <a:p>
            <a:r>
              <a:rPr lang="en-US" dirty="0"/>
              <a:t>In 2003 the Governor reconstituted the Task Force and commissioned it to be engaged in the following activities:</a:t>
            </a:r>
          </a:p>
          <a:p>
            <a:r>
              <a:rPr lang="en-US" dirty="0"/>
              <a:t>1. Close communication and shared activities with the Department of Education</a:t>
            </a:r>
          </a:p>
          <a:p>
            <a:r>
              <a:rPr lang="en-US" dirty="0"/>
              <a:t>2. Develop collaboration among school libraries and public libraries as well as with university libraries.</a:t>
            </a:r>
          </a:p>
          <a:p>
            <a:r>
              <a:rPr lang="en-US" dirty="0"/>
              <a:t>3. Encouraged the use of Standards for school libraries in Delaware public schools to assess and improve their programs.</a:t>
            </a:r>
          </a:p>
          <a:p>
            <a:r>
              <a:rPr lang="en-US" dirty="0"/>
              <a:t>4. Conducted an annuals survey to gather data about Delaware school libraries</a:t>
            </a:r>
          </a:p>
          <a:p>
            <a:r>
              <a:rPr lang="en-US" dirty="0"/>
              <a:t>5. Involved with literacy efforts throughout the State, especially reading initiatives.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D83A0A5-942A-FE49-A311-FF679F81233B}" type="slidenum">
              <a:rPr lang="en-US" smtClean="0"/>
              <a:t>20</a:t>
            </a:fld>
            <a:endParaRPr lang="en-US"/>
          </a:p>
        </p:txBody>
      </p:sp>
    </p:spTree>
    <p:extLst>
      <p:ext uri="{BB962C8B-B14F-4D97-AF65-F5344CB8AC3E}">
        <p14:creationId xmlns:p14="http://schemas.microsoft.com/office/powerpoint/2010/main" val="2267007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holistic approach to the survey instrument sought to capture not just data related to the physical resources and personnel infrastructure, but to gain initial perceptions into the nature and focus of instructional activities of school librarians, initiatives related to fostering the development of reading through the school library, as well as some insight into what the school librarian perceive to be the impact of the school library on student learning outcomes and achievement. </a:t>
            </a:r>
          </a:p>
          <a:p>
            <a:r>
              <a:rPr lang="en-US" dirty="0"/>
              <a:t>This holistic approach to the survey scope represents a key departure in the development of survey instruments to characterize and profile school libraries, which historically have given primary emphasis to informational dimensions, with limited attention to transformational and formational dimensions.  This direction was considered timely, particularly in the context of developments in the field of school librarianship including:</a:t>
            </a:r>
          </a:p>
          <a:p>
            <a:r>
              <a:rPr lang="en-US" dirty="0"/>
              <a:t>--An increased focus on the role of the school library’s contribution to student learning outcomes</a:t>
            </a:r>
          </a:p>
          <a:p>
            <a:r>
              <a:rPr lang="en-US" dirty="0"/>
              <a:t>--The emergence of the evidence-based practice as both an issue and direction for the field</a:t>
            </a:r>
          </a:p>
          <a:p>
            <a:r>
              <a:rPr lang="en-US" dirty="0"/>
              <a:t>--The increased focus on quality teaching and learning across the whole school and the dynamics of productive pedagogy to enable meaningful learning to take place through the school library.</a:t>
            </a:r>
          </a:p>
          <a:p>
            <a:r>
              <a:rPr lang="en-US" dirty="0"/>
              <a:t>==A focus on elucidating the dynamics of instructional intervention </a:t>
            </a:r>
            <a:r>
              <a:rPr lang="en-US" dirty="0" err="1"/>
              <a:t>throught</a:t>
            </a:r>
            <a:r>
              <a:rPr lang="en-US" dirty="0"/>
              <a:t> the school library and its relationship to learning outcomes</a:t>
            </a:r>
          </a:p>
          <a:p>
            <a:r>
              <a:rPr lang="en-US" dirty="0"/>
              <a:t>--The current climate of standards-base education, accountability, performance excellence, and school </a:t>
            </a:r>
            <a:r>
              <a:rPr lang="en-US" dirty="0" err="1"/>
              <a:t>improvmenjt</a:t>
            </a:r>
            <a:r>
              <a:rPr lang="en-US" dirty="0"/>
              <a:t>, coupled with pressures of </a:t>
            </a:r>
            <a:r>
              <a:rPr lang="en-US" dirty="0" err="1"/>
              <a:t>rduced</a:t>
            </a:r>
            <a:r>
              <a:rPr lang="en-US" dirty="0"/>
              <a:t> budgets and staffing.</a:t>
            </a:r>
          </a:p>
        </p:txBody>
      </p:sp>
      <p:sp>
        <p:nvSpPr>
          <p:cNvPr id="4" name="Slide Number Placeholder 3"/>
          <p:cNvSpPr>
            <a:spLocks noGrp="1"/>
          </p:cNvSpPr>
          <p:nvPr>
            <p:ph type="sldNum" sz="quarter" idx="5"/>
          </p:nvPr>
        </p:nvSpPr>
        <p:spPr/>
        <p:txBody>
          <a:bodyPr/>
          <a:lstStyle/>
          <a:p>
            <a:fld id="{3D83A0A5-942A-FE49-A311-FF679F81233B}" type="slidenum">
              <a:rPr lang="en-US" smtClean="0"/>
              <a:t>22</a:t>
            </a:fld>
            <a:endParaRPr lang="en-US"/>
          </a:p>
        </p:txBody>
      </p:sp>
    </p:spTree>
    <p:extLst>
      <p:ext uri="{BB962C8B-B14F-4D97-AF65-F5344CB8AC3E}">
        <p14:creationId xmlns:p14="http://schemas.microsoft.com/office/powerpoint/2010/main" val="2098802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83A0A5-942A-FE49-A311-FF679F81233B}" type="slidenum">
              <a:rPr lang="en-US" smtClean="0"/>
              <a:t>2</a:t>
            </a:fld>
            <a:endParaRPr lang="en-US"/>
          </a:p>
        </p:txBody>
      </p:sp>
    </p:spTree>
    <p:extLst>
      <p:ext uri="{BB962C8B-B14F-4D97-AF65-F5344CB8AC3E}">
        <p14:creationId xmlns:p14="http://schemas.microsoft.com/office/powerpoint/2010/main" val="106704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chemeClr val="bg1"/>
                </a:solidFill>
                <a:effectLst/>
                <a:latin typeface="Times New Roman" panose="02020603050405020304" pitchFamily="18" charset="0"/>
                <a:cs typeface="Times New Roman" panose="02020603050405020304" pitchFamily="18" charset="0"/>
              </a:rPr>
              <a:t>Brian Kenney: </a:t>
            </a:r>
          </a:p>
          <a:p>
            <a:endParaRPr lang="en-US" b="0" i="0" dirty="0">
              <a:solidFill>
                <a:srgbClr val="000000"/>
              </a:solidFill>
              <a:effectLst/>
              <a:latin typeface="Arial" panose="020B0604020202020204" pitchFamily="34" charset="0"/>
            </a:endParaRPr>
          </a:p>
          <a:p>
            <a:r>
              <a:rPr lang="en-US" b="0" i="1" dirty="0">
                <a:solidFill>
                  <a:srgbClr val="333333"/>
                </a:solidFill>
                <a:effectLst/>
                <a:latin typeface="AkzidenzGroteskBQ-Reg"/>
              </a:rPr>
              <a:t>"SLJ</a:t>
            </a:r>
            <a:r>
              <a:rPr lang="en-US" b="0" i="0" dirty="0">
                <a:solidFill>
                  <a:srgbClr val="333333"/>
                </a:solidFill>
                <a:effectLst/>
                <a:latin typeface="AkzidenzGroteskBQ-Reg"/>
              </a:rPr>
              <a:t> last spoke with Todd in 2004, when he and Carol </a:t>
            </a:r>
            <a:r>
              <a:rPr lang="en-US" b="0" i="0" dirty="0" err="1">
                <a:solidFill>
                  <a:srgbClr val="333333"/>
                </a:solidFill>
                <a:effectLst/>
                <a:latin typeface="AkzidenzGroteskBQ-Reg"/>
              </a:rPr>
              <a:t>Kuhlthau</a:t>
            </a:r>
            <a:r>
              <a:rPr lang="en-US" b="0" i="0" dirty="0">
                <a:solidFill>
                  <a:srgbClr val="333333"/>
                </a:solidFill>
                <a:effectLst/>
                <a:latin typeface="AkzidenzGroteskBQ-Reg"/>
              </a:rPr>
              <a:t>, his colleague at Rutgers University’s Center for International Scholarship in School Libraries (CISSL), had completed their groundbreaking study, </a:t>
            </a:r>
            <a:r>
              <a:rPr lang="en-US" b="0" i="1" dirty="0">
                <a:solidFill>
                  <a:srgbClr val="333333"/>
                </a:solidFill>
                <a:effectLst/>
                <a:latin typeface="AkzidenzGroteskBQ-Reg"/>
              </a:rPr>
              <a:t>Student Learning through Ohio School Libraries</a:t>
            </a:r>
            <a:r>
              <a:rPr lang="en-US" b="0" i="0" dirty="0">
                <a:solidFill>
                  <a:srgbClr val="333333"/>
                </a:solidFill>
                <a:effectLst/>
                <a:latin typeface="AkzidenzGroteskBQ-Reg"/>
              </a:rPr>
              <a:t>. Surveying more than 13,000 students, the study showed that 99.4 percent of students believe school libraries and their services helped them become better learners. Commissioned by the Ohio Educational Library Media Association (OELMA), it was the first comprehensive study based on students’ evaluation of their media centers.</a:t>
            </a:r>
          </a:p>
          <a:p>
            <a:endParaRPr lang="en-US" b="0" i="0" dirty="0">
              <a:solidFill>
                <a:srgbClr val="333333"/>
              </a:solidFill>
              <a:effectLst/>
              <a:latin typeface="AkzidenzGroteskBQ-Reg"/>
            </a:endParaRPr>
          </a:p>
          <a:p>
            <a:pPr algn="l"/>
            <a:r>
              <a:rPr lang="en-US" b="0" i="0" dirty="0">
                <a:solidFill>
                  <a:srgbClr val="333333"/>
                </a:solidFill>
                <a:effectLst/>
                <a:latin typeface="AkzidenzGroteskBQ-Reg"/>
              </a:rPr>
              <a:t>Ross spoke about the groundbreaking study he conducted with Carol </a:t>
            </a:r>
            <a:r>
              <a:rPr lang="en-US" b="0" i="0" dirty="0" err="1">
                <a:solidFill>
                  <a:srgbClr val="333333"/>
                </a:solidFill>
                <a:effectLst/>
                <a:latin typeface="AkzidenzGroteskBQ-Reg"/>
              </a:rPr>
              <a:t>Kuhlthau</a:t>
            </a:r>
            <a:r>
              <a:rPr lang="en-US" b="0" i="0" dirty="0">
                <a:solidFill>
                  <a:srgbClr val="333333"/>
                </a:solidFill>
                <a:effectLst/>
                <a:latin typeface="AkzidenzGroteskBQ-Reg"/>
              </a:rPr>
              <a:t>, “</a:t>
            </a:r>
            <a:r>
              <a:rPr lang="en-US" b="0" i="1" dirty="0">
                <a:solidFill>
                  <a:srgbClr val="333333"/>
                </a:solidFill>
                <a:effectLst/>
                <a:latin typeface="AkzidenzGroteskBQ-Reg"/>
              </a:rPr>
              <a:t>Student Learning through Ohio School Libraries</a:t>
            </a:r>
            <a:r>
              <a:rPr lang="en-US" b="0" i="0" dirty="0">
                <a:solidFill>
                  <a:srgbClr val="333333"/>
                </a:solidFill>
                <a:effectLst/>
                <a:latin typeface="AkzidenzGroteskBQ-Reg"/>
              </a:rPr>
              <a:t>.” In that interview, he said, “We can’t wait for somebody outside of ourselves to rescue us, because nobody is coming to the rescue. That might sound pessimistic, and I’m not intending to be pessimistic, but that’s why I’ve focused on this broader area of evidence-based practice. We have wonderful evidence emerging in all of these studies that show that the practice of school libraries can improve student learning outcomes. I would very strongly argue that simply providing a technology infrastructure, simply providing high-quality information resources and reading enrichment materials, providing a certified school librarian, providing administrative support, do not necessarily generate improved practice."</a:t>
            </a:r>
          </a:p>
          <a:p>
            <a:pPr algn="l"/>
            <a:r>
              <a:rPr lang="en-US" b="0" i="0" dirty="0">
                <a:solidFill>
                  <a:srgbClr val="333333"/>
                </a:solidFill>
                <a:effectLst/>
                <a:latin typeface="AkzidenzGroteskBQ-Reg"/>
              </a:rPr>
              <a:t>So what does? he was asked.</a:t>
            </a:r>
          </a:p>
          <a:p>
            <a:pPr algn="l"/>
            <a:r>
              <a:rPr lang="en-US" b="0" i="0" dirty="0">
                <a:solidFill>
                  <a:srgbClr val="333333"/>
                </a:solidFill>
                <a:effectLst/>
                <a:latin typeface="AkzidenzGroteskBQ-Reg"/>
              </a:rPr>
              <a:t>"I really believe that it is the transformational actions of the school librarian," he said. "This certainly emerged out of the Ohio study—the action of the school librarian in terms of instructional intervention, that instructional role. You can provide all of the information resources, but if students don’t have the intellectual scaffolds to connect with, interact with, and utilize these resources, then it’s as if they don’t exist. It’s about taking action and looking at my instructional intervention. How can I develop in kids the intellectual scaffolds for engaging with information and really building my understanding and new knowledge of those curriculum standards?”</a:t>
            </a:r>
          </a:p>
          <a:p>
            <a:pPr algn="l"/>
            <a:r>
              <a:rPr lang="en-US" b="0" i="0" dirty="0">
                <a:solidFill>
                  <a:srgbClr val="333333"/>
                </a:solidFill>
                <a:effectLst/>
                <a:latin typeface="AkzidenzGroteskBQ-Reg"/>
              </a:rPr>
              <a:t>Todd also wrote for the magazine, including April 2008’s “ </a:t>
            </a:r>
            <a:r>
              <a:rPr lang="en-US" b="0" i="0" u="sng" dirty="0">
                <a:solidFill>
                  <a:srgbClr val="333333"/>
                </a:solidFill>
                <a:effectLst/>
                <a:latin typeface="AkzidenzGroteskBQ-Reg"/>
                <a:hlinkClick r:id="rId3"/>
              </a:rPr>
              <a:t>The Evidence-Based Manifesto for School Librarians</a:t>
            </a:r>
            <a:r>
              <a:rPr lang="en-US" b="0" i="0" dirty="0">
                <a:solidFill>
                  <a:srgbClr val="333333"/>
                </a:solidFill>
                <a:effectLst/>
                <a:latin typeface="AkzidenzGroteskBQ-Reg"/>
              </a:rPr>
              <a:t>,” which was a breakdown of the 2007</a:t>
            </a:r>
            <a:r>
              <a:rPr lang="en-US" b="0" i="1" dirty="0">
                <a:solidFill>
                  <a:srgbClr val="333333"/>
                </a:solidFill>
                <a:effectLst/>
                <a:latin typeface="AkzidenzGroteskBQ-Reg"/>
              </a:rPr>
              <a:t> SLJ </a:t>
            </a:r>
            <a:r>
              <a:rPr lang="en-US" b="0" i="0" dirty="0">
                <a:solidFill>
                  <a:srgbClr val="333333"/>
                </a:solidFill>
                <a:effectLst/>
                <a:latin typeface="AkzidenzGroteskBQ-Reg"/>
              </a:rPr>
              <a:t>Summit’s closing session, led by Todd. Much of what is discussed about evidence-based practices remains relevant today, especially as school librarians are often asked to show their impact on students in a measurable way when districts are looking at budgets and funding. Todd will be remembered for his work, as well as his professional and personal impact on the people he met along the way.</a:t>
            </a:r>
          </a:p>
          <a:p>
            <a:endParaRPr lang="en-US" b="0" i="0" dirty="0">
              <a:solidFill>
                <a:srgbClr val="000000"/>
              </a:solidFill>
              <a:effectLst/>
              <a:latin typeface="Arial" panose="020B0604020202020204" pitchFamily="34" charset="0"/>
            </a:endParaRPr>
          </a:p>
          <a:p>
            <a:endParaRPr lang="en-US" b="0" i="0" dirty="0">
              <a:solidFill>
                <a:srgbClr val="000000"/>
              </a:solidFill>
              <a:effectLst/>
              <a:latin typeface="Arial" panose="020B0604020202020204" pitchFamily="34" charset="0"/>
            </a:endParaRPr>
          </a:p>
          <a:p>
            <a:endParaRPr lang="en-US" b="0" i="0" dirty="0">
              <a:solidFill>
                <a:srgbClr val="000000"/>
              </a:solidFill>
              <a:effectLst/>
              <a:latin typeface="Arial" panose="020B0604020202020204" pitchFamily="34" charset="0"/>
            </a:endParaRPr>
          </a:p>
          <a:p>
            <a:endParaRPr lang="en-US" b="0" i="0" dirty="0">
              <a:solidFill>
                <a:srgbClr val="000000"/>
              </a:solidFill>
              <a:effectLst/>
              <a:latin typeface="Arial" panose="020B0604020202020204" pitchFamily="34" charset="0"/>
            </a:endParaRPr>
          </a:p>
          <a:p>
            <a:endParaRPr lang="en-US" b="0" i="0" dirty="0">
              <a:solidFill>
                <a:srgbClr val="000000"/>
              </a:solidFill>
              <a:effectLst/>
              <a:latin typeface="Arial" panose="020B0604020202020204" pitchFamily="34" charset="0"/>
            </a:endParaRPr>
          </a:p>
          <a:p>
            <a:endParaRPr lang="en-US" b="0" i="0" dirty="0">
              <a:solidFill>
                <a:srgbClr val="000000"/>
              </a:solidFill>
              <a:effectLst/>
              <a:latin typeface="Arial" panose="020B0604020202020204" pitchFamily="34" charset="0"/>
            </a:endParaRPr>
          </a:p>
          <a:p>
            <a:endParaRPr lang="en-US" b="0" i="0" dirty="0">
              <a:solidFill>
                <a:srgbClr val="000000"/>
              </a:solidFill>
              <a:effectLst/>
              <a:latin typeface="Arial" panose="020B0604020202020204" pitchFamily="34" charset="0"/>
            </a:endParaRPr>
          </a:p>
          <a:p>
            <a:r>
              <a:rPr lang="en-US" b="0" i="0" dirty="0">
                <a:solidFill>
                  <a:srgbClr val="000000"/>
                </a:solidFill>
                <a:effectLst/>
                <a:latin typeface="Arial" panose="020B0604020202020204" pitchFamily="34" charset="0"/>
              </a:rPr>
              <a:t>The OELMA Board of Directors at its May meeting, approved the renaming of the OELMA Collaborative School Library Award to the OELMA/Ross J. Todd Collaborative School Library Award in memory of Dr. Ross J. Todd. </a:t>
            </a:r>
            <a:endParaRPr lang="en-US" sz="1200" b="0" i="0" dirty="0">
              <a:solidFill>
                <a:schemeClr val="bg1"/>
              </a:solidFill>
              <a:effectLst/>
              <a:latin typeface="Times New Roman" panose="02020603050405020304" pitchFamily="18" charset="0"/>
              <a:cs typeface="Times New Roman" panose="02020603050405020304" pitchFamily="18" charset="0"/>
            </a:endParaRPr>
          </a:p>
          <a:p>
            <a:endParaRPr lang="en-US" sz="1200" b="0" i="0" dirty="0">
              <a:solidFill>
                <a:schemeClr val="bg1"/>
              </a:solidFill>
              <a:effectLst/>
              <a:latin typeface="Times New Roman" panose="02020603050405020304" pitchFamily="18" charset="0"/>
              <a:cs typeface="Times New Roman" panose="02020603050405020304" pitchFamily="18" charset="0"/>
            </a:endParaRPr>
          </a:p>
          <a:p>
            <a:r>
              <a:rPr lang="en-US" sz="1200" b="0" i="0" dirty="0">
                <a:solidFill>
                  <a:schemeClr val="bg1"/>
                </a:solidFill>
                <a:effectLst/>
                <a:latin typeface="Times New Roman" panose="02020603050405020304" pitchFamily="18" charset="0"/>
                <a:cs typeface="Times New Roman" panose="02020603050405020304" pitchFamily="18" charset="0"/>
              </a:rPr>
              <a:t>Delaware Study:</a:t>
            </a:r>
          </a:p>
          <a:p>
            <a:endParaRPr lang="en-US" sz="1200" b="0" i="0" dirty="0">
              <a:solidFill>
                <a:schemeClr val="bg1"/>
              </a:solidFill>
              <a:effectLst/>
              <a:latin typeface="Times New Roman" panose="02020603050405020304" pitchFamily="18" charset="0"/>
              <a:cs typeface="Times New Roman" panose="02020603050405020304" pitchFamily="18" charset="0"/>
            </a:endParaRPr>
          </a:p>
          <a:p>
            <a:r>
              <a:rPr lang="en-US" sz="1200" b="0" i="0" dirty="0">
                <a:solidFill>
                  <a:schemeClr val="bg1"/>
                </a:solidFill>
                <a:effectLst/>
                <a:latin typeface="Times New Roman" panose="02020603050405020304" pitchFamily="18" charset="0"/>
                <a:cs typeface="Times New Roman" panose="02020603050405020304" pitchFamily="18" charset="0"/>
              </a:rPr>
              <a:t>New Jersey Study:</a:t>
            </a:r>
          </a:p>
          <a:p>
            <a:endParaRPr lang="en-US" sz="1200" b="0" i="0" dirty="0">
              <a:solidFill>
                <a:schemeClr val="bg1"/>
              </a:solidFill>
              <a:effectLst/>
              <a:latin typeface="Times New Roman" panose="02020603050405020304" pitchFamily="18" charset="0"/>
              <a:cs typeface="Times New Roman" panose="02020603050405020304" pitchFamily="18" charset="0"/>
            </a:endParaRPr>
          </a:p>
          <a:p>
            <a:r>
              <a:rPr lang="en-US" sz="1200" b="0" i="0" dirty="0">
                <a:solidFill>
                  <a:schemeClr val="bg1"/>
                </a:solidFill>
                <a:effectLst/>
                <a:latin typeface="Times New Roman" panose="02020603050405020304" pitchFamily="18" charset="0"/>
                <a:cs typeface="Times New Roman" panose="02020603050405020304" pitchFamily="18" charset="0"/>
              </a:rPr>
              <a:t>Massachusetts Study: </a:t>
            </a:r>
            <a:endParaRPr lang="en-US" dirty="0"/>
          </a:p>
        </p:txBody>
      </p:sp>
      <p:sp>
        <p:nvSpPr>
          <p:cNvPr id="4" name="Slide Number Placeholder 3"/>
          <p:cNvSpPr>
            <a:spLocks noGrp="1"/>
          </p:cNvSpPr>
          <p:nvPr>
            <p:ph type="sldNum" sz="quarter" idx="5"/>
          </p:nvPr>
        </p:nvSpPr>
        <p:spPr/>
        <p:txBody>
          <a:bodyPr/>
          <a:lstStyle/>
          <a:p>
            <a:fld id="{3D83A0A5-942A-FE49-A311-FF679F81233B}" type="slidenum">
              <a:rPr lang="en-US" smtClean="0"/>
              <a:t>26</a:t>
            </a:fld>
            <a:endParaRPr lang="en-US"/>
          </a:p>
        </p:txBody>
      </p:sp>
    </p:spTree>
    <p:extLst>
      <p:ext uri="{BB962C8B-B14F-4D97-AF65-F5344CB8AC3E}">
        <p14:creationId xmlns:p14="http://schemas.microsoft.com/office/powerpoint/2010/main" val="568007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83A0A5-942A-FE49-A311-FF679F81233B}" type="slidenum">
              <a:rPr lang="en-US" smtClean="0"/>
              <a:t>28</a:t>
            </a:fld>
            <a:endParaRPr lang="en-US"/>
          </a:p>
        </p:txBody>
      </p:sp>
    </p:spTree>
    <p:extLst>
      <p:ext uri="{BB962C8B-B14F-4D97-AF65-F5344CB8AC3E}">
        <p14:creationId xmlns:p14="http://schemas.microsoft.com/office/powerpoint/2010/main" val="3817162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FINDINGS</a:t>
            </a:r>
          </a:p>
          <a:p>
            <a:r>
              <a:rPr lang="en-US" dirty="0"/>
              <a:t>Additive knowledge characterized by the progressive stockpiling of facts.</a:t>
            </a:r>
          </a:p>
          <a:p>
            <a:r>
              <a:rPr lang="en-US" dirty="0"/>
              <a:t>1. Integrative knowledge </a:t>
            </a:r>
          </a:p>
          <a:p>
            <a:endParaRPr lang="en-US" dirty="0"/>
          </a:p>
          <a:p>
            <a:r>
              <a:rPr lang="en-US" dirty="0"/>
              <a:t>2. Integrative knowledge characterized by students' </a:t>
            </a:r>
            <a:r>
              <a:rPr lang="en-US" dirty="0" err="1"/>
              <a:t>mpved</a:t>
            </a:r>
            <a:r>
              <a:rPr lang="en-US" dirty="0"/>
              <a:t> beyond adding facts to building explanations, addressing discrepancies, organizing facts in more coherent ways, interpreting found information, to establish personal viewpoints and conclusions, and reflecting on new knowledge .(NOTE GETTING A CLEARER PICTURE-SEEING THEMSELVES IN THE PICTURE FROM ROSS' DISSERATION)</a:t>
            </a:r>
          </a:p>
          <a:p>
            <a:endParaRPr lang="en-US" dirty="0"/>
          </a:p>
          <a:p>
            <a:r>
              <a:rPr lang="en-US" dirty="0"/>
              <a:t>3. Data showed that changes in knowledge did not occur evenly in schools. There were not significant variations across age, grade, and gender groups, the depth of knowledge development was influenced by factors such as the nature of the research task, engagement and ownership, and the nature of instructional interventions focus on constructing knowledge rather than finding information.</a:t>
            </a:r>
          </a:p>
          <a:p>
            <a:endParaRPr lang="en-US" dirty="0"/>
          </a:p>
          <a:p>
            <a:r>
              <a:rPr lang="en-US" dirty="0"/>
              <a:t>4. Data also showed students valued instructional interventions that focused on developing research skills, especially analysis and synthesis, skills in using specific online information, enhanced information beyond Google, dealing with information conflict, and assessing quality of the found information.</a:t>
            </a:r>
          </a:p>
          <a:p>
            <a:endParaRPr lang="en-US" dirty="0"/>
          </a:p>
          <a:p>
            <a:r>
              <a:rPr lang="en-US" dirty="0"/>
              <a:t>5. The study also developed the Student Learning Impact Measure (S.L.I.M.) that verified the effects of school libraries and classroom teachers enabling to gather sustained empirical evidence of the impact of school libraries on individual student learning</a:t>
            </a:r>
          </a:p>
        </p:txBody>
      </p:sp>
      <p:sp>
        <p:nvSpPr>
          <p:cNvPr id="4" name="Slide Number Placeholder 3"/>
          <p:cNvSpPr>
            <a:spLocks noGrp="1"/>
          </p:cNvSpPr>
          <p:nvPr>
            <p:ph type="sldNum" sz="quarter" idx="5"/>
          </p:nvPr>
        </p:nvSpPr>
        <p:spPr/>
        <p:txBody>
          <a:bodyPr/>
          <a:lstStyle/>
          <a:p>
            <a:fld id="{3D83A0A5-942A-FE49-A311-FF679F81233B}" type="slidenum">
              <a:rPr lang="en-US" smtClean="0"/>
              <a:t>29</a:t>
            </a:fld>
            <a:endParaRPr lang="en-US"/>
          </a:p>
        </p:txBody>
      </p:sp>
    </p:spTree>
    <p:extLst>
      <p:ext uri="{BB962C8B-B14F-4D97-AF65-F5344CB8AC3E}">
        <p14:creationId xmlns:p14="http://schemas.microsoft.com/office/powerpoint/2010/main" val="4160087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AkzidenzGroteskBQ-Reg"/>
              </a:rPr>
              <a:t>Todd also wrote for the magazine, including April 2008’s “ </a:t>
            </a:r>
            <a:r>
              <a:rPr lang="en-US" b="0" i="0" u="sng" dirty="0">
                <a:solidFill>
                  <a:srgbClr val="333333"/>
                </a:solidFill>
                <a:effectLst/>
                <a:latin typeface="AkzidenzGroteskBQ-Reg"/>
                <a:hlinkClick r:id="rId3"/>
              </a:rPr>
              <a:t>The Evidence-Based Manifesto for School Librarians</a:t>
            </a:r>
            <a:r>
              <a:rPr lang="en-US" b="0" i="0" dirty="0">
                <a:solidFill>
                  <a:srgbClr val="333333"/>
                </a:solidFill>
                <a:effectLst/>
                <a:latin typeface="AkzidenzGroteskBQ-Reg"/>
              </a:rPr>
              <a:t>,” which was a breakdown of the 2007</a:t>
            </a:r>
            <a:r>
              <a:rPr lang="en-US" b="0" i="1" dirty="0">
                <a:solidFill>
                  <a:srgbClr val="333333"/>
                </a:solidFill>
                <a:effectLst/>
                <a:latin typeface="AkzidenzGroteskBQ-Reg"/>
              </a:rPr>
              <a:t> SLJ </a:t>
            </a:r>
            <a:r>
              <a:rPr lang="en-US" b="0" i="0" dirty="0">
                <a:solidFill>
                  <a:srgbClr val="333333"/>
                </a:solidFill>
                <a:effectLst/>
                <a:latin typeface="AkzidenzGroteskBQ-Reg"/>
              </a:rPr>
              <a:t>Summit’s closing session, led by Todd. Much of what is discussed about evidence-based practices remains relevant today, especially as school librarians are often asked to show their impact on students in a measurable way when districts are looking at budgets and funding. Todd will be remembered for his work, as well as his professional and personal impact on the people he met along the way.</a:t>
            </a:r>
          </a:p>
          <a:p>
            <a:endParaRPr lang="en-US" b="0" i="0" dirty="0">
              <a:solidFill>
                <a:srgbClr val="000000"/>
              </a:solidFill>
              <a:effectLst/>
              <a:latin typeface="Arial" panose="020B0604020202020204" pitchFamily="34" charset="0"/>
            </a:endParaRPr>
          </a:p>
          <a:p>
            <a:endParaRPr lang="en-US" b="0" i="0" dirty="0">
              <a:solidFill>
                <a:srgbClr val="000000"/>
              </a:solidFill>
              <a:effectLst/>
              <a:latin typeface="Arial" panose="020B0604020202020204" pitchFamily="34" charset="0"/>
            </a:endParaRPr>
          </a:p>
          <a:p>
            <a:endParaRPr lang="en-US" b="0" i="0" dirty="0">
              <a:solidFill>
                <a:srgbClr val="000000"/>
              </a:solidFill>
              <a:effectLst/>
              <a:latin typeface="Arial" panose="020B0604020202020204" pitchFamily="34" charset="0"/>
            </a:endParaRPr>
          </a:p>
          <a:p>
            <a:endParaRPr lang="en-US" b="0" i="0" dirty="0">
              <a:solidFill>
                <a:srgbClr val="000000"/>
              </a:solidFill>
              <a:effectLst/>
              <a:latin typeface="Arial" panose="020B0604020202020204" pitchFamily="34" charset="0"/>
            </a:endParaRPr>
          </a:p>
          <a:p>
            <a:endParaRPr lang="en-US" b="0" i="0" dirty="0">
              <a:solidFill>
                <a:srgbClr val="000000"/>
              </a:solidFill>
              <a:effectLst/>
              <a:latin typeface="Arial" panose="020B0604020202020204" pitchFamily="34" charset="0"/>
            </a:endParaRPr>
          </a:p>
          <a:p>
            <a:endParaRPr lang="en-US" b="0" i="0" dirty="0">
              <a:solidFill>
                <a:srgbClr val="000000"/>
              </a:solidFill>
              <a:effectLst/>
              <a:latin typeface="Arial" panose="020B0604020202020204" pitchFamily="34" charset="0"/>
            </a:endParaRPr>
          </a:p>
          <a:p>
            <a:endParaRPr lang="en-US" b="0" i="0" dirty="0">
              <a:solidFill>
                <a:srgbClr val="000000"/>
              </a:solidFill>
              <a:effectLst/>
              <a:latin typeface="Arial" panose="020B0604020202020204" pitchFamily="34" charset="0"/>
            </a:endParaRPr>
          </a:p>
          <a:p>
            <a:r>
              <a:rPr lang="en-US" b="0" i="0" dirty="0">
                <a:solidFill>
                  <a:srgbClr val="000000"/>
                </a:solidFill>
                <a:effectLst/>
                <a:latin typeface="Arial" panose="020B0604020202020204" pitchFamily="34" charset="0"/>
              </a:rPr>
              <a:t>The OELMA Board of Directors at its May meeting, approved the renaming of the OELMA Collaborative School Library Award to the OELMA/Ross J. Todd Collaborative School Library Award in memory of Dr. Ross J. Todd. </a:t>
            </a:r>
            <a:endParaRPr lang="en-US" sz="1200" b="0" i="0" dirty="0">
              <a:solidFill>
                <a:schemeClr val="bg1"/>
              </a:solidFill>
              <a:effectLst/>
              <a:latin typeface="Times New Roman" panose="02020603050405020304" pitchFamily="18" charset="0"/>
              <a:cs typeface="Times New Roman" panose="02020603050405020304" pitchFamily="18" charset="0"/>
            </a:endParaRPr>
          </a:p>
          <a:p>
            <a:endParaRPr lang="en-US" sz="1200" b="0" i="0" dirty="0">
              <a:solidFill>
                <a:schemeClr val="bg1"/>
              </a:solidFill>
              <a:effectLst/>
              <a:latin typeface="Times New Roman" panose="02020603050405020304" pitchFamily="18" charset="0"/>
              <a:cs typeface="Times New Roman" panose="02020603050405020304" pitchFamily="18" charset="0"/>
            </a:endParaRPr>
          </a:p>
          <a:p>
            <a:r>
              <a:rPr lang="en-US" sz="1200" b="0" i="0" dirty="0">
                <a:solidFill>
                  <a:schemeClr val="bg1"/>
                </a:solidFill>
                <a:effectLst/>
                <a:latin typeface="Times New Roman" panose="02020603050405020304" pitchFamily="18" charset="0"/>
                <a:cs typeface="Times New Roman" panose="02020603050405020304" pitchFamily="18" charset="0"/>
              </a:rPr>
              <a:t>Delaware Study:</a:t>
            </a:r>
          </a:p>
          <a:p>
            <a:endParaRPr lang="en-US" sz="1200" b="0" i="0" dirty="0">
              <a:solidFill>
                <a:schemeClr val="bg1"/>
              </a:solidFill>
              <a:effectLst/>
              <a:latin typeface="Times New Roman" panose="02020603050405020304" pitchFamily="18" charset="0"/>
              <a:cs typeface="Times New Roman" panose="02020603050405020304" pitchFamily="18" charset="0"/>
            </a:endParaRPr>
          </a:p>
          <a:p>
            <a:r>
              <a:rPr lang="en-US" sz="1200" b="0" i="0" dirty="0">
                <a:solidFill>
                  <a:schemeClr val="bg1"/>
                </a:solidFill>
                <a:effectLst/>
                <a:latin typeface="Times New Roman" panose="02020603050405020304" pitchFamily="18" charset="0"/>
                <a:cs typeface="Times New Roman" panose="02020603050405020304" pitchFamily="18" charset="0"/>
              </a:rPr>
              <a:t>New Jersey Study:</a:t>
            </a:r>
          </a:p>
          <a:p>
            <a:endParaRPr lang="en-US" sz="1200" b="0" i="0" dirty="0">
              <a:solidFill>
                <a:schemeClr val="bg1"/>
              </a:solidFill>
              <a:effectLst/>
              <a:latin typeface="Times New Roman" panose="02020603050405020304" pitchFamily="18" charset="0"/>
              <a:cs typeface="Times New Roman" panose="02020603050405020304" pitchFamily="18" charset="0"/>
            </a:endParaRPr>
          </a:p>
          <a:p>
            <a:r>
              <a:rPr lang="en-US" sz="1200" b="0" i="0" dirty="0">
                <a:solidFill>
                  <a:schemeClr val="bg1"/>
                </a:solidFill>
                <a:effectLst/>
                <a:latin typeface="Times New Roman" panose="02020603050405020304" pitchFamily="18" charset="0"/>
                <a:cs typeface="Times New Roman" panose="02020603050405020304" pitchFamily="18" charset="0"/>
              </a:rPr>
              <a:t>Massachusetts Study: </a:t>
            </a:r>
            <a:endParaRPr lang="en-US" dirty="0"/>
          </a:p>
        </p:txBody>
      </p:sp>
      <p:sp>
        <p:nvSpPr>
          <p:cNvPr id="4" name="Slide Number Placeholder 3"/>
          <p:cNvSpPr>
            <a:spLocks noGrp="1"/>
          </p:cNvSpPr>
          <p:nvPr>
            <p:ph type="sldNum" sz="quarter" idx="5"/>
          </p:nvPr>
        </p:nvSpPr>
        <p:spPr/>
        <p:txBody>
          <a:bodyPr/>
          <a:lstStyle/>
          <a:p>
            <a:fld id="{3D83A0A5-942A-FE49-A311-FF679F81233B}" type="slidenum">
              <a:rPr lang="en-US" smtClean="0"/>
              <a:t>36</a:t>
            </a:fld>
            <a:endParaRPr lang="en-US"/>
          </a:p>
        </p:txBody>
      </p:sp>
    </p:spTree>
    <p:extLst>
      <p:ext uri="{BB962C8B-B14F-4D97-AF65-F5344CB8AC3E}">
        <p14:creationId xmlns:p14="http://schemas.microsoft.com/office/powerpoint/2010/main" val="2688277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 New Lexicon for the Essential School Library A library facility is a physical as well as virtual learning environment. </a:t>
            </a:r>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5"/>
          </p:nvPr>
        </p:nvSpPr>
        <p:spPr/>
        <p:txBody>
          <a:bodyPr/>
          <a:lstStyle/>
          <a:p>
            <a:fld id="{3D83A0A5-942A-FE49-A311-FF679F81233B}" type="slidenum">
              <a:rPr lang="en-US" smtClean="0"/>
              <a:t>38</a:t>
            </a:fld>
            <a:endParaRPr lang="en-US"/>
          </a:p>
        </p:txBody>
      </p:sp>
    </p:spTree>
    <p:extLst>
      <p:ext uri="{BB962C8B-B14F-4D97-AF65-F5344CB8AC3E}">
        <p14:creationId xmlns:p14="http://schemas.microsoft.com/office/powerpoint/2010/main" val="1174666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Graesser</a:t>
            </a:r>
            <a:r>
              <a:rPr lang="en-US" dirty="0"/>
              <a:t> and Clark 1985</a:t>
            </a:r>
          </a:p>
          <a:p>
            <a:endParaRPr lang="en-US" dirty="0"/>
          </a:p>
          <a:p>
            <a:r>
              <a:rPr lang="en-US" dirty="0"/>
              <a:t>Structures and Procedures of Explicit Knowledge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E5E5E"/>
                </a:solidFill>
                <a:effectLst/>
                <a:latin typeface="inherit"/>
              </a:rPr>
              <a:t>moving window method</a:t>
            </a:r>
          </a:p>
          <a:p>
            <a:pPr algn="l"/>
            <a:r>
              <a:rPr lang="en-US" b="0" i="0" dirty="0">
                <a:solidFill>
                  <a:srgbClr val="5E5E5E"/>
                </a:solidFill>
                <a:effectLst/>
                <a:latin typeface="inherit"/>
              </a:rPr>
              <a:t>word reading time </a:t>
            </a:r>
            <a:r>
              <a:rPr lang="en-US" b="0" i="0" dirty="0" err="1">
                <a:solidFill>
                  <a:srgbClr val="5E5E5E"/>
                </a:solidFill>
                <a:effectLst/>
                <a:latin typeface="inherit"/>
              </a:rPr>
              <a:t>anlaylzed</a:t>
            </a:r>
            <a:r>
              <a:rPr lang="en-US" b="0" i="0" dirty="0">
                <a:solidFill>
                  <a:srgbClr val="5E5E5E"/>
                </a:solidFill>
                <a:effectLst/>
                <a:latin typeface="inherit"/>
              </a:rPr>
              <a:t> by multiple regression analysis (word reading times)</a:t>
            </a:r>
          </a:p>
          <a:p>
            <a:pPr algn="l"/>
            <a:r>
              <a:rPr lang="en-US" b="0" i="0" dirty="0">
                <a:solidFill>
                  <a:srgbClr val="5E5E5E"/>
                </a:solidFill>
                <a:effectLst/>
                <a:latin typeface="inherit"/>
              </a:rPr>
              <a:t>16 attributes of stimulus materials were quantified as measures of specific component processes.</a:t>
            </a:r>
          </a:p>
          <a:p>
            <a:pPr algn="l"/>
            <a:endParaRPr lang="en-US" b="0" i="0" dirty="0">
              <a:solidFill>
                <a:srgbClr val="5E5E5E"/>
              </a:solidFill>
              <a:effectLst/>
              <a:latin typeface="inherit"/>
            </a:endParaRPr>
          </a:p>
          <a:p>
            <a:pPr algn="l"/>
            <a:r>
              <a:rPr lang="en-US" b="0" i="0" dirty="0">
                <a:solidFill>
                  <a:srgbClr val="5E5E5E"/>
                </a:solidFill>
                <a:effectLst/>
                <a:latin typeface="inherit"/>
              </a:rPr>
              <a:t>Abstract</a:t>
            </a:r>
          </a:p>
          <a:p>
            <a:pPr algn="l"/>
            <a:r>
              <a:rPr lang="en-US" b="0" i="0" dirty="0">
                <a:solidFill>
                  <a:srgbClr val="333333"/>
                </a:solidFill>
                <a:effectLst/>
                <a:latin typeface="Arial" panose="020B0604020202020204" pitchFamily="34" charset="0"/>
              </a:rPr>
              <a:t>58 college students read 12 passages word by word in the moving-window method. Word reading times (WRTs) were analyzed in multiple-regression analyses. 16 attributes of the stimulus materials were quantified as measures of specific component processes. WRTs were predicted by most of the 16 attributes. There were significant effects for such word-level attributes as length, frequency, and repetition, presumed to reflect processes involved in word identification. Such sentence-level (SL) attributes as sentence imagery and the number of new concepts in the sentence, considered indicators of integration and abstraction of the sentence gist, had a significant effect on WRTs, particularly at the sentence-final word. In addition, WRTs of sentence-final words increased linearly with the number of new concepts in the sentence. The text-level attributes that significantly influenced WRTs were the serial position of the sentence in the passage and the genre of the passage. These attributes were considered indicators of topic identification and </a:t>
            </a:r>
            <a:r>
              <a:rPr lang="en-US" b="0" i="0" dirty="0" err="1">
                <a:solidFill>
                  <a:srgbClr val="333333"/>
                </a:solidFill>
                <a:effectLst/>
                <a:latin typeface="Arial" panose="020B0604020202020204" pitchFamily="34" charset="0"/>
              </a:rPr>
              <a:t>intersentence</a:t>
            </a:r>
            <a:r>
              <a:rPr lang="en-US" b="0" i="0" dirty="0">
                <a:solidFill>
                  <a:srgbClr val="333333"/>
                </a:solidFill>
                <a:effectLst/>
                <a:latin typeface="Arial" panose="020B0604020202020204" pitchFamily="34" charset="0"/>
              </a:rPr>
              <a:t> integration, respectively. Word-level variables, word length and word frequency, interacted with the load or complexity of processes at the SL and at the text level. Similarly, SL variables interacted with the complexity of text-level variables. These interactions are consistent with models of reading that assume that lower-level processes interact with higher-level processes. (97 ref) (PsycINFO Database Record (c) 2016 APA, all rights reserved)</a:t>
            </a:r>
          </a:p>
          <a:p>
            <a:endParaRPr lang="en-US" dirty="0"/>
          </a:p>
        </p:txBody>
      </p:sp>
      <p:sp>
        <p:nvSpPr>
          <p:cNvPr id="4" name="Slide Number Placeholder 3"/>
          <p:cNvSpPr>
            <a:spLocks noGrp="1"/>
          </p:cNvSpPr>
          <p:nvPr>
            <p:ph type="sldNum" sz="quarter" idx="5"/>
          </p:nvPr>
        </p:nvSpPr>
        <p:spPr/>
        <p:txBody>
          <a:bodyPr/>
          <a:lstStyle/>
          <a:p>
            <a:fld id="{3D83A0A5-942A-FE49-A311-FF679F81233B}" type="slidenum">
              <a:rPr lang="en-US" smtClean="0"/>
              <a:t>3</a:t>
            </a:fld>
            <a:endParaRPr lang="en-US"/>
          </a:p>
        </p:txBody>
      </p:sp>
    </p:spTree>
    <p:extLst>
      <p:ext uri="{BB962C8B-B14F-4D97-AF65-F5344CB8AC3E}">
        <p14:creationId xmlns:p14="http://schemas.microsoft.com/office/powerpoint/2010/main" val="4235344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arial" panose="020B0604020202020204" pitchFamily="34" charset="0"/>
              </a:rPr>
              <a:t>Brookes' fundamental equation is made up of three conceptual parts: </a:t>
            </a:r>
            <a:r>
              <a:rPr lang="en-US" b="1" i="0" dirty="0">
                <a:solidFill>
                  <a:srgbClr val="202124"/>
                </a:solidFill>
                <a:effectLst/>
                <a:latin typeface="arial" panose="020B0604020202020204" pitchFamily="34" charset="0"/>
              </a:rPr>
              <a:t>information, knowledge structure, and modified knowledge structure and effects</a:t>
            </a:r>
            <a:r>
              <a:rPr lang="en-US" b="0" i="0" dirty="0">
                <a:solidFill>
                  <a:srgbClr val="202124"/>
                </a:solidFill>
                <a:effectLst/>
                <a:latin typeface="arial" panose="020B0604020202020204" pitchFamily="34" charset="0"/>
              </a:rPr>
              <a:t>.</a:t>
            </a:r>
            <a:endParaRPr lang="en-US" dirty="0"/>
          </a:p>
          <a:p>
            <a:endParaRPr lang="en-US" dirty="0"/>
          </a:p>
          <a:p>
            <a:endParaRPr lang="en-US" dirty="0"/>
          </a:p>
          <a:p>
            <a:r>
              <a:rPr lang="en-US" dirty="0"/>
              <a:t>BROOKES' FUNDAMENTAL EQUATION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USING THIS EQUATION BROOKS WAS STATING THAT IN THE PROCESS OF DOING SOMETHING WITH INFORMATION A PERSON'S EXISTING KNOWLEDGE STRUCTURE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FOCUS: ROSS WANTED TO ESTABLISH: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THE EFFECTS OF EXPOSURE TO AN INCREMENT OF INFORMATION AS IT WAS PERCEIVED BY THE GIRLS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B. HOW THE PERCEIVED EFFECTS ARE ASSOCIATED WITH CHANGES TO THEIR KNOWLEDGE STRUCTURES</a:t>
            </a:r>
          </a:p>
          <a:p>
            <a:endParaRPr lang="en-US" dirty="0"/>
          </a:p>
          <a:p>
            <a:r>
              <a:rPr lang="en-US" dirty="0"/>
              <a:t>C. THE PATTERNS, IF ANY, WITHIN AND BETWEEN THE GIRLS IN RELATION TO CHANGES IN THEIR KNOWLEDGE STRUCTURES AND PERCEIVED EFFECTS.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GIRLS EXISTING KNOWLEDGE STRUCTURES ABOUT HEROIN WERE MAPPED AFTER EACH OF THREE EXPOSURES TO DIFFERENT INFORMATION ON HEROIN WERE ALSO MAPPED.</a:t>
            </a:r>
          </a:p>
          <a:p>
            <a:endParaRPr lang="en-US" dirty="0"/>
          </a:p>
          <a:p>
            <a:r>
              <a:rPr lang="en-US" dirty="0"/>
              <a:t>THE DATA WERE ANALYSED QUALITATIVELY TO ESTABLISH THE CHANGED KNOWLEDGE STRUCTURES. </a:t>
            </a:r>
          </a:p>
          <a:p>
            <a:endParaRPr lang="en-US" dirty="0"/>
          </a:p>
          <a:p>
            <a:r>
              <a:rPr lang="en-US" dirty="0"/>
              <a:t>THE STUDY FOUND THAT THE EXPOSURE TO INFORMATION AND THE DELIBERATE CONSIDERATION OF THIS INFORMATION HAS EFFECTS FOR ALL THE GIRLS.</a:t>
            </a:r>
          </a:p>
          <a:p>
            <a:endParaRPr lang="en-US" dirty="0"/>
          </a:p>
          <a:p>
            <a:endParaRPr lang="en-US" dirty="0"/>
          </a:p>
          <a:p>
            <a:r>
              <a:rPr lang="en-US" dirty="0"/>
              <a:t>ELICING THE GIRLS' KNOWLEDGE ABOUT HEROIN WAS BASED ON WRITTEN DISCOURSE AND QUESTION/ANSWER PROTOCOLS.  </a:t>
            </a:r>
          </a:p>
          <a:p>
            <a:r>
              <a:rPr lang="en-US" dirty="0"/>
              <a:t>THIS KNOWLEDGE WAS REPRESENTED AS CONCEPTUAL GRAPH STRUCTURES BASED ON AN ANALYTIC PROCEDURE DEVELOPED BY GRAESSER AND CLARK (1985)</a:t>
            </a:r>
          </a:p>
          <a:p>
            <a:endParaRPr lang="en-US" dirty="0"/>
          </a:p>
          <a:p>
            <a:r>
              <a:rPr lang="en-US" dirty="0"/>
              <a:t>THE DATA WERE ANALYZED QUALITATIVELY TO ESTABLISH THE CHANGED KNOWLEDGE STRUCTURES. THE STUDY FOUND THAT THE EXPOSURE TO </a:t>
            </a:r>
          </a:p>
          <a:p>
            <a:r>
              <a:rPr lang="en-US" dirty="0"/>
              <a:t>INFORMATION AND THE DELIBERATE CONSIDERATION OF THIS INFORMATION HAS EFFECTS FOR ALL THE GIRLS.</a:t>
            </a:r>
          </a:p>
          <a:p>
            <a:endParaRPr lang="en-US" dirty="0"/>
          </a:p>
          <a:p>
            <a:r>
              <a:rPr lang="en-US" dirty="0"/>
              <a:t> THE STUDY USED QUASI-EXPERIMENTAL REPEATED PHASE APPROACH</a:t>
            </a:r>
          </a:p>
          <a:p>
            <a:endParaRPr lang="en-US" dirty="0"/>
          </a:p>
          <a:p>
            <a:r>
              <a:rPr lang="en-US" dirty="0"/>
              <a:t>THE STUDY FOUND THAT EXPLOSURES TO INFORMATION AND DELIBERATE CONSIDERATION OF THIS INFORMATION HAD EFFECTS FOR ALL THE GIRLS</a:t>
            </a:r>
          </a:p>
          <a:p>
            <a:endParaRPr lang="en-US" dirty="0"/>
          </a:p>
          <a:p>
            <a:r>
              <a:rPr lang="en-US" dirty="0"/>
              <a:t>--With a group of four girls in their final year of secondary education, the study sought to</a:t>
            </a:r>
          </a:p>
          <a:p>
            <a:r>
              <a:rPr lang="en-US" dirty="0"/>
              <a:t>a. establish the effects of triangle S exposure to information perceived by the girls</a:t>
            </a:r>
          </a:p>
          <a:p>
            <a:r>
              <a:rPr lang="en-US" dirty="0"/>
              <a:t>b. establish how the perceived effects are associated with changes to their knowledge structures K[s] and</a:t>
            </a:r>
          </a:p>
          <a:p>
            <a:r>
              <a:rPr lang="en-US" dirty="0"/>
              <a:t>c. establish the patterns, if any, within and between the girls in relation to changes in knowledge structures and perceived effects [K[S + triangle 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effectLst/>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D83A0A5-942A-FE49-A311-FF679F81233B}" type="slidenum">
              <a:rPr lang="en-US" smtClean="0"/>
              <a:t>4</a:t>
            </a:fld>
            <a:endParaRPr lang="en-US"/>
          </a:p>
        </p:txBody>
      </p:sp>
    </p:spTree>
    <p:extLst>
      <p:ext uri="{BB962C8B-B14F-4D97-AF65-F5344CB8AC3E}">
        <p14:creationId xmlns:p14="http://schemas.microsoft.com/office/powerpoint/2010/main" val="3375876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sz="1200" dirty="0">
              <a:cs typeface="Arial" panose="020B0604020202020204" pitchFamily="34" charset="0"/>
            </a:endParaRPr>
          </a:p>
          <a:p>
            <a:br>
              <a:rPr lang="en-US" sz="1200" dirty="0">
                <a:cs typeface="Arial" panose="020B0604020202020204" pitchFamily="34" charset="0"/>
              </a:rPr>
            </a:br>
            <a:endParaRPr lang="en-US" sz="1200" dirty="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83A0A5-942A-FE49-A311-FF679F81233B}" type="slidenum">
              <a:rPr lang="en-US" smtClean="0"/>
              <a:t>5</a:t>
            </a:fld>
            <a:endParaRPr lang="en-US"/>
          </a:p>
        </p:txBody>
      </p:sp>
    </p:spTree>
    <p:extLst>
      <p:ext uri="{BB962C8B-B14F-4D97-AF65-F5344CB8AC3E}">
        <p14:creationId xmlns:p14="http://schemas.microsoft.com/office/powerpoint/2010/main" val="1340273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83A0A5-942A-FE49-A311-FF679F81233B}" type="slidenum">
              <a:rPr lang="en-US" smtClean="0"/>
              <a:t>6</a:t>
            </a:fld>
            <a:endParaRPr lang="en-US"/>
          </a:p>
        </p:txBody>
      </p:sp>
    </p:spTree>
    <p:extLst>
      <p:ext uri="{BB962C8B-B14F-4D97-AF65-F5344CB8AC3E}">
        <p14:creationId xmlns:p14="http://schemas.microsoft.com/office/powerpoint/2010/main" val="4235470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1" dirty="0">
              <a:latin typeface="+mn-lt"/>
              <a:cs typeface="Arial" panose="020B0604020202020204" pitchFamily="34" charset="0"/>
            </a:endParaRPr>
          </a:p>
          <a:p>
            <a:pPr algn="l"/>
            <a:r>
              <a:rPr lang="en-US" sz="1200" b="1" dirty="0">
                <a:latin typeface="+mn-lt"/>
                <a:cs typeface="Arial" panose="020B0604020202020204" pitchFamily="34" charset="0"/>
              </a:rPr>
              <a:t>ROSS DELIVERED THE OPENING PRESENTATION AT AN IFLA CONFERENCE CONFERENCE IN AUKLAND, NEW ZEALAND IN 2001 WHERE HE PUBLICALLY SHARED HIS CONCEPTUALIZATION OF EVIDENCE-BASED PRACTICE</a:t>
            </a:r>
          </a:p>
          <a:p>
            <a:pPr algn="l"/>
            <a:endParaRPr lang="en-US" sz="1200" b="1" dirty="0">
              <a:latin typeface="+mn-lt"/>
              <a:cs typeface="Arial" panose="020B0604020202020204" pitchFamily="34" charset="0"/>
            </a:endParaRPr>
          </a:p>
          <a:p>
            <a:pPr algn="l"/>
            <a:r>
              <a:rPr lang="en-US" b="0" i="0" dirty="0">
                <a:solidFill>
                  <a:srgbClr val="333333"/>
                </a:solidFill>
                <a:effectLst/>
                <a:latin typeface="AkzidenzGroteskBQ-Reg"/>
              </a:rPr>
              <a:t>HE SUBSEQUENTLY PUBLISHED AN ARTICLE IN SCHOOL LIBRARY JOURNAL, "THE EVIDENCE-BASED MANIFESTO FOR SCHOOL LIBRARIANS IN 2008.</a:t>
            </a: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THE CONCREPT OF EVIDENCE- AED PRACTICE GAVE SCHOOL LIBRARY PRACTIONERS THE TOOLS THEY NEEDED TO TAKE A COGNITIVE APPROACH TO THEIR STUDENTS' INFORMATION PROCESSING EXPERIENCES </a:t>
            </a:r>
          </a:p>
          <a:p>
            <a:endParaRPr lang="en-US" sz="1200" b="1" dirty="0">
              <a:latin typeface="+mn-lt"/>
              <a:cs typeface="Arial" panose="020B0604020202020204" pitchFamily="34" charset="0"/>
            </a:endParaRPr>
          </a:p>
          <a:p>
            <a:r>
              <a:rPr lang="en-US" sz="1200" b="1" dirty="0">
                <a:latin typeface="+mn-lt"/>
                <a:cs typeface="Arial" panose="020B0604020202020204" pitchFamily="34" charset="0"/>
              </a:rPr>
              <a:t>EBP ALSO STRENGTHENED THE MOVEMENT AWAY FROM ORGANIZATIONAL APPROACHES TO THE STUDY OF SCHOOL LIBRARIANS AND THE WORK OF SCHOOL LIBRARIANS</a:t>
            </a:r>
          </a:p>
          <a:p>
            <a:pPr algn="l"/>
            <a:endParaRPr lang="en-US" sz="1200" b="1" i="0" dirty="0">
              <a:solidFill>
                <a:srgbClr val="333333"/>
              </a:solidFill>
              <a:effectLst/>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rial" panose="020B0604020202020204" pitchFamily="34" charset="0"/>
              </a:rPr>
              <a:t>n administrator in Ohio noted:  Beyond the ground-breaking study, I remember the evidence-based practice workshops Ross conducted with Ohio school librarians. Todd and co-facilitators Gayle </a:t>
            </a:r>
            <a:r>
              <a:rPr lang="en-US" b="0" i="0" dirty="0" err="1">
                <a:solidFill>
                  <a:srgbClr val="222222"/>
                </a:solidFill>
                <a:effectLst/>
                <a:latin typeface="Arial" panose="020B0604020202020204" pitchFamily="34" charset="0"/>
              </a:rPr>
              <a:t>Geitgey</a:t>
            </a:r>
            <a:r>
              <a:rPr lang="en-US" b="0" i="0" dirty="0">
                <a:solidFill>
                  <a:srgbClr val="222222"/>
                </a:solidFill>
                <a:effectLst/>
                <a:latin typeface="Arial" panose="020B0604020202020204" pitchFamily="34" charset="0"/>
              </a:rPr>
              <a:t> and Ann </a:t>
            </a:r>
            <a:r>
              <a:rPr lang="en-US" b="0" i="0" dirty="0" err="1">
                <a:solidFill>
                  <a:srgbClr val="222222"/>
                </a:solidFill>
                <a:effectLst/>
                <a:latin typeface="Arial" panose="020B0604020202020204" pitchFamily="34" charset="0"/>
              </a:rPr>
              <a:t>Tepe</a:t>
            </a:r>
            <a:r>
              <a:rPr lang="en-US" b="0" i="0" dirty="0">
                <a:solidFill>
                  <a:srgbClr val="222222"/>
                </a:solidFill>
                <a:effectLst/>
                <a:latin typeface="Arial" panose="020B0604020202020204" pitchFamily="34" charset="0"/>
              </a:rPr>
              <a:t> helped those of us who attended the workshops to understand the significance of collecting data as evidence of our daily practice and how it affected our students and us as information specialists.  I left those workshops feeling rejuvenated and eager to practice what we had learned.</a:t>
            </a:r>
            <a:endParaRPr lang="en-US" b="0" i="0" dirty="0">
              <a:solidFill>
                <a:srgbClr val="222222"/>
              </a:solidFill>
              <a:effectLst/>
              <a:latin typeface="Lato" panose="020F0502020204030203" pitchFamily="34" charset="0"/>
            </a:endParaRPr>
          </a:p>
          <a:p>
            <a:endParaRPr lang="en-US" b="0" i="0" dirty="0">
              <a:solidFill>
                <a:srgbClr val="000000"/>
              </a:solidFill>
              <a:effectLst/>
              <a:latin typeface="Arial" panose="020B0604020202020204" pitchFamily="34" charset="0"/>
            </a:endParaRPr>
          </a:p>
          <a:p>
            <a:pPr algn="l"/>
            <a:endParaRPr lang="en-US" sz="1200" b="1" i="0" dirty="0">
              <a:solidFill>
                <a:srgbClr val="333333"/>
              </a:solidFill>
              <a:effectLst/>
              <a:latin typeface="+mn-lt"/>
              <a:cs typeface="Arial" panose="020B0604020202020204" pitchFamily="34" charset="0"/>
            </a:endParaRPr>
          </a:p>
          <a:p>
            <a:pPr algn="l"/>
            <a:endParaRPr lang="en-US" sz="1200" b="1" i="0" dirty="0">
              <a:solidFill>
                <a:srgbClr val="333333"/>
              </a:solidFill>
              <a:effectLst/>
              <a:latin typeface="+mn-lt"/>
              <a:cs typeface="Arial" panose="020B0604020202020204" pitchFamily="34" charset="0"/>
            </a:endParaRPr>
          </a:p>
          <a:p>
            <a:pPr algn="l"/>
            <a:endParaRPr lang="en-US" sz="1200" b="1" i="0" dirty="0">
              <a:solidFill>
                <a:srgbClr val="333333"/>
              </a:solidFill>
              <a:effectLst/>
              <a:latin typeface="+mn-lt"/>
              <a:cs typeface="Arial" panose="020B0604020202020204" pitchFamily="34" charset="0"/>
            </a:endParaRPr>
          </a:p>
          <a:p>
            <a:pPr algn="l"/>
            <a:endParaRPr lang="en-US" b="0" i="0" dirty="0">
              <a:solidFill>
                <a:srgbClr val="333333"/>
              </a:solidFill>
              <a:effectLst/>
              <a:latin typeface="AkzidenzGroteskBQ-Reg"/>
            </a:endParaRPr>
          </a:p>
          <a:p>
            <a:pPr algn="l"/>
            <a:endParaRPr lang="en-US" b="0" i="0" dirty="0">
              <a:solidFill>
                <a:srgbClr val="333333"/>
              </a:solidFill>
              <a:effectLst/>
              <a:latin typeface="AkzidenzGroteskBQ-Reg"/>
            </a:endParaRPr>
          </a:p>
          <a:p>
            <a:pPr algn="l"/>
            <a:endParaRPr lang="en-US" b="0" i="0" dirty="0">
              <a:solidFill>
                <a:srgbClr val="333333"/>
              </a:solidFill>
              <a:effectLst/>
              <a:latin typeface="AkzidenzGroteskBQ-Reg"/>
            </a:endParaRPr>
          </a:p>
          <a:p>
            <a:pPr algn="l"/>
            <a:endParaRPr lang="en-US" b="0" i="0" u="sng" dirty="0">
              <a:solidFill>
                <a:srgbClr val="333333"/>
              </a:solidFill>
              <a:effectLst/>
              <a:latin typeface="AkzidenzGroteskBQ-Reg"/>
            </a:endParaRPr>
          </a:p>
          <a:p>
            <a:endParaRPr lang="en-US" b="0" i="0"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3D83A0A5-942A-FE49-A311-FF679F81233B}" type="slidenum">
              <a:rPr lang="en-US" smtClean="0"/>
              <a:t>7</a:t>
            </a:fld>
            <a:endParaRPr lang="en-US"/>
          </a:p>
        </p:txBody>
      </p:sp>
    </p:spTree>
    <p:extLst>
      <p:ext uri="{BB962C8B-B14F-4D97-AF65-F5344CB8AC3E}">
        <p14:creationId xmlns:p14="http://schemas.microsoft.com/office/powerpoint/2010/main" val="374900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latin typeface="Times New Roman" panose="02020603050405020304" pitchFamily="18" charset="0"/>
                <a:cs typeface="Times New Roman" panose="02020603050405020304" pitchFamily="18" charset="0"/>
              </a:rPr>
              <a:t>CISSL </a:t>
            </a:r>
          </a:p>
          <a:p>
            <a:endParaRPr lang="en-US" sz="1200" dirty="0">
              <a:solidFill>
                <a:schemeClr val="bg1"/>
              </a:solidFill>
              <a:latin typeface="Times New Roman" panose="02020603050405020304" pitchFamily="18" charset="0"/>
              <a:cs typeface="Times New Roman" panose="02020603050405020304" pitchFamily="18" charset="0"/>
            </a:endParaRPr>
          </a:p>
          <a:p>
            <a:pPr algn="l"/>
            <a:r>
              <a:rPr lang="en-US" sz="1200" b="0" i="0" dirty="0">
                <a:effectLst/>
              </a:rPr>
              <a:t>ROSS NOTED THA THE CISSL RESEARCH COMMUNITY INCLUDES ESTABLISHED AND EMERGING RESEARCHERS WHO ARE NATIONALLY AND INTERNATIONALLY RENOWNED IN THEIR ACADEMIC FIELDS FOR SCHOLARLY EXCELLENCE AND IN SOCIETY FOR THE SIGNIFICANT IMPACT OF THEIR COMMUNITY AND PUBLICALLY ENGAGED SCHOLARSHIP</a:t>
            </a:r>
          </a:p>
          <a:p>
            <a:pPr algn="l"/>
            <a:endParaRPr lang="en-US" sz="1200" b="0" i="0" dirty="0">
              <a:effectLst/>
            </a:endParaRPr>
          </a:p>
          <a:p>
            <a:pPr algn="l"/>
            <a:r>
              <a:rPr lang="en-US" sz="1200" b="0" i="0" dirty="0">
                <a:effectLst/>
              </a:rPr>
              <a:t>CISS RESEARCHERS PRESENT IN SCHOLARSHIP FIELDS THAT ARE BEHAVIORAL, COMPUTATIONAL, AND ETHICAL. THEIR RESEARCH APPROACHES INCLUDE HISTORICAL, HUMANISTIC, STATISTICAL, AND SOCIAL SCIENCEE APPROACHERS..</a:t>
            </a:r>
          </a:p>
          <a:p>
            <a:pPr algn="l"/>
            <a:endParaRPr lang="en-US" sz="1200" b="0" i="0" dirty="0">
              <a:effectLst/>
            </a:endParaRPr>
          </a:p>
          <a:p>
            <a:pPr algn="l"/>
            <a:r>
              <a:rPr lang="en-US" sz="1200" b="0" i="0" dirty="0">
                <a:effectLst/>
              </a:rPr>
              <a:t>CISSL ALSO USES INNOVATING AND REFINING METHODS TO BEST ADDRESS THE EVER-EVOLVING COMPLEXITIES AND CONSEQUENCES OF COMMUNICATION, INFORMATION, AND MEDIA. </a:t>
            </a:r>
            <a:br>
              <a:rPr lang="en-US" sz="1200" b="0" i="0" dirty="0">
                <a:effectLst/>
              </a:rPr>
            </a:br>
            <a:endParaRPr lang="en-US" sz="1200" b="0" i="0" dirty="0">
              <a:effectLst/>
            </a:endParaRPr>
          </a:p>
          <a:p>
            <a:pPr algn="l">
              <a:buFont typeface="Arial" panose="020B0604020202020204" pitchFamily="34" charset="0"/>
              <a:buChar char="•"/>
            </a:pPr>
            <a:r>
              <a:rPr lang="en-US" sz="1200" b="0" i="0" dirty="0">
                <a:effectLst/>
              </a:rPr>
              <a:t>CISS ALSO HAS SIFNICANT SCHOLARLY AND SOCIETAL IMPACT. THE RESEARCH IS PUBLISHED IN THE HIGHEST IMPACT JOURNALS INTERNATIONALLY, TOP UNIVERSITY PRESSES WORLDWIDE, AND THE PROCEEDINGS OF THE MOST PRESTIGIOUS CONFERENCES.</a:t>
            </a:r>
          </a:p>
          <a:p>
            <a:pPr algn="l">
              <a:buFont typeface="Arial" panose="020B0604020202020204" pitchFamily="34" charset="0"/>
              <a:buChar char="•"/>
            </a:pPr>
            <a:endParaRPr lang="en-US" sz="1200" b="0" i="0" dirty="0">
              <a:effectLst/>
            </a:endParaRPr>
          </a:p>
          <a:p>
            <a:pPr algn="l">
              <a:buFont typeface="Arial" panose="020B0604020202020204" pitchFamily="34" charset="0"/>
              <a:buChar char="•"/>
            </a:pPr>
            <a:r>
              <a:rPr lang="en-US" sz="1200" b="0" i="0" dirty="0">
                <a:effectLst/>
              </a:rPr>
              <a:t>CISSL HAS BEEN AWARDED FUNDING FROM FEDERAL, STATE AND INTERNATIONAL AGENCIES AND LEADING FOUNDATIONS.</a:t>
            </a:r>
          </a:p>
          <a:p>
            <a:pPr algn="l">
              <a:buFont typeface="Arial" panose="020B0604020202020204" pitchFamily="34" charset="0"/>
              <a:buChar char="•"/>
            </a:pPr>
            <a:r>
              <a:rPr lang="en-US" sz="1200" b="0" i="0" dirty="0">
                <a:effectLst/>
              </a:rPr>
              <a:t>CISSL has been awarded funding from federal, state, and international agencies.</a:t>
            </a:r>
          </a:p>
          <a:p>
            <a:pPr algn="l">
              <a:buFont typeface="Arial" panose="020B0604020202020204" pitchFamily="34" charset="0"/>
              <a:buChar char="•"/>
            </a:pPr>
            <a:endParaRPr lang="en-US" sz="1200" b="0" i="0" dirty="0">
              <a:effectLst/>
            </a:endParaRPr>
          </a:p>
          <a:p>
            <a:pPr algn="l">
              <a:buFont typeface="Arial" panose="020B0604020202020204" pitchFamily="34" charset="0"/>
              <a:buChar char="•"/>
            </a:pPr>
            <a:r>
              <a:rPr lang="en-US" sz="1200" b="0" i="0" dirty="0">
                <a:effectLst/>
              </a:rPr>
              <a:t>AREAS OF PRINARY CONCERN INCLUDE:</a:t>
            </a:r>
          </a:p>
          <a:p>
            <a:pPr algn="l">
              <a:buFont typeface="Arial" panose="020B0604020202020204" pitchFamily="34" charset="0"/>
              <a:buChar char="•"/>
            </a:pPr>
            <a:r>
              <a:rPr lang="en-US" sz="1200" b="0" i="0" dirty="0">
                <a:effectLst/>
              </a:rPr>
              <a:t>Guided Inquiry</a:t>
            </a:r>
            <a:endParaRPr lang="en-US" sz="1200" dirty="0">
              <a:solidFill>
                <a:schemeClr val="bg1"/>
              </a:solidFill>
              <a:latin typeface="Times New Roman" panose="02020603050405020304" pitchFamily="18" charset="0"/>
              <a:cs typeface="Times New Roman" panose="02020603050405020304" pitchFamily="18" charset="0"/>
            </a:endParaRPr>
          </a:p>
          <a:p>
            <a:pPr algn="l" fontAlgn="base">
              <a:buFont typeface="Arial" panose="020B0604020202020204" pitchFamily="34" charset="0"/>
              <a:buChar char="•"/>
            </a:pPr>
            <a:r>
              <a:rPr lang="en-US" b="0" i="0" dirty="0">
                <a:solidFill>
                  <a:srgbClr val="444444"/>
                </a:solidFill>
                <a:effectLst/>
                <a:latin typeface="Arial" panose="020B0604020202020204" pitchFamily="34" charset="0"/>
              </a:rPr>
              <a:t>Reading and Literacy</a:t>
            </a:r>
          </a:p>
          <a:p>
            <a:pPr algn="l" fontAlgn="base">
              <a:buFont typeface="Arial" panose="020B0604020202020204" pitchFamily="34" charset="0"/>
              <a:buChar char="•"/>
            </a:pPr>
            <a:r>
              <a:rPr lang="en-US" b="0" i="0" dirty="0">
                <a:solidFill>
                  <a:srgbClr val="444444"/>
                </a:solidFill>
                <a:effectLst/>
                <a:latin typeface="Arial" panose="020B0604020202020204" pitchFamily="34" charset="0"/>
              </a:rPr>
              <a:t>Information Seeking Behaviors of Youth, especially in Social Media and Technology</a:t>
            </a:r>
          </a:p>
          <a:p>
            <a:pPr algn="l" fontAlgn="base">
              <a:buFont typeface="Arial" panose="020B0604020202020204" pitchFamily="34" charset="0"/>
              <a:buChar char="•"/>
            </a:pPr>
            <a:r>
              <a:rPr lang="en-US" b="0" i="0" dirty="0">
                <a:solidFill>
                  <a:srgbClr val="444444"/>
                </a:solidFill>
                <a:effectLst/>
                <a:latin typeface="Arial" panose="020B0604020202020204" pitchFamily="34" charset="0"/>
              </a:rPr>
              <a:t>Knowledge Construction</a:t>
            </a:r>
          </a:p>
          <a:p>
            <a:pPr algn="l" fontAlgn="base">
              <a:buFont typeface="Arial" panose="020B0604020202020204" pitchFamily="34" charset="0"/>
              <a:buChar char="•"/>
            </a:pPr>
            <a:r>
              <a:rPr lang="en-US" b="0" i="0" dirty="0">
                <a:solidFill>
                  <a:srgbClr val="444444"/>
                </a:solidFill>
                <a:effectLst/>
                <a:latin typeface="Arial" panose="020B0604020202020204" pitchFamily="34" charset="0"/>
              </a:rPr>
              <a:t>Evidence Based Practice</a:t>
            </a:r>
          </a:p>
          <a:p>
            <a:pPr algn="l" fontAlgn="base">
              <a:buFont typeface="Arial" panose="020B0604020202020204" pitchFamily="34" charset="0"/>
              <a:buChar char="•"/>
            </a:pPr>
            <a:endParaRPr lang="en-US" b="0" i="0" dirty="0">
              <a:solidFill>
                <a:srgbClr val="444444"/>
              </a:solidFill>
              <a:effectLst/>
              <a:latin typeface="Arial" panose="020B0604020202020204" pitchFamily="34" charset="0"/>
            </a:endParaRPr>
          </a:p>
          <a:p>
            <a:pPr algn="l" fontAlgn="base">
              <a:buFont typeface="Arial" panose="020B0604020202020204" pitchFamily="34" charset="0"/>
              <a:buChar char="•"/>
            </a:pPr>
            <a:r>
              <a:rPr lang="en-US" b="0" i="0" dirty="0" err="1">
                <a:solidFill>
                  <a:srgbClr val="444444"/>
                </a:solidFill>
                <a:effectLst/>
                <a:latin typeface="Arial" panose="020B0604020202020204" pitchFamily="34" charset="0"/>
              </a:rPr>
              <a:t>Cissl</a:t>
            </a:r>
            <a:r>
              <a:rPr lang="en-US" b="0" i="0" dirty="0">
                <a:solidFill>
                  <a:srgbClr val="444444"/>
                </a:solidFill>
                <a:effectLst/>
                <a:latin typeface="Arial" panose="020B0604020202020204" pitchFamily="34" charset="0"/>
              </a:rPr>
              <a:t> provides opportunities for doctoral students to nurture their scholarly growth through engagement with CISSL research and for school librarians and other educators to learn current research.</a:t>
            </a:r>
          </a:p>
          <a:p>
            <a:pPr algn="l" fontAlgn="base">
              <a:buFont typeface="Arial" panose="020B0604020202020204" pitchFamily="34" charset="0"/>
              <a:buChar char="•"/>
            </a:pPr>
            <a:endParaRPr lang="en-US" b="0" i="0" dirty="0">
              <a:solidFill>
                <a:srgbClr val="444444"/>
              </a:solidFill>
              <a:effectLst/>
              <a:latin typeface="Arial" panose="020B0604020202020204" pitchFamily="34" charset="0"/>
            </a:endParaRPr>
          </a:p>
          <a:p>
            <a:pPr algn="l" rtl="0" fontAlgn="base"/>
            <a:r>
              <a:rPr lang="en-US" b="0" i="0" dirty="0">
                <a:solidFill>
                  <a:srgbClr val="444444"/>
                </a:solidFill>
                <a:effectLst/>
                <a:latin typeface="Arial" panose="020B0604020202020204" pitchFamily="34" charset="0"/>
              </a:rPr>
              <a:t>CISSL Engage and support </a:t>
            </a:r>
            <a:r>
              <a:rPr lang="en-US" b="0" i="0" dirty="0" err="1">
                <a:solidFill>
                  <a:srgbClr val="444444"/>
                </a:solidFill>
                <a:effectLst/>
                <a:latin typeface="Arial" panose="020B0604020202020204" pitchFamily="34" charset="0"/>
              </a:rPr>
              <a:t>sMLIS</a:t>
            </a:r>
            <a:r>
              <a:rPr lang="en-US" b="0" i="0" dirty="0">
                <a:solidFill>
                  <a:srgbClr val="444444"/>
                </a:solidFill>
                <a:effectLst/>
                <a:latin typeface="Arial" panose="020B0604020202020204" pitchFamily="34" charset="0"/>
              </a:rPr>
              <a:t> and Ph.D. students enrolled in the Rutgers University SC&amp;I who share CISSL’s mission.</a:t>
            </a:r>
          </a:p>
          <a:p>
            <a:pPr algn="l" fontAlgn="base"/>
            <a:r>
              <a:rPr lang="en-US" b="1" i="0" dirty="0">
                <a:solidFill>
                  <a:srgbClr val="444444"/>
                </a:solidFill>
                <a:effectLst/>
                <a:latin typeface="Arial" panose="020B0604020202020204" pitchFamily="34" charset="0"/>
              </a:rPr>
              <a:t>Goal 3: Partnerships and Strategic Alliances</a:t>
            </a:r>
            <a:br>
              <a:rPr lang="en-US" b="0" i="0" dirty="0">
                <a:solidFill>
                  <a:srgbClr val="444444"/>
                </a:solidFill>
                <a:effectLst/>
                <a:latin typeface="Arial" panose="020B0604020202020204" pitchFamily="34" charset="0"/>
              </a:rPr>
            </a:br>
            <a:r>
              <a:rPr lang="en-US" b="0" i="0" dirty="0">
                <a:solidFill>
                  <a:srgbClr val="444444"/>
                </a:solidFill>
                <a:effectLst/>
                <a:latin typeface="Arial" panose="020B0604020202020204" pitchFamily="34" charset="0"/>
              </a:rPr>
              <a:t>To recognize and partner with the stakeholders in the learning community in the US and abroad who share CISSL’s mission.</a:t>
            </a:r>
          </a:p>
          <a:p>
            <a:pPr algn="l" rtl="0" fontAlgn="base"/>
            <a:r>
              <a:rPr lang="en-US" b="1" i="0" dirty="0">
                <a:solidFill>
                  <a:srgbClr val="444444"/>
                </a:solidFill>
                <a:effectLst/>
                <a:latin typeface="Arial" panose="020B0604020202020204" pitchFamily="34" charset="0"/>
              </a:rPr>
              <a:t>Objectives</a:t>
            </a:r>
            <a:endParaRPr lang="en-US" b="0" i="0" dirty="0">
              <a:solidFill>
                <a:srgbClr val="444444"/>
              </a:solidFill>
              <a:effectLst/>
              <a:latin typeface="Arial" panose="020B0604020202020204" pitchFamily="34" charset="0"/>
            </a:endParaRPr>
          </a:p>
          <a:p>
            <a:pPr algn="l" rtl="0" fontAlgn="base"/>
            <a:r>
              <a:rPr lang="en-US" b="0" i="0" dirty="0">
                <a:solidFill>
                  <a:srgbClr val="444444"/>
                </a:solidFill>
                <a:effectLst/>
                <a:latin typeface="Arial" panose="020B0604020202020204" pitchFamily="34" charset="0"/>
              </a:rPr>
              <a:t>3.1.  Identify professional associations, research groups, vendors and others in the learning community who are potential partners;</a:t>
            </a:r>
          </a:p>
          <a:p>
            <a:pPr algn="l" rtl="0" fontAlgn="base"/>
            <a:r>
              <a:rPr lang="en-US" b="0" i="0" dirty="0">
                <a:solidFill>
                  <a:srgbClr val="444444"/>
                </a:solidFill>
                <a:effectLst/>
                <a:latin typeface="Arial" panose="020B0604020202020204" pitchFamily="34" charset="0"/>
              </a:rPr>
              <a:t>3.2.  Reach out to identified groups with shared activities and projects;</a:t>
            </a:r>
          </a:p>
          <a:p>
            <a:pPr algn="l" rtl="0" fontAlgn="base"/>
            <a:r>
              <a:rPr lang="en-US" b="0" i="0" dirty="0">
                <a:solidFill>
                  <a:srgbClr val="444444"/>
                </a:solidFill>
                <a:effectLst/>
                <a:latin typeface="Arial" panose="020B0604020202020204" pitchFamily="34" charset="0"/>
              </a:rPr>
              <a:t>3.3.  Invite those who can contribute most effectively to CISSL’s mission to a seat on the CISSL Advisory Board.</a:t>
            </a:r>
          </a:p>
          <a:p>
            <a:pPr algn="l" fontAlgn="base"/>
            <a:r>
              <a:rPr lang="en-US" b="1" i="0" dirty="0">
                <a:solidFill>
                  <a:srgbClr val="444444"/>
                </a:solidFill>
                <a:effectLst/>
                <a:latin typeface="Arial" panose="020B0604020202020204" pitchFamily="34" charset="0"/>
              </a:rPr>
              <a:t>Goal 4: Financial Health</a:t>
            </a:r>
            <a:br>
              <a:rPr lang="en-US" b="0" i="0" dirty="0">
                <a:solidFill>
                  <a:srgbClr val="444444"/>
                </a:solidFill>
                <a:effectLst/>
                <a:latin typeface="Arial" panose="020B0604020202020204" pitchFamily="34" charset="0"/>
              </a:rPr>
            </a:br>
            <a:r>
              <a:rPr lang="en-US" b="0" i="0" dirty="0">
                <a:solidFill>
                  <a:srgbClr val="444444"/>
                </a:solidFill>
                <a:effectLst/>
                <a:latin typeface="Arial" panose="020B0604020202020204" pitchFamily="34" charset="0"/>
              </a:rPr>
              <a:t>To pursue sources of funding that will enable CISSL to support its research and research-to-practice initiatives.</a:t>
            </a:r>
          </a:p>
          <a:p>
            <a:pPr algn="l" rtl="0" fontAlgn="base"/>
            <a:r>
              <a:rPr lang="en-US" b="1" i="0" dirty="0">
                <a:solidFill>
                  <a:srgbClr val="444444"/>
                </a:solidFill>
                <a:effectLst/>
                <a:latin typeface="Arial" panose="020B0604020202020204" pitchFamily="34" charset="0"/>
              </a:rPr>
              <a:t>Objectives</a:t>
            </a:r>
            <a:endParaRPr lang="en-US" b="0" i="0" dirty="0">
              <a:solidFill>
                <a:srgbClr val="444444"/>
              </a:solidFill>
              <a:effectLst/>
              <a:latin typeface="Arial" panose="020B0604020202020204" pitchFamily="34" charset="0"/>
            </a:endParaRPr>
          </a:p>
          <a:p>
            <a:pPr algn="l" rtl="0" fontAlgn="base"/>
            <a:r>
              <a:rPr lang="en-US" b="0" i="0" dirty="0">
                <a:solidFill>
                  <a:srgbClr val="444444"/>
                </a:solidFill>
                <a:effectLst/>
                <a:latin typeface="Arial" panose="020B0604020202020204" pitchFamily="34" charset="0"/>
              </a:rPr>
              <a:t>The Research Team will:</a:t>
            </a:r>
            <a:br>
              <a:rPr lang="en-US" b="0" i="0" dirty="0">
                <a:solidFill>
                  <a:srgbClr val="444444"/>
                </a:solidFill>
                <a:effectLst/>
                <a:latin typeface="Arial" panose="020B0604020202020204" pitchFamily="34" charset="0"/>
              </a:rPr>
            </a:br>
            <a:r>
              <a:rPr lang="en-US" b="0" i="0" dirty="0">
                <a:solidFill>
                  <a:srgbClr val="444444"/>
                </a:solidFill>
                <a:effectLst/>
                <a:latin typeface="Arial" panose="020B0604020202020204" pitchFamily="34" charset="0"/>
              </a:rPr>
              <a:t>4.1.  Aggressively pursue grants to fund research and research-to-practice initiatives;</a:t>
            </a:r>
          </a:p>
          <a:p>
            <a:pPr algn="l" rtl="0" fontAlgn="base"/>
            <a:r>
              <a:rPr lang="en-US" b="0" i="0" dirty="0">
                <a:solidFill>
                  <a:srgbClr val="444444"/>
                </a:solidFill>
                <a:effectLst/>
                <a:latin typeface="Arial" panose="020B0604020202020204" pitchFamily="34" charset="0"/>
              </a:rPr>
              <a:t>4.2.  Seek partnerships to fund research and research-to-practice initiatives.</a:t>
            </a:r>
          </a:p>
          <a:p>
            <a:pPr algn="l" rtl="0" fontAlgn="base"/>
            <a:r>
              <a:rPr lang="en-US" b="0" i="0" dirty="0">
                <a:solidFill>
                  <a:srgbClr val="444444"/>
                </a:solidFill>
                <a:effectLst/>
                <a:latin typeface="Arial" panose="020B0604020202020204" pitchFamily="34" charset="0"/>
              </a:rPr>
              <a:t>A Board committee and the Friends will:4.3.  Seek memberships and donations, concentrating on the practitioners within the profession, the vendors who will benefit from the work of CISSL, and all other interested parties within the learning community.</a:t>
            </a:r>
          </a:p>
          <a:p>
            <a:pPr algn="l" rtl="0" fontAlgn="base"/>
            <a:r>
              <a:rPr lang="en-US" b="0" i="0" dirty="0">
                <a:solidFill>
                  <a:srgbClr val="444444"/>
                </a:solidFill>
                <a:effectLst/>
                <a:latin typeface="Arial" panose="020B0604020202020204" pitchFamily="34" charset="0"/>
              </a:rPr>
              <a:t>A Board committee and a graduate student will:</a:t>
            </a:r>
            <a:br>
              <a:rPr lang="en-US" b="0" i="0" dirty="0">
                <a:solidFill>
                  <a:srgbClr val="444444"/>
                </a:solidFill>
                <a:effectLst/>
                <a:latin typeface="Arial" panose="020B0604020202020204" pitchFamily="34" charset="0"/>
              </a:rPr>
            </a:br>
            <a:r>
              <a:rPr lang="en-US" b="0" i="0" dirty="0">
                <a:solidFill>
                  <a:srgbClr val="444444"/>
                </a:solidFill>
                <a:effectLst/>
                <a:latin typeface="Arial" panose="020B0604020202020204" pitchFamily="34" charset="0"/>
              </a:rPr>
              <a:t>4.4.  Develop professional materials, including the CISSL website and Rutgers’ repository, to raise the visibility of CISSL in the academic, commercial, and educational communities.</a:t>
            </a:r>
          </a:p>
          <a:p>
            <a:pPr algn="l" fontAlgn="base"/>
            <a:r>
              <a:rPr lang="en-US" b="1" i="0" dirty="0">
                <a:solidFill>
                  <a:srgbClr val="444444"/>
                </a:solidFill>
                <a:effectLst/>
                <a:latin typeface="Arial" panose="020B0604020202020204" pitchFamily="34" charset="0"/>
              </a:rPr>
              <a:t>Goal 5: Administrative Efficiency</a:t>
            </a:r>
            <a:br>
              <a:rPr lang="en-US" b="0" i="0" dirty="0">
                <a:solidFill>
                  <a:srgbClr val="444444"/>
                </a:solidFill>
                <a:effectLst/>
                <a:latin typeface="Arial" panose="020B0604020202020204" pitchFamily="34" charset="0"/>
              </a:rPr>
            </a:br>
            <a:r>
              <a:rPr lang="en-US" b="0" i="0" dirty="0">
                <a:solidFill>
                  <a:srgbClr val="444444"/>
                </a:solidFill>
                <a:effectLst/>
                <a:latin typeface="Arial" panose="020B0604020202020204" pitchFamily="34" charset="0"/>
              </a:rPr>
              <a:t>To allow the research faculty to utilize their efforts effectively and efficiently, an administrative team will be formed to deal with business matters and the implementation of the plan.</a:t>
            </a:r>
          </a:p>
          <a:p>
            <a:pPr algn="l" rtl="0" fontAlgn="base"/>
            <a:r>
              <a:rPr lang="en-US" b="1" i="0" dirty="0">
                <a:solidFill>
                  <a:srgbClr val="444444"/>
                </a:solidFill>
                <a:effectLst/>
                <a:latin typeface="Arial" panose="020B0604020202020204" pitchFamily="34" charset="0"/>
              </a:rPr>
              <a:t>Objectives</a:t>
            </a:r>
            <a:endParaRPr lang="en-US" b="0" i="0" dirty="0">
              <a:solidFill>
                <a:srgbClr val="444444"/>
              </a:solidFill>
              <a:effectLst/>
              <a:latin typeface="Arial" panose="020B0604020202020204" pitchFamily="34" charset="0"/>
            </a:endParaRPr>
          </a:p>
          <a:p>
            <a:pPr algn="l" rtl="0" fontAlgn="base"/>
            <a:r>
              <a:rPr lang="en-US" b="0" i="0" dirty="0">
                <a:solidFill>
                  <a:srgbClr val="444444"/>
                </a:solidFill>
                <a:effectLst/>
                <a:latin typeface="Arial" panose="020B0604020202020204" pitchFamily="34" charset="0"/>
              </a:rPr>
              <a:t>5.1.  Engage an Executive Director with responsibility to oversee CISSL’s plan, implementation, business and office needs, and to coordinate efforts of other members of the Management Team;</a:t>
            </a:r>
          </a:p>
          <a:p>
            <a:pPr algn="l" rtl="0" fontAlgn="base"/>
            <a:r>
              <a:rPr lang="en-US" b="0" i="0" dirty="0">
                <a:solidFill>
                  <a:srgbClr val="444444"/>
                </a:solidFill>
                <a:effectLst/>
                <a:latin typeface="Arial" panose="020B0604020202020204" pitchFamily="34" charset="0"/>
              </a:rPr>
              <a:t>5.2.  Form a Management Team consisting of the two Coordinators, the Senior Consultant, the Executive Director, the Planning and Development Director, the Project Director, the Professional Development Director and the Head of the Friends.  Members of the team may be changed as necessary.  The team will be members of the Advisory Board and will cooperate with the Research Team through the Coordinators.  This will allow the research faculty to utilize their efforts effectively and efficiently;</a:t>
            </a:r>
          </a:p>
          <a:p>
            <a:pPr algn="l" rtl="0" fontAlgn="base"/>
            <a:r>
              <a:rPr lang="en-US" b="0" i="0" dirty="0">
                <a:solidFill>
                  <a:srgbClr val="444444"/>
                </a:solidFill>
                <a:effectLst/>
                <a:latin typeface="Arial" panose="020B0604020202020204" pitchFamily="34" charset="0"/>
              </a:rPr>
              <a:t>5.3.  Redesign the Advisory Board to recruit vendors, scholars and other key players who will promote the goals of CISSL;</a:t>
            </a:r>
          </a:p>
          <a:p>
            <a:pPr algn="l" rtl="0" fontAlgn="base"/>
            <a:r>
              <a:rPr lang="en-US" b="0" i="0" dirty="0">
                <a:solidFill>
                  <a:srgbClr val="444444"/>
                </a:solidFill>
                <a:effectLst/>
                <a:latin typeface="Arial" panose="020B0604020202020204" pitchFamily="34" charset="0"/>
              </a:rPr>
              <a:t>5.4.  Form a Marketing Committee headed by Claudia </a:t>
            </a:r>
            <a:r>
              <a:rPr lang="en-US" b="0" i="0" dirty="0" err="1">
                <a:solidFill>
                  <a:srgbClr val="444444"/>
                </a:solidFill>
                <a:effectLst/>
                <a:latin typeface="Arial" panose="020B0604020202020204" pitchFamily="34" charset="0"/>
              </a:rPr>
              <a:t>Gentner</a:t>
            </a:r>
            <a:r>
              <a:rPr lang="en-US" b="0" i="0" dirty="0">
                <a:solidFill>
                  <a:srgbClr val="444444"/>
                </a:solidFill>
                <a:effectLst/>
                <a:latin typeface="Arial" panose="020B0604020202020204" pitchFamily="34" charset="0"/>
              </a:rPr>
              <a:t> to prepare a plan for board and team input;</a:t>
            </a:r>
          </a:p>
          <a:p>
            <a:pPr algn="l" rtl="0" fontAlgn="base"/>
            <a:r>
              <a:rPr lang="en-US" b="0" i="0" dirty="0">
                <a:solidFill>
                  <a:srgbClr val="444444"/>
                </a:solidFill>
                <a:effectLst/>
                <a:latin typeface="Arial" panose="020B0604020202020204" pitchFamily="34" charset="0"/>
              </a:rPr>
              <a:t>5.5. Establish budgeting procedures which are accurate, transparent, and goal-oriented;</a:t>
            </a:r>
          </a:p>
          <a:p>
            <a:pPr algn="l" rtl="0" fontAlgn="base"/>
            <a:r>
              <a:rPr lang="en-US" b="0" i="0" dirty="0">
                <a:solidFill>
                  <a:srgbClr val="444444"/>
                </a:solidFill>
                <a:effectLst/>
                <a:latin typeface="Arial" panose="020B0604020202020204" pitchFamily="34" charset="0"/>
              </a:rPr>
              <a:t>5.6.  Build an email list of contacts to reach supporters;</a:t>
            </a:r>
          </a:p>
          <a:p>
            <a:pPr algn="l" rtl="0" fontAlgn="base"/>
            <a:r>
              <a:rPr lang="en-US" b="0" i="0" dirty="0">
                <a:solidFill>
                  <a:srgbClr val="444444"/>
                </a:solidFill>
                <a:effectLst/>
                <a:latin typeface="Arial" panose="020B0604020202020204" pitchFamily="34" charset="0"/>
              </a:rPr>
              <a:t>5.7.  Evaluate the new structure and revise as needed to fulfill mission.</a:t>
            </a:r>
          </a:p>
          <a:p>
            <a:endParaRPr lang="en-US" sz="1200" dirty="0">
              <a:solidFill>
                <a:schemeClr val="bg1"/>
              </a:solidFill>
              <a:latin typeface="Times New Roman" panose="02020603050405020304" pitchFamily="18" charset="0"/>
              <a:cs typeface="Times New Roman" panose="02020603050405020304" pitchFamily="18" charset="0"/>
            </a:endParaRPr>
          </a:p>
          <a:p>
            <a:endParaRPr lang="en-US" sz="1200" dirty="0" err="1">
              <a:solidFill>
                <a:schemeClr val="bg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D83A0A5-942A-FE49-A311-FF679F81233B}" type="slidenum">
              <a:rPr lang="en-US" smtClean="0"/>
              <a:t>8</a:t>
            </a:fld>
            <a:endParaRPr lang="en-US"/>
          </a:p>
        </p:txBody>
      </p:sp>
    </p:spTree>
    <p:extLst>
      <p:ext uri="{BB962C8B-B14F-4D97-AF65-F5344CB8AC3E}">
        <p14:creationId xmlns:p14="http://schemas.microsoft.com/office/powerpoint/2010/main" val="3356447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latin typeface="Times New Roman" panose="02020603050405020304" pitchFamily="18" charset="0"/>
                <a:cs typeface="Times New Roman" panose="02020603050405020304" pitchFamily="18" charset="0"/>
              </a:rPr>
              <a:t>Ohio Study: 13,000 students collected quantitative and qualitative data across </a:t>
            </a:r>
            <a:r>
              <a:rPr lang="en-US" sz="1200" b="0" i="0" dirty="0">
                <a:solidFill>
                  <a:schemeClr val="bg1"/>
                </a:solidFill>
                <a:effectLst/>
                <a:latin typeface="Times New Roman" panose="02020603050405020304" pitchFamily="18" charset="0"/>
                <a:cs typeface="Times New Roman" panose="02020603050405020304" pitchFamily="18" charset="0"/>
              </a:rPr>
              <a:t>39 effective Ohio school libraries including 13,123 students in grades 3 to 12 and 879 faculty.  Brian Kenney: </a:t>
            </a:r>
          </a:p>
          <a:p>
            <a:endParaRPr lang="en-US" b="0" i="0" dirty="0">
              <a:solidFill>
                <a:srgbClr val="000000"/>
              </a:solidFill>
              <a:effectLst/>
              <a:latin typeface="Arial" panose="020B0604020202020204" pitchFamily="34" charset="0"/>
            </a:endParaRPr>
          </a:p>
          <a:p>
            <a:endParaRPr lang="en-US" b="0" i="0" dirty="0">
              <a:solidFill>
                <a:srgbClr val="000000"/>
              </a:solidFill>
              <a:effectLst/>
              <a:latin typeface="Arial" panose="020B0604020202020204" pitchFamily="34" charset="0"/>
            </a:endParaRPr>
          </a:p>
          <a:p>
            <a:pPr algn="l"/>
            <a:r>
              <a:rPr lang="en-US" b="0" i="0" dirty="0">
                <a:solidFill>
                  <a:srgbClr val="333333"/>
                </a:solidFill>
                <a:effectLst/>
                <a:latin typeface="AkzidenzGroteskBQ-Reg"/>
              </a:rPr>
              <a:t>"I really believe that it is the transformational actions of the school librarian," he said. "This certainly emerged out of the Ohio study—the action of the school librarian in terms of instructional intervention, that instructional role. You can provide all of the information resources, but if students don’t have the intellectual scaffolds to connect with, interact with, and utilize these resources, then it’s as if they don’t exist. It’s about taking action and looking at my instructional intervention. How can I develop in kids the intellectual scaffolds for engaging with information and really building my understanding and new knowledge of those curriculum standards?”</a:t>
            </a:r>
          </a:p>
          <a:p>
            <a:pPr algn="l"/>
            <a:r>
              <a:rPr lang="en-US" b="0" i="0" dirty="0">
                <a:solidFill>
                  <a:srgbClr val="333333"/>
                </a:solidFill>
                <a:effectLst/>
                <a:latin typeface="AkzidenzGroteskBQ-Reg"/>
              </a:rPr>
              <a:t>Todd also wrote for the magazine, including April 2008’s “ </a:t>
            </a:r>
            <a:r>
              <a:rPr lang="en-US" b="0" i="0" u="sng" dirty="0">
                <a:solidFill>
                  <a:srgbClr val="333333"/>
                </a:solidFill>
                <a:effectLst/>
                <a:latin typeface="AkzidenzGroteskBQ-Reg"/>
                <a:hlinkClick r:id="rId3"/>
              </a:rPr>
              <a:t>The Evidence-Based Manifesto for School Librarians</a:t>
            </a:r>
            <a:r>
              <a:rPr lang="en-US" b="0" i="0" dirty="0">
                <a:solidFill>
                  <a:srgbClr val="333333"/>
                </a:solidFill>
                <a:effectLst/>
                <a:latin typeface="AkzidenzGroteskBQ-Reg"/>
              </a:rPr>
              <a:t>,” which was a breakdown of the 2007</a:t>
            </a:r>
            <a:r>
              <a:rPr lang="en-US" b="0" i="1" dirty="0">
                <a:solidFill>
                  <a:srgbClr val="333333"/>
                </a:solidFill>
                <a:effectLst/>
                <a:latin typeface="AkzidenzGroteskBQ-Reg"/>
              </a:rPr>
              <a:t> SLJ </a:t>
            </a:r>
            <a:r>
              <a:rPr lang="en-US" b="0" i="0" dirty="0">
                <a:solidFill>
                  <a:srgbClr val="333333"/>
                </a:solidFill>
                <a:effectLst/>
                <a:latin typeface="AkzidenzGroteskBQ-Reg"/>
              </a:rPr>
              <a:t>Summit’s closing session, led by Todd. Much of what is discussed about evidence-based practices remains relevant today, especially as school librarians are often asked to show their impact on students in a measurable way when districts are looking at budgets and funding. Todd will be remembered for his work, as well as his professional and personal impact on the people he met along the way.</a:t>
            </a:r>
          </a:p>
          <a:p>
            <a:endParaRPr lang="en-US" b="0" i="0" dirty="0">
              <a:solidFill>
                <a:srgbClr val="000000"/>
              </a:solidFill>
              <a:effectLst/>
              <a:latin typeface="Arial" panose="020B0604020202020204" pitchFamily="34" charset="0"/>
            </a:endParaRPr>
          </a:p>
          <a:p>
            <a:endParaRPr lang="en-US" b="0" i="0" dirty="0">
              <a:solidFill>
                <a:srgbClr val="000000"/>
              </a:solidFill>
              <a:effectLst/>
              <a:latin typeface="Arial" panose="020B0604020202020204" pitchFamily="34" charset="0"/>
            </a:endParaRPr>
          </a:p>
          <a:p>
            <a:endParaRPr lang="en-US" b="0" i="0" dirty="0">
              <a:solidFill>
                <a:srgbClr val="000000"/>
              </a:solidFill>
              <a:effectLst/>
              <a:latin typeface="Arial" panose="020B0604020202020204" pitchFamily="34" charset="0"/>
            </a:endParaRPr>
          </a:p>
          <a:p>
            <a:endParaRPr lang="en-US" b="0" i="0" dirty="0">
              <a:solidFill>
                <a:srgbClr val="000000"/>
              </a:solidFill>
              <a:effectLst/>
              <a:latin typeface="Arial" panose="020B0604020202020204" pitchFamily="34" charset="0"/>
            </a:endParaRPr>
          </a:p>
          <a:p>
            <a:endParaRPr lang="en-US" b="0" i="0" dirty="0">
              <a:solidFill>
                <a:srgbClr val="000000"/>
              </a:solidFill>
              <a:effectLst/>
              <a:latin typeface="Arial" panose="020B0604020202020204" pitchFamily="34" charset="0"/>
            </a:endParaRPr>
          </a:p>
          <a:p>
            <a:endParaRPr lang="en-US" b="0" i="0" dirty="0">
              <a:solidFill>
                <a:srgbClr val="000000"/>
              </a:solidFill>
              <a:effectLst/>
              <a:latin typeface="Arial" panose="020B0604020202020204" pitchFamily="34" charset="0"/>
            </a:endParaRPr>
          </a:p>
          <a:p>
            <a:endParaRPr lang="en-US" b="0" i="0" dirty="0">
              <a:solidFill>
                <a:srgbClr val="000000"/>
              </a:solidFill>
              <a:effectLst/>
              <a:latin typeface="Arial" panose="020B0604020202020204" pitchFamily="34" charset="0"/>
            </a:endParaRPr>
          </a:p>
          <a:p>
            <a:r>
              <a:rPr lang="en-US" b="0" i="0" dirty="0">
                <a:solidFill>
                  <a:srgbClr val="000000"/>
                </a:solidFill>
                <a:effectLst/>
                <a:latin typeface="Arial" panose="020B0604020202020204" pitchFamily="34" charset="0"/>
              </a:rPr>
              <a:t>The OELMA Board of Directors at its May meeting, approved the renaming of the OELMA Collaborative School Library Award to the OELMA/Ross J. Todd Collaborative School Library Award in memory of Dr. Ross J. Todd. </a:t>
            </a:r>
            <a:endParaRPr lang="en-US" sz="1200" b="0" i="0" dirty="0">
              <a:solidFill>
                <a:schemeClr val="bg1"/>
              </a:solidFill>
              <a:effectLst/>
              <a:latin typeface="Times New Roman" panose="02020603050405020304" pitchFamily="18" charset="0"/>
              <a:cs typeface="Times New Roman" panose="02020603050405020304" pitchFamily="18" charset="0"/>
            </a:endParaRPr>
          </a:p>
          <a:p>
            <a:endParaRPr lang="en-US" sz="1200" b="0" i="0" dirty="0">
              <a:solidFill>
                <a:schemeClr val="bg1"/>
              </a:solidFill>
              <a:effectLst/>
              <a:latin typeface="Times New Roman" panose="02020603050405020304" pitchFamily="18" charset="0"/>
              <a:cs typeface="Times New Roman" panose="02020603050405020304" pitchFamily="18" charset="0"/>
            </a:endParaRPr>
          </a:p>
          <a:p>
            <a:r>
              <a:rPr lang="en-US" sz="1200" b="0" i="0" dirty="0">
                <a:solidFill>
                  <a:schemeClr val="bg1"/>
                </a:solidFill>
                <a:effectLst/>
                <a:latin typeface="Times New Roman" panose="02020603050405020304" pitchFamily="18" charset="0"/>
                <a:cs typeface="Times New Roman" panose="02020603050405020304" pitchFamily="18" charset="0"/>
              </a:rPr>
              <a:t>Delaware Study:</a:t>
            </a:r>
          </a:p>
          <a:p>
            <a:endParaRPr lang="en-US" sz="1200" b="0" i="0" dirty="0">
              <a:solidFill>
                <a:schemeClr val="bg1"/>
              </a:solidFill>
              <a:effectLst/>
              <a:latin typeface="Times New Roman" panose="02020603050405020304" pitchFamily="18" charset="0"/>
              <a:cs typeface="Times New Roman" panose="02020603050405020304" pitchFamily="18" charset="0"/>
            </a:endParaRPr>
          </a:p>
          <a:p>
            <a:r>
              <a:rPr lang="en-US" sz="1200" b="0" i="0" dirty="0">
                <a:solidFill>
                  <a:schemeClr val="bg1"/>
                </a:solidFill>
                <a:effectLst/>
                <a:latin typeface="Times New Roman" panose="02020603050405020304" pitchFamily="18" charset="0"/>
                <a:cs typeface="Times New Roman" panose="02020603050405020304" pitchFamily="18" charset="0"/>
              </a:rPr>
              <a:t>New Jersey Study:</a:t>
            </a:r>
          </a:p>
          <a:p>
            <a:endParaRPr lang="en-US" sz="1200" b="0" i="0" dirty="0">
              <a:solidFill>
                <a:schemeClr val="bg1"/>
              </a:solidFill>
              <a:effectLst/>
              <a:latin typeface="Times New Roman" panose="02020603050405020304" pitchFamily="18" charset="0"/>
              <a:cs typeface="Times New Roman" panose="02020603050405020304" pitchFamily="18" charset="0"/>
            </a:endParaRPr>
          </a:p>
          <a:p>
            <a:r>
              <a:rPr lang="en-US" sz="1200" b="0" i="0" dirty="0">
                <a:solidFill>
                  <a:schemeClr val="bg1"/>
                </a:solidFill>
                <a:effectLst/>
                <a:latin typeface="Times New Roman" panose="02020603050405020304" pitchFamily="18" charset="0"/>
                <a:cs typeface="Times New Roman" panose="02020603050405020304" pitchFamily="18" charset="0"/>
              </a:rPr>
              <a:t>Massachusetts Study: </a:t>
            </a:r>
            <a:endParaRPr lang="en-US" dirty="0"/>
          </a:p>
        </p:txBody>
      </p:sp>
      <p:sp>
        <p:nvSpPr>
          <p:cNvPr id="4" name="Slide Number Placeholder 3"/>
          <p:cNvSpPr>
            <a:spLocks noGrp="1"/>
          </p:cNvSpPr>
          <p:nvPr>
            <p:ph type="sldNum" sz="quarter" idx="5"/>
          </p:nvPr>
        </p:nvSpPr>
        <p:spPr/>
        <p:txBody>
          <a:bodyPr/>
          <a:lstStyle/>
          <a:p>
            <a:fld id="{3D83A0A5-942A-FE49-A311-FF679F81233B}" type="slidenum">
              <a:rPr lang="en-US" smtClean="0"/>
              <a:t>10</a:t>
            </a:fld>
            <a:endParaRPr lang="en-US"/>
          </a:p>
        </p:txBody>
      </p:sp>
    </p:spTree>
    <p:extLst>
      <p:ext uri="{BB962C8B-B14F-4D97-AF65-F5344CB8AC3E}">
        <p14:creationId xmlns:p14="http://schemas.microsoft.com/office/powerpoint/2010/main" val="3187977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2F9289-6AB9-A84C-B848-4E02F6CA36F1}" type="datetimeFigureOut">
              <a:rPr lang="en-US" smtClean="0"/>
              <a:t>5/25/23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ED74F-5DB0-DB4E-B8BA-AE529B722E0D}" type="slidenum">
              <a:rPr lang="en-US" smtClean="0"/>
              <a:t>‹#›</a:t>
            </a:fld>
            <a:endParaRPr lang="en-US"/>
          </a:p>
        </p:txBody>
      </p:sp>
    </p:spTree>
    <p:extLst>
      <p:ext uri="{BB962C8B-B14F-4D97-AF65-F5344CB8AC3E}">
        <p14:creationId xmlns:p14="http://schemas.microsoft.com/office/powerpoint/2010/main" val="2486837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F9289-6AB9-A84C-B848-4E02F6CA36F1}" type="datetimeFigureOut">
              <a:rPr lang="en-US" smtClean="0"/>
              <a:t>5/25/23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ED74F-5DB0-DB4E-B8BA-AE529B722E0D}" type="slidenum">
              <a:rPr lang="en-US" smtClean="0"/>
              <a:t>‹#›</a:t>
            </a:fld>
            <a:endParaRPr lang="en-US"/>
          </a:p>
        </p:txBody>
      </p:sp>
    </p:spTree>
    <p:extLst>
      <p:ext uri="{BB962C8B-B14F-4D97-AF65-F5344CB8AC3E}">
        <p14:creationId xmlns:p14="http://schemas.microsoft.com/office/powerpoint/2010/main" val="1934099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F9289-6AB9-A84C-B848-4E02F6CA36F1}" type="datetimeFigureOut">
              <a:rPr lang="en-US" smtClean="0"/>
              <a:t>5/25/23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ED74F-5DB0-DB4E-B8BA-AE529B722E0D}" type="slidenum">
              <a:rPr lang="en-US" smtClean="0"/>
              <a:t>‹#›</a:t>
            </a:fld>
            <a:endParaRPr lang="en-US"/>
          </a:p>
        </p:txBody>
      </p:sp>
    </p:spTree>
    <p:extLst>
      <p:ext uri="{BB962C8B-B14F-4D97-AF65-F5344CB8AC3E}">
        <p14:creationId xmlns:p14="http://schemas.microsoft.com/office/powerpoint/2010/main" val="2023455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F9289-6AB9-A84C-B848-4E02F6CA36F1}" type="datetimeFigureOut">
              <a:rPr lang="en-US" smtClean="0"/>
              <a:t>5/25/23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ED74F-5DB0-DB4E-B8BA-AE529B722E0D}" type="slidenum">
              <a:rPr lang="en-US" smtClean="0"/>
              <a:t>‹#›</a:t>
            </a:fld>
            <a:endParaRPr lang="en-US"/>
          </a:p>
        </p:txBody>
      </p:sp>
    </p:spTree>
    <p:extLst>
      <p:ext uri="{BB962C8B-B14F-4D97-AF65-F5344CB8AC3E}">
        <p14:creationId xmlns:p14="http://schemas.microsoft.com/office/powerpoint/2010/main" val="3887387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2F9289-6AB9-A84C-B848-4E02F6CA36F1}" type="datetimeFigureOut">
              <a:rPr lang="en-US" smtClean="0"/>
              <a:t>5/25/23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AED74F-5DB0-DB4E-B8BA-AE529B722E0D}" type="slidenum">
              <a:rPr lang="en-US" smtClean="0"/>
              <a:t>‹#›</a:t>
            </a:fld>
            <a:endParaRPr lang="en-US"/>
          </a:p>
        </p:txBody>
      </p:sp>
    </p:spTree>
    <p:extLst>
      <p:ext uri="{BB962C8B-B14F-4D97-AF65-F5344CB8AC3E}">
        <p14:creationId xmlns:p14="http://schemas.microsoft.com/office/powerpoint/2010/main" val="1603829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2F9289-6AB9-A84C-B848-4E02F6CA36F1}" type="datetimeFigureOut">
              <a:rPr lang="en-US" smtClean="0"/>
              <a:t>5/25/23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ED74F-5DB0-DB4E-B8BA-AE529B722E0D}" type="slidenum">
              <a:rPr lang="en-US" smtClean="0"/>
              <a:t>‹#›</a:t>
            </a:fld>
            <a:endParaRPr lang="en-US"/>
          </a:p>
        </p:txBody>
      </p:sp>
    </p:spTree>
    <p:extLst>
      <p:ext uri="{BB962C8B-B14F-4D97-AF65-F5344CB8AC3E}">
        <p14:creationId xmlns:p14="http://schemas.microsoft.com/office/powerpoint/2010/main" val="708440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2F9289-6AB9-A84C-B848-4E02F6CA36F1}" type="datetimeFigureOut">
              <a:rPr lang="en-US" smtClean="0"/>
              <a:t>5/25/23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AED74F-5DB0-DB4E-B8BA-AE529B722E0D}" type="slidenum">
              <a:rPr lang="en-US" smtClean="0"/>
              <a:t>‹#›</a:t>
            </a:fld>
            <a:endParaRPr lang="en-US"/>
          </a:p>
        </p:txBody>
      </p:sp>
    </p:spTree>
    <p:extLst>
      <p:ext uri="{BB962C8B-B14F-4D97-AF65-F5344CB8AC3E}">
        <p14:creationId xmlns:p14="http://schemas.microsoft.com/office/powerpoint/2010/main" val="1859311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2F9289-6AB9-A84C-B848-4E02F6CA36F1}" type="datetimeFigureOut">
              <a:rPr lang="en-US" smtClean="0"/>
              <a:t>5/25/23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AED74F-5DB0-DB4E-B8BA-AE529B722E0D}" type="slidenum">
              <a:rPr lang="en-US" smtClean="0"/>
              <a:t>‹#›</a:t>
            </a:fld>
            <a:endParaRPr lang="en-US"/>
          </a:p>
        </p:txBody>
      </p:sp>
    </p:spTree>
    <p:extLst>
      <p:ext uri="{BB962C8B-B14F-4D97-AF65-F5344CB8AC3E}">
        <p14:creationId xmlns:p14="http://schemas.microsoft.com/office/powerpoint/2010/main" val="54695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F9289-6AB9-A84C-B848-4E02F6CA36F1}" type="datetimeFigureOut">
              <a:rPr lang="en-US" smtClean="0"/>
              <a:t>5/25/23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AED74F-5DB0-DB4E-B8BA-AE529B722E0D}" type="slidenum">
              <a:rPr lang="en-US" smtClean="0"/>
              <a:t>‹#›</a:t>
            </a:fld>
            <a:endParaRPr lang="en-US"/>
          </a:p>
        </p:txBody>
      </p:sp>
    </p:spTree>
    <p:extLst>
      <p:ext uri="{BB962C8B-B14F-4D97-AF65-F5344CB8AC3E}">
        <p14:creationId xmlns:p14="http://schemas.microsoft.com/office/powerpoint/2010/main" val="1275238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2F9289-6AB9-A84C-B848-4E02F6CA36F1}" type="datetimeFigureOut">
              <a:rPr lang="en-US" smtClean="0"/>
              <a:t>5/25/23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ED74F-5DB0-DB4E-B8BA-AE529B722E0D}" type="slidenum">
              <a:rPr lang="en-US" smtClean="0"/>
              <a:t>‹#›</a:t>
            </a:fld>
            <a:endParaRPr lang="en-US"/>
          </a:p>
        </p:txBody>
      </p:sp>
    </p:spTree>
    <p:extLst>
      <p:ext uri="{BB962C8B-B14F-4D97-AF65-F5344CB8AC3E}">
        <p14:creationId xmlns:p14="http://schemas.microsoft.com/office/powerpoint/2010/main" val="3272165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2F9289-6AB9-A84C-B848-4E02F6CA36F1}" type="datetimeFigureOut">
              <a:rPr lang="en-US" smtClean="0"/>
              <a:t>5/25/23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AED74F-5DB0-DB4E-B8BA-AE529B722E0D}" type="slidenum">
              <a:rPr lang="en-US" smtClean="0"/>
              <a:t>‹#›</a:t>
            </a:fld>
            <a:endParaRPr lang="en-US"/>
          </a:p>
        </p:txBody>
      </p:sp>
    </p:spTree>
    <p:extLst>
      <p:ext uri="{BB962C8B-B14F-4D97-AF65-F5344CB8AC3E}">
        <p14:creationId xmlns:p14="http://schemas.microsoft.com/office/powerpoint/2010/main" val="3149290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F9289-6AB9-A84C-B848-4E02F6CA36F1}" type="datetimeFigureOut">
              <a:rPr lang="en-US" smtClean="0"/>
              <a:t>5/25/23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ED74F-5DB0-DB4E-B8BA-AE529B722E0D}" type="slidenum">
              <a:rPr lang="en-US" smtClean="0"/>
              <a:t>‹#›</a:t>
            </a:fld>
            <a:endParaRPr lang="en-US"/>
          </a:p>
        </p:txBody>
      </p:sp>
    </p:spTree>
    <p:extLst>
      <p:ext uri="{BB962C8B-B14F-4D97-AF65-F5344CB8AC3E}">
        <p14:creationId xmlns:p14="http://schemas.microsoft.com/office/powerpoint/2010/main" val="1295318648"/>
      </p:ext>
    </p:extLst>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7" descr="A person wearing glasses&#10;&#10;Description automatically generated with low confidence">
            <a:extLst>
              <a:ext uri="{FF2B5EF4-FFF2-40B4-BE49-F238E27FC236}">
                <a16:creationId xmlns:a16="http://schemas.microsoft.com/office/drawing/2014/main" id="{151B1980-7A69-9459-DC5D-4A8987F51EB4}"/>
              </a:ext>
            </a:extLst>
          </p:cNvPr>
          <p:cNvPicPr>
            <a:picLocks noChangeAspect="1"/>
          </p:cNvPicPr>
          <p:nvPr/>
        </p:nvPicPr>
        <p:blipFill rotWithShape="1">
          <a:blip r:embed="rId3">
            <a:alphaModFix amt="60000"/>
          </a:blip>
          <a:srcRect l="15792" r="17542"/>
          <a:stretch/>
        </p:blipFill>
        <p:spPr>
          <a:xfrm>
            <a:off x="51477" y="10"/>
            <a:ext cx="4666672" cy="6857990"/>
          </a:xfrm>
          <a:prstGeom prst="rect">
            <a:avLst/>
          </a:prstGeom>
        </p:spPr>
      </p:pic>
      <p:pic>
        <p:nvPicPr>
          <p:cNvPr id="7" name="Picture 6" descr="A flag on a pole&#10;&#10;Description automatically generated with medium confidence">
            <a:extLst>
              <a:ext uri="{FF2B5EF4-FFF2-40B4-BE49-F238E27FC236}">
                <a16:creationId xmlns:a16="http://schemas.microsoft.com/office/drawing/2014/main" id="{5729B48E-94D1-F15B-9B53-C9A9DB38B939}"/>
              </a:ext>
            </a:extLst>
          </p:cNvPr>
          <p:cNvPicPr>
            <a:picLocks noChangeAspect="1"/>
          </p:cNvPicPr>
          <p:nvPr/>
        </p:nvPicPr>
        <p:blipFill rotWithShape="1">
          <a:blip r:embed="rId4">
            <a:alphaModFix amt="60000"/>
          </a:blip>
          <a:srcRect l="15594" r="34406"/>
          <a:stretch/>
        </p:blipFill>
        <p:spPr>
          <a:xfrm>
            <a:off x="4718149" y="0"/>
            <a:ext cx="4473758" cy="6858000"/>
          </a:xfrm>
          <a:prstGeom prst="rect">
            <a:avLst/>
          </a:prstGeom>
        </p:spPr>
      </p:pic>
      <p:sp>
        <p:nvSpPr>
          <p:cNvPr id="2" name="Title 1">
            <a:extLst>
              <a:ext uri="{FF2B5EF4-FFF2-40B4-BE49-F238E27FC236}">
                <a16:creationId xmlns:a16="http://schemas.microsoft.com/office/drawing/2014/main" id="{3E3F9B99-5339-2738-3EDD-0A7186BB96F5}"/>
              </a:ext>
            </a:extLst>
          </p:cNvPr>
          <p:cNvSpPr>
            <a:spLocks noGrp="1"/>
          </p:cNvSpPr>
          <p:nvPr>
            <p:ph type="ctrTitle"/>
          </p:nvPr>
        </p:nvSpPr>
        <p:spPr>
          <a:xfrm>
            <a:off x="5011185" y="3429000"/>
            <a:ext cx="4180722" cy="3467100"/>
          </a:xfrm>
        </p:spPr>
        <p:txBody>
          <a:bodyPr vert="horz" lIns="91440" tIns="45720" rIns="91440" bIns="45720" rtlCol="0" anchor="b">
            <a:normAutofit fontScale="90000"/>
          </a:bodyPr>
          <a:lstStyle/>
          <a:p>
            <a:pPr marL="0" indent="0" algn="ctr"/>
            <a:r>
              <a:rPr lang="en-US" sz="2600" b="1" kern="1200" dirty="0">
                <a:latin typeface="Arial" panose="020B0604020202020204" pitchFamily="34" charset="0"/>
                <a:cs typeface="Arial" panose="020B0604020202020204" pitchFamily="34" charset="0"/>
              </a:rPr>
              <a:t>A </a:t>
            </a:r>
            <a:r>
              <a:rPr lang="en-US" sz="3600" b="1" kern="1200" dirty="0">
                <a:latin typeface="Arial" panose="020B0604020202020204" pitchFamily="34" charset="0"/>
                <a:ea typeface="PilGi" pitchFamily="2" charset="-127"/>
                <a:cs typeface="Arial" panose="020B0604020202020204" pitchFamily="34" charset="0"/>
              </a:rPr>
              <a:t>R</a:t>
            </a:r>
            <a:r>
              <a:rPr lang="en-US" sz="2600" b="1" kern="1200" dirty="0">
                <a:latin typeface="Arial" panose="020B0604020202020204" pitchFamily="34" charset="0"/>
                <a:cs typeface="Arial" panose="020B0604020202020204" pitchFamily="34" charset="0"/>
              </a:rPr>
              <a:t>eflection on </a:t>
            </a:r>
            <a:br>
              <a:rPr lang="en-US" sz="2600" b="1" kern="1200" dirty="0">
                <a:latin typeface="Arial" panose="020B0604020202020204" pitchFamily="34" charset="0"/>
                <a:cs typeface="Arial" panose="020B0604020202020204" pitchFamily="34" charset="0"/>
              </a:rPr>
            </a:br>
            <a:r>
              <a:rPr lang="en-US" sz="2600" b="1" kern="1200" dirty="0">
                <a:latin typeface="Arial" panose="020B0604020202020204" pitchFamily="34" charset="0"/>
                <a:cs typeface="Arial" panose="020B0604020202020204" pitchFamily="34" charset="0"/>
              </a:rPr>
              <a:t>Dr. </a:t>
            </a:r>
            <a:r>
              <a:rPr lang="en-US" sz="3600" b="1" kern="1200" dirty="0">
                <a:latin typeface="Arial" panose="020B0604020202020204" pitchFamily="34" charset="0"/>
                <a:ea typeface="PilGi" pitchFamily="2" charset="-127"/>
                <a:cs typeface="Arial" panose="020B0604020202020204" pitchFamily="34" charset="0"/>
              </a:rPr>
              <a:t>R</a:t>
            </a:r>
            <a:r>
              <a:rPr lang="en-US" sz="2600" b="1" kern="1200" dirty="0">
                <a:latin typeface="Arial" panose="020B0604020202020204" pitchFamily="34" charset="0"/>
                <a:cs typeface="Arial" panose="020B0604020202020204" pitchFamily="34" charset="0"/>
              </a:rPr>
              <a:t>oss Todd’s</a:t>
            </a:r>
            <a:br>
              <a:rPr lang="en-US" sz="2600" b="1" kern="1200" dirty="0">
                <a:latin typeface="Arial" panose="020B0604020202020204" pitchFamily="34" charset="0"/>
                <a:cs typeface="Arial" panose="020B0604020202020204" pitchFamily="34" charset="0"/>
              </a:rPr>
            </a:br>
            <a:r>
              <a:rPr lang="en-US" sz="2600" b="1" kern="1200" dirty="0">
                <a:latin typeface="Arial" panose="020B0604020202020204" pitchFamily="34" charset="0"/>
                <a:cs typeface="Arial" panose="020B0604020202020204" pitchFamily="34" charset="0"/>
              </a:rPr>
              <a:t> </a:t>
            </a:r>
            <a:r>
              <a:rPr lang="en-US" sz="3600" b="1" kern="1200" dirty="0">
                <a:latin typeface="Arial" panose="020B0604020202020204" pitchFamily="34" charset="0"/>
                <a:ea typeface="PilGi" pitchFamily="2" charset="-127"/>
                <a:cs typeface="Arial" panose="020B0604020202020204" pitchFamily="34" charset="0"/>
              </a:rPr>
              <a:t>R</a:t>
            </a:r>
            <a:r>
              <a:rPr lang="en-US" sz="2600" b="1" kern="1200" dirty="0">
                <a:latin typeface="Arial" panose="020B0604020202020204" pitchFamily="34" charset="0"/>
                <a:cs typeface="Arial" panose="020B0604020202020204" pitchFamily="34" charset="0"/>
              </a:rPr>
              <a:t>ationale for the </a:t>
            </a:r>
            <a:br>
              <a:rPr lang="en-US" sz="2600" b="1" kern="1200" dirty="0">
                <a:latin typeface="Arial" panose="020B0604020202020204" pitchFamily="34" charset="0"/>
                <a:cs typeface="Arial" panose="020B0604020202020204" pitchFamily="34" charset="0"/>
              </a:rPr>
            </a:br>
            <a:r>
              <a:rPr lang="en-US" sz="2600" b="1" kern="1200" dirty="0">
                <a:latin typeface="Arial" panose="020B0604020202020204" pitchFamily="34" charset="0"/>
                <a:cs typeface="Arial" panose="020B0604020202020204" pitchFamily="34" charset="0"/>
              </a:rPr>
              <a:t>Study of</a:t>
            </a:r>
            <a:r>
              <a:rPr lang="en-US" sz="2600" b="1" dirty="0">
                <a:latin typeface="Arial" panose="020B0604020202020204" pitchFamily="34" charset="0"/>
                <a:cs typeface="Arial" panose="020B0604020202020204" pitchFamily="34" charset="0"/>
              </a:rPr>
              <a:t> </a:t>
            </a:r>
            <a:r>
              <a:rPr lang="en-US" sz="2600" b="1" kern="1200" dirty="0">
                <a:latin typeface="Arial" panose="020B0604020202020204" pitchFamily="34" charset="0"/>
                <a:cs typeface="Arial" panose="020B0604020202020204" pitchFamily="34" charset="0"/>
              </a:rPr>
              <a:t>School Libraries: </a:t>
            </a:r>
            <a:br>
              <a:rPr lang="en-US" sz="2600" b="1" kern="1200" dirty="0">
                <a:latin typeface="Arial" panose="020B0604020202020204" pitchFamily="34" charset="0"/>
                <a:cs typeface="Arial" panose="020B0604020202020204" pitchFamily="34" charset="0"/>
              </a:rPr>
            </a:br>
            <a:r>
              <a:rPr lang="en-US" sz="3600" b="1" kern="1200" dirty="0">
                <a:latin typeface="Arial" panose="020B0604020202020204" pitchFamily="34" charset="0"/>
                <a:ea typeface="PilGi" pitchFamily="2" charset="-127"/>
                <a:cs typeface="Arial" panose="020B0604020202020204" pitchFamily="34" charset="0"/>
              </a:rPr>
              <a:t>R</a:t>
            </a:r>
            <a:r>
              <a:rPr lang="en-US" sz="2600" b="1" kern="1200" dirty="0">
                <a:latin typeface="Arial" panose="020B0604020202020204" pitchFamily="34" charset="0"/>
                <a:cs typeface="Arial" panose="020B0604020202020204" pitchFamily="34" charset="0"/>
              </a:rPr>
              <a:t>esults of his Works and </a:t>
            </a:r>
            <a:br>
              <a:rPr lang="en-US" sz="2600" b="1" kern="1200" dirty="0">
                <a:latin typeface="Arial" panose="020B0604020202020204" pitchFamily="34" charset="0"/>
                <a:cs typeface="Arial" panose="020B0604020202020204" pitchFamily="34" charset="0"/>
              </a:rPr>
            </a:br>
            <a:r>
              <a:rPr lang="en-US" sz="3600" b="1" kern="1200" dirty="0">
                <a:latin typeface="Arial" panose="020B0604020202020204" pitchFamily="34" charset="0"/>
                <a:ea typeface="PilGi" pitchFamily="2" charset="-127"/>
                <a:cs typeface="Arial" panose="020B0604020202020204" pitchFamily="34" charset="0"/>
              </a:rPr>
              <a:t>R</a:t>
            </a:r>
            <a:r>
              <a:rPr lang="en-US" sz="2600" b="1" kern="1200" dirty="0">
                <a:latin typeface="Arial" panose="020B0604020202020204" pitchFamily="34" charset="0"/>
                <a:cs typeface="Arial" panose="020B0604020202020204" pitchFamily="34" charset="0"/>
              </a:rPr>
              <a:t>easoning for the </a:t>
            </a:r>
            <a:br>
              <a:rPr lang="en-US" sz="2600" b="1" kern="1200" dirty="0">
                <a:latin typeface="Arial" panose="020B0604020202020204" pitchFamily="34" charset="0"/>
                <a:cs typeface="Arial" panose="020B0604020202020204" pitchFamily="34" charset="0"/>
              </a:rPr>
            </a:br>
            <a:r>
              <a:rPr lang="en-US" sz="3600" b="1" kern="1200" dirty="0">
                <a:latin typeface="Arial" panose="020B0604020202020204" pitchFamily="34" charset="0"/>
                <a:ea typeface="PilGi" pitchFamily="2" charset="-127"/>
                <a:cs typeface="Arial" panose="020B0604020202020204" pitchFamily="34" charset="0"/>
              </a:rPr>
              <a:t>R</a:t>
            </a:r>
            <a:r>
              <a:rPr lang="en-US" sz="2600" b="1" kern="1200" dirty="0">
                <a:latin typeface="Arial" panose="020B0604020202020204" pitchFamily="34" charset="0"/>
                <a:cs typeface="Arial" panose="020B0604020202020204" pitchFamily="34" charset="0"/>
              </a:rPr>
              <a:t>elevancy and Resiliency of School Libraries</a:t>
            </a:r>
          </a:p>
        </p:txBody>
      </p:sp>
      <p:sp>
        <p:nvSpPr>
          <p:cNvPr id="3" name="Subtitle 2">
            <a:extLst>
              <a:ext uri="{FF2B5EF4-FFF2-40B4-BE49-F238E27FC236}">
                <a16:creationId xmlns:a16="http://schemas.microsoft.com/office/drawing/2014/main" id="{E7F44279-EBCE-C753-CAF4-79651D1025A9}"/>
              </a:ext>
            </a:extLst>
          </p:cNvPr>
          <p:cNvSpPr>
            <a:spLocks noGrp="1"/>
          </p:cNvSpPr>
          <p:nvPr>
            <p:ph type="subTitle" idx="1"/>
          </p:nvPr>
        </p:nvSpPr>
        <p:spPr>
          <a:xfrm>
            <a:off x="-241559" y="5405731"/>
            <a:ext cx="5591771" cy="1452259"/>
          </a:xfrm>
        </p:spPr>
        <p:txBody>
          <a:bodyPr vert="horz" lIns="91440" tIns="45720" rIns="91440" bIns="45720" rtlCol="0" anchor="t">
            <a:normAutofit/>
          </a:bodyPr>
          <a:lstStyle/>
          <a:p>
            <a:pPr algn="ctr"/>
            <a:r>
              <a:rPr lang="en-US" sz="2200" b="1" dirty="0">
                <a:solidFill>
                  <a:srgbClr val="FFFFFF"/>
                </a:solidFill>
                <a:latin typeface="Arial" panose="020B0604020202020204" pitchFamily="34" charset="0"/>
                <a:cs typeface="Arial" panose="020B0604020202020204" pitchFamily="34" charset="0"/>
              </a:rPr>
              <a:t>Dr Carol Gordon</a:t>
            </a:r>
            <a:br>
              <a:rPr lang="en-US" sz="2200" b="1" dirty="0">
                <a:solidFill>
                  <a:srgbClr val="FFFFFF"/>
                </a:solidFill>
                <a:latin typeface="Arial" panose="020B0604020202020204" pitchFamily="34" charset="0"/>
                <a:cs typeface="Arial" panose="020B0604020202020204" pitchFamily="34" charset="0"/>
              </a:rPr>
            </a:br>
            <a:r>
              <a:rPr lang="en-US" sz="2200" b="1" dirty="0">
                <a:solidFill>
                  <a:srgbClr val="FFFFFF"/>
                </a:solidFill>
                <a:latin typeface="Arial" panose="020B0604020202020204" pitchFamily="34" charset="0"/>
                <a:cs typeface="Arial" panose="020B0604020202020204" pitchFamily="34" charset="0"/>
              </a:rPr>
              <a:t> Libraries in the Digital Age</a:t>
            </a:r>
            <a:br>
              <a:rPr lang="en-US" sz="2200" b="1" dirty="0">
                <a:solidFill>
                  <a:srgbClr val="FFFFFF"/>
                </a:solidFill>
                <a:latin typeface="Arial" panose="020B0604020202020204" pitchFamily="34" charset="0"/>
                <a:cs typeface="Arial" panose="020B0604020202020204" pitchFamily="34" charset="0"/>
              </a:rPr>
            </a:br>
            <a:r>
              <a:rPr lang="en-US" sz="2200" b="1" dirty="0">
                <a:solidFill>
                  <a:srgbClr val="FFFFFF"/>
                </a:solidFill>
                <a:latin typeface="Arial" panose="020B0604020202020204" pitchFamily="34" charset="0"/>
                <a:cs typeface="Arial" panose="020B0604020202020204" pitchFamily="34" charset="0"/>
              </a:rPr>
              <a:t>May 24-27, 2023</a:t>
            </a:r>
          </a:p>
          <a:p>
            <a:pPr algn="ctr"/>
            <a:endParaRPr lang="en-US" sz="2200" b="1" dirty="0">
              <a:solidFill>
                <a:srgbClr val="FFFFFF"/>
              </a:solidFill>
              <a:latin typeface="Arial" panose="020B0604020202020204" pitchFamily="34" charset="0"/>
              <a:cs typeface="Arial" panose="020B0604020202020204" pitchFamily="34" charset="0"/>
            </a:endParaRPr>
          </a:p>
          <a:p>
            <a:pPr indent="-228600">
              <a:buFont typeface="Arial" panose="020B0604020202020204" pitchFamily="34" charset="0"/>
              <a:buChar char="•"/>
            </a:pPr>
            <a:endParaRPr lang="en-US" sz="1600" dirty="0">
              <a:solidFill>
                <a:srgbClr val="FFFFFF"/>
              </a:solidFill>
            </a:endParaRPr>
          </a:p>
        </p:txBody>
      </p:sp>
    </p:spTree>
    <p:extLst>
      <p:ext uri="{BB962C8B-B14F-4D97-AF65-F5344CB8AC3E}">
        <p14:creationId xmlns:p14="http://schemas.microsoft.com/office/powerpoint/2010/main" val="2269248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2EF0D132-E758-56BA-7036-B819F2843E13}"/>
              </a:ext>
            </a:extLst>
          </p:cNvPr>
          <p:cNvGraphicFramePr>
            <a:graphicFrameLocks noGrp="1"/>
          </p:cNvGraphicFramePr>
          <p:nvPr>
            <p:ph idx="1"/>
            <p:extLst>
              <p:ext uri="{D42A27DB-BD31-4B8C-83A1-F6EECF244321}">
                <p14:modId xmlns:p14="http://schemas.microsoft.com/office/powerpoint/2010/main" val="165356338"/>
              </p:ext>
            </p:extLst>
          </p:nvPr>
        </p:nvGraphicFramePr>
        <p:xfrm>
          <a:off x="0" y="0"/>
          <a:ext cx="9144001" cy="7766739"/>
        </p:xfrm>
        <a:graphic>
          <a:graphicData uri="http://schemas.openxmlformats.org/drawingml/2006/table">
            <a:tbl>
              <a:tblPr firstRow="1" bandRow="1">
                <a:tableStyleId>{5C22544A-7EE6-4342-B048-85BDC9FD1C3A}</a:tableStyleId>
              </a:tblPr>
              <a:tblGrid>
                <a:gridCol w="1959433">
                  <a:extLst>
                    <a:ext uri="{9D8B030D-6E8A-4147-A177-3AD203B41FA5}">
                      <a16:colId xmlns:a16="http://schemas.microsoft.com/office/drawing/2014/main" val="516161022"/>
                    </a:ext>
                  </a:extLst>
                </a:gridCol>
                <a:gridCol w="247054">
                  <a:extLst>
                    <a:ext uri="{9D8B030D-6E8A-4147-A177-3AD203B41FA5}">
                      <a16:colId xmlns:a16="http://schemas.microsoft.com/office/drawing/2014/main" val="3370889854"/>
                    </a:ext>
                  </a:extLst>
                </a:gridCol>
                <a:gridCol w="1593353">
                  <a:extLst>
                    <a:ext uri="{9D8B030D-6E8A-4147-A177-3AD203B41FA5}">
                      <a16:colId xmlns:a16="http://schemas.microsoft.com/office/drawing/2014/main" val="1542180585"/>
                    </a:ext>
                  </a:extLst>
                </a:gridCol>
                <a:gridCol w="155934">
                  <a:extLst>
                    <a:ext uri="{9D8B030D-6E8A-4147-A177-3AD203B41FA5}">
                      <a16:colId xmlns:a16="http://schemas.microsoft.com/office/drawing/2014/main" val="672441017"/>
                    </a:ext>
                  </a:extLst>
                </a:gridCol>
                <a:gridCol w="2168579">
                  <a:extLst>
                    <a:ext uri="{9D8B030D-6E8A-4147-A177-3AD203B41FA5}">
                      <a16:colId xmlns:a16="http://schemas.microsoft.com/office/drawing/2014/main" val="2856149960"/>
                    </a:ext>
                  </a:extLst>
                </a:gridCol>
                <a:gridCol w="116840">
                  <a:extLst>
                    <a:ext uri="{9D8B030D-6E8A-4147-A177-3AD203B41FA5}">
                      <a16:colId xmlns:a16="http://schemas.microsoft.com/office/drawing/2014/main" val="1422196890"/>
                    </a:ext>
                  </a:extLst>
                </a:gridCol>
                <a:gridCol w="2902808">
                  <a:extLst>
                    <a:ext uri="{9D8B030D-6E8A-4147-A177-3AD203B41FA5}">
                      <a16:colId xmlns:a16="http://schemas.microsoft.com/office/drawing/2014/main" val="727547110"/>
                    </a:ext>
                  </a:extLst>
                </a:gridCol>
              </a:tblGrid>
              <a:tr h="844632">
                <a:tc>
                  <a:txBody>
                    <a:bodyPr/>
                    <a:lstStyle/>
                    <a:p>
                      <a:r>
                        <a:rPr lang="en-US" sz="2400" baseline="0" dirty="0">
                          <a:solidFill>
                            <a:srgbClr val="FFC000"/>
                          </a:solidFill>
                          <a:latin typeface="Arial" panose="020B0604020202020204" pitchFamily="34" charset="0"/>
                          <a:cs typeface="Arial" panose="020B0604020202020204" pitchFamily="34" charset="0"/>
                        </a:rPr>
                        <a:t>Ohio </a:t>
                      </a:r>
                    </a:p>
                    <a:p>
                      <a:r>
                        <a:rPr lang="en-US" sz="2400" baseline="0" dirty="0">
                          <a:solidFill>
                            <a:srgbClr val="FFC000"/>
                          </a:solidFill>
                          <a:latin typeface="Arial" panose="020B0604020202020204" pitchFamily="34" charset="0"/>
                          <a:cs typeface="Arial" panose="020B0604020202020204" pitchFamily="34" charset="0"/>
                        </a:rPr>
                        <a:t>2005</a:t>
                      </a:r>
                    </a:p>
                  </a:txBody>
                  <a:tcPr>
                    <a:solidFill>
                      <a:srgbClr val="7030A0"/>
                    </a:solidFill>
                  </a:tcPr>
                </a:tc>
                <a:tc gridSpan="2">
                  <a:txBody>
                    <a:bodyPr/>
                    <a:lstStyle/>
                    <a:p>
                      <a:r>
                        <a:rPr lang="en-US" sz="2400" dirty="0">
                          <a:latin typeface="Arial" panose="020B0604020202020204" pitchFamily="34" charset="0"/>
                          <a:cs typeface="Arial" panose="020B0604020202020204" pitchFamily="34" charset="0"/>
                        </a:rPr>
                        <a:t>Delaware 2007</a:t>
                      </a:r>
                    </a:p>
                  </a:txBody>
                  <a:tcPr>
                    <a:solidFill>
                      <a:srgbClr val="7030A0"/>
                    </a:solidFill>
                  </a:tcPr>
                </a:tc>
                <a:tc hMerge="1">
                  <a:txBody>
                    <a:bodyPr/>
                    <a:lstStyle/>
                    <a:p>
                      <a:endParaRPr lang="en-US" sz="2400" dirty="0">
                        <a:latin typeface="Arial" panose="020B0604020202020204" pitchFamily="34" charset="0"/>
                        <a:cs typeface="Arial" panose="020B0604020202020204" pitchFamily="34" charset="0"/>
                      </a:endParaRPr>
                    </a:p>
                  </a:txBody>
                  <a:tcPr>
                    <a:solidFill>
                      <a:srgbClr val="7030A0"/>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aseline="0" dirty="0">
                          <a:solidFill>
                            <a:schemeClr val="tx1"/>
                          </a:solidFill>
                          <a:latin typeface="Arial" panose="020B0604020202020204" pitchFamily="34" charset="0"/>
                          <a:cs typeface="Arial" panose="020B0604020202020204" pitchFamily="34" charset="0"/>
                        </a:rPr>
                        <a:t>New Jersey 2010 based on 2002-2006</a:t>
                      </a:r>
                    </a:p>
                  </a:txBody>
                  <a:tcPr>
                    <a:solidFill>
                      <a:srgbClr val="7030A0"/>
                    </a:solidFill>
                  </a:tcPr>
                </a:tc>
                <a:tc hMerge="1">
                  <a:txBody>
                    <a:bodyPr/>
                    <a:lstStyle/>
                    <a:p>
                      <a:r>
                        <a:rPr lang="en-US" dirty="0"/>
                        <a:t>New Jersey</a:t>
                      </a:r>
                    </a:p>
                    <a:p>
                      <a:r>
                        <a:rPr lang="en-US" dirty="0"/>
                        <a:t>2009-2019</a:t>
                      </a:r>
                    </a:p>
                  </a:txBody>
                  <a:tcPr/>
                </a:tc>
                <a:tc gridSpan="2">
                  <a:txBody>
                    <a:bodyPr/>
                    <a:lstStyle/>
                    <a:p>
                      <a:r>
                        <a:rPr lang="en-US" sz="2400" dirty="0">
                          <a:latin typeface="Arial" panose="020B0604020202020204" pitchFamily="34" charset="0"/>
                          <a:cs typeface="Arial" panose="020B0604020202020204" pitchFamily="34" charset="0"/>
                        </a:rPr>
                        <a:t>Massachusetts</a:t>
                      </a:r>
                    </a:p>
                    <a:p>
                      <a:r>
                        <a:rPr lang="en-US" sz="2400" dirty="0">
                          <a:latin typeface="Arial" panose="020B0604020202020204" pitchFamily="34" charset="0"/>
                          <a:cs typeface="Arial" panose="020B0604020202020204" pitchFamily="34" charset="0"/>
                        </a:rPr>
                        <a:t> 2018</a:t>
                      </a:r>
                    </a:p>
                  </a:txBody>
                  <a:tcPr>
                    <a:solidFill>
                      <a:srgbClr val="7030A0"/>
                    </a:solidFill>
                  </a:tcPr>
                </a:tc>
                <a:tc hMerge="1">
                  <a:txBody>
                    <a:bodyPr/>
                    <a:lstStyle/>
                    <a:p>
                      <a:r>
                        <a:rPr lang="en-US" dirty="0"/>
                        <a:t>Massachusetts</a:t>
                      </a:r>
                    </a:p>
                    <a:p>
                      <a:r>
                        <a:rPr lang="en-US" dirty="0"/>
                        <a:t>2014-2018</a:t>
                      </a:r>
                    </a:p>
                  </a:txBody>
                  <a:tcPr/>
                </a:tc>
                <a:extLst>
                  <a:ext uri="{0D108BD9-81ED-4DB2-BD59-A6C34878D82A}">
                    <a16:rowId xmlns:a16="http://schemas.microsoft.com/office/drawing/2014/main" val="126655849"/>
                  </a:ext>
                </a:extLst>
              </a:tr>
              <a:tr h="3222113">
                <a:tc>
                  <a:txBody>
                    <a:bodyPr/>
                    <a:lstStyle/>
                    <a:p>
                      <a:r>
                        <a:rPr lang="en-US" sz="2000" b="1" u="sng" dirty="0">
                          <a:latin typeface="Arial" panose="020B0604020202020204" pitchFamily="34" charset="0"/>
                          <a:cs typeface="Arial" panose="020B0604020202020204" pitchFamily="34" charset="0"/>
                        </a:rPr>
                        <a:t>Student Learning through Ohio School Libraries</a:t>
                      </a:r>
                      <a:r>
                        <a:rPr lang="en-US" sz="2000" u="sng"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Ohio Educational Library Media Association</a:t>
                      </a:r>
                    </a:p>
                    <a:p>
                      <a:r>
                        <a:rPr lang="en-US" sz="2000" dirty="0">
                          <a:latin typeface="Arial" panose="020B0604020202020204" pitchFamily="34" charset="0"/>
                          <a:cs typeface="Arial" panose="020B0604020202020204" pitchFamily="34" charset="0"/>
                        </a:rPr>
                        <a:t>IMLS</a:t>
                      </a:r>
                    </a:p>
                  </a:txBody>
                  <a:tcPr/>
                </a:tc>
                <a:tc gridSpan="2">
                  <a:txBody>
                    <a:bodyPr/>
                    <a:lstStyle/>
                    <a:p>
                      <a:r>
                        <a:rPr lang="en-US" sz="2000" b="1" u="sng" dirty="0">
                          <a:latin typeface="Arial" panose="020B0604020202020204" pitchFamily="34" charset="0"/>
                          <a:cs typeface="Arial" panose="020B0604020202020204" pitchFamily="34" charset="0"/>
                        </a:rPr>
                        <a:t>Building Capacity and Continuous Improvement of School Libraries</a:t>
                      </a:r>
                    </a:p>
                    <a:p>
                      <a:r>
                        <a:rPr lang="en-US" sz="2000" dirty="0">
                          <a:latin typeface="Arial" panose="020B0604020202020204" pitchFamily="34" charset="0"/>
                          <a:cs typeface="Arial" panose="020B0604020202020204" pitchFamily="34" charset="0"/>
                        </a:rPr>
                        <a:t>Governor’s Task Force on School Libraries</a:t>
                      </a:r>
                    </a:p>
                  </a:txBody>
                  <a:tcPr/>
                </a:tc>
                <a:tc hMerge="1">
                  <a:txBody>
                    <a:bodyPr/>
                    <a:lstStyle/>
                    <a:p>
                      <a:endParaRPr lang="en-US" sz="2000" dirty="0">
                        <a:latin typeface="Arial" panose="020B0604020202020204" pitchFamily="34" charset="0"/>
                        <a:cs typeface="Arial" panose="020B0604020202020204" pitchFamily="34" charset="0"/>
                      </a:endParaRPr>
                    </a:p>
                  </a:txBody>
                  <a:tcPr/>
                </a:tc>
                <a:tc gridSpan="2">
                  <a:txBody>
                    <a:bodyPr/>
                    <a:lstStyle/>
                    <a:p>
                      <a:r>
                        <a:rPr lang="en-US" sz="2000" b="1" u="sng" dirty="0">
                          <a:latin typeface="Arial" panose="020B0604020202020204" pitchFamily="34" charset="0"/>
                          <a:cs typeface="Arial" panose="020B0604020202020204" pitchFamily="34" charset="0"/>
                        </a:rPr>
                        <a:t>One Common Goal-Student Learning</a:t>
                      </a:r>
                    </a:p>
                    <a:p>
                      <a:r>
                        <a:rPr lang="en-US" sz="2000" dirty="0">
                          <a:latin typeface="Arial" panose="020B0604020202020204" pitchFamily="34" charset="0"/>
                          <a:cs typeface="Arial" panose="020B0604020202020204" pitchFamily="34" charset="0"/>
                        </a:rPr>
                        <a:t>The New Jersey Association of School Libraries </a:t>
                      </a:r>
                    </a:p>
                    <a:p>
                      <a:endParaRPr lang="en-US" sz="2000" dirty="0">
                        <a:latin typeface="Arial" panose="020B0604020202020204" pitchFamily="34" charset="0"/>
                        <a:cs typeface="Arial" panose="020B0604020202020204" pitchFamily="34" charset="0"/>
                      </a:endParaRPr>
                    </a:p>
                  </a:txBody>
                  <a:tcPr/>
                </a:tc>
                <a:tc hMerge="1">
                  <a:txBody>
                    <a:bodyPr/>
                    <a:lstStyle/>
                    <a:p>
                      <a:r>
                        <a:rPr lang="en-US" sz="2000" b="1" dirty="0">
                          <a:latin typeface="Times New Roman" panose="02020603050405020304" pitchFamily="18" charset="0"/>
                          <a:cs typeface="Times New Roman" panose="02020603050405020304" pitchFamily="18" charset="0"/>
                        </a:rPr>
                        <a:t>One Common Goal-Student Learning</a:t>
                      </a:r>
                    </a:p>
                    <a:p>
                      <a:r>
                        <a:rPr lang="en-US" sz="2000" dirty="0">
                          <a:latin typeface="Times New Roman" panose="02020603050405020304" pitchFamily="18" charset="0"/>
                          <a:cs typeface="Times New Roman" panose="02020603050405020304" pitchFamily="18" charset="0"/>
                        </a:rPr>
                        <a:t>New Jersey Association of School Libraries </a:t>
                      </a:r>
                    </a:p>
                  </a:txBody>
                  <a:tcPr/>
                </a:tc>
                <a:tc gridSpan="2">
                  <a:txBody>
                    <a:bodyPr/>
                    <a:lstStyle/>
                    <a:p>
                      <a:r>
                        <a:rPr lang="en-US" sz="2000" b="1" u="sng" dirty="0">
                          <a:latin typeface="Arial" panose="020B0604020202020204" pitchFamily="34" charset="0"/>
                          <a:cs typeface="Arial" panose="020B0604020202020204" pitchFamily="34" charset="0"/>
                        </a:rPr>
                        <a:t>Equitable Access and Meaningful Use of School Libraries for Students in the Commonwealth</a:t>
                      </a:r>
                    </a:p>
                    <a:p>
                      <a:r>
                        <a:rPr lang="en-US" sz="2000" dirty="0">
                          <a:latin typeface="Arial" panose="020B0604020202020204" pitchFamily="34" charset="0"/>
                          <a:cs typeface="Arial" panose="020B0604020202020204" pitchFamily="34" charset="0"/>
                        </a:rPr>
                        <a:t>The Massachusetts Legislature’s Commission on School Libraries</a:t>
                      </a:r>
                    </a:p>
                    <a:p>
                      <a:endParaRPr lang="en-US" sz="2000" dirty="0">
                        <a:latin typeface="Arial" panose="020B0604020202020204" pitchFamily="34" charset="0"/>
                        <a:cs typeface="Arial" panose="020B0604020202020204" pitchFamily="34" charset="0"/>
                      </a:endParaRPr>
                    </a:p>
                  </a:txBody>
                  <a:tcPr/>
                </a:tc>
                <a:tc hMerge="1">
                  <a:txBody>
                    <a:bodyPr/>
                    <a:lstStyle/>
                    <a:p>
                      <a:r>
                        <a:rPr lang="en-US" sz="2000" b="1" dirty="0">
                          <a:latin typeface="Times New Roman" panose="02020603050405020304" pitchFamily="18" charset="0"/>
                          <a:cs typeface="Times New Roman" panose="02020603050405020304" pitchFamily="18" charset="0"/>
                        </a:rPr>
                        <a:t>Equitable Access and Meaningful Use of School Libraries for Students in the Commonwealth</a:t>
                      </a:r>
                    </a:p>
                    <a:p>
                      <a:r>
                        <a:rPr lang="en-US" sz="2000" dirty="0">
                          <a:latin typeface="Times New Roman" panose="02020603050405020304" pitchFamily="18" charset="0"/>
                          <a:cs typeface="Times New Roman" panose="02020603050405020304" pitchFamily="18" charset="0"/>
                        </a:rPr>
                        <a:t>MA Legislature</a:t>
                      </a:r>
                    </a:p>
                  </a:txBody>
                  <a:tcPr/>
                </a:tc>
                <a:extLst>
                  <a:ext uri="{0D108BD9-81ED-4DB2-BD59-A6C34878D82A}">
                    <a16:rowId xmlns:a16="http://schemas.microsoft.com/office/drawing/2014/main" val="1519327348"/>
                  </a:ext>
                </a:extLst>
              </a:tr>
              <a:tr h="1032328">
                <a:tc>
                  <a:txBody>
                    <a:bodyPr/>
                    <a:lstStyle/>
                    <a:p>
                      <a:r>
                        <a:rPr lang="en-US" sz="2000" b="1" dirty="0">
                          <a:latin typeface="Arial" panose="020B0604020202020204" pitchFamily="34" charset="0"/>
                          <a:cs typeface="Arial" panose="020B0604020202020204" pitchFamily="34" charset="0"/>
                        </a:rPr>
                        <a:t>Ross Todd, </a:t>
                      </a:r>
                    </a:p>
                    <a:p>
                      <a:r>
                        <a:rPr lang="en-US" sz="2000" b="1" dirty="0">
                          <a:latin typeface="Arial" panose="020B0604020202020204" pitchFamily="34" charset="0"/>
                          <a:cs typeface="Arial" panose="020B0604020202020204" pitchFamily="34" charset="0"/>
                        </a:rPr>
                        <a:t>Carol Collier </a:t>
                      </a:r>
                      <a:r>
                        <a:rPr lang="en-US" sz="2000" b="1" dirty="0" err="1">
                          <a:latin typeface="Arial" panose="020B0604020202020204" pitchFamily="34" charset="0"/>
                          <a:cs typeface="Arial" panose="020B0604020202020204" pitchFamily="34" charset="0"/>
                        </a:rPr>
                        <a:t>Kuhthau</a:t>
                      </a:r>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CISSL</a:t>
                      </a:r>
                    </a:p>
                  </a:txBody>
                  <a:tcPr/>
                </a:tc>
                <a:tc gridSpan="2">
                  <a:txBody>
                    <a:bodyPr/>
                    <a:lstStyle/>
                    <a:p>
                      <a:r>
                        <a:rPr lang="en-US" sz="2000" b="1" dirty="0">
                          <a:latin typeface="Arial" panose="020B0604020202020204" pitchFamily="34" charset="0"/>
                          <a:cs typeface="Arial" panose="020B0604020202020204" pitchFamily="34" charset="0"/>
                        </a:rPr>
                        <a:t>Ross Todd,</a:t>
                      </a:r>
                    </a:p>
                    <a:p>
                      <a:r>
                        <a:rPr lang="en-US" sz="2000" b="1" dirty="0" err="1">
                          <a:latin typeface="Arial" panose="020B0604020202020204" pitchFamily="34" charset="0"/>
                          <a:cs typeface="Arial" panose="020B0604020202020204" pitchFamily="34" charset="0"/>
                        </a:rPr>
                        <a:t>Jannica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Heinstrom</a:t>
                      </a:r>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CISSL</a:t>
                      </a:r>
                    </a:p>
                  </a:txBody>
                  <a:tcPr/>
                </a:tc>
                <a:tc hMerge="1">
                  <a:txBody>
                    <a:bodyPr/>
                    <a:lstStyle/>
                    <a:p>
                      <a:endParaRPr lang="en-US" sz="2000" dirty="0">
                        <a:latin typeface="Arial" panose="020B0604020202020204" pitchFamily="34" charset="0"/>
                        <a:cs typeface="Arial" panose="020B0604020202020204" pitchFamily="34" charset="0"/>
                      </a:endParaRPr>
                    </a:p>
                  </a:txBody>
                  <a:tcPr/>
                </a:tc>
                <a:tc gridSpan="2">
                  <a:txBody>
                    <a:bodyPr/>
                    <a:lstStyle/>
                    <a:p>
                      <a:r>
                        <a:rPr lang="en-US" sz="2000" b="1" dirty="0">
                          <a:latin typeface="Arial" panose="020B0604020202020204" pitchFamily="34" charset="0"/>
                          <a:cs typeface="Arial" panose="020B0604020202020204" pitchFamily="34" charset="0"/>
                        </a:rPr>
                        <a:t>Ross Todd, Carol Gordon, </a:t>
                      </a:r>
                      <a:r>
                        <a:rPr lang="en-US" sz="2000" b="1" dirty="0" err="1">
                          <a:latin typeface="Arial" panose="020B0604020202020204" pitchFamily="34" charset="0"/>
                          <a:cs typeface="Arial" panose="020B0604020202020204" pitchFamily="34" charset="0"/>
                        </a:rPr>
                        <a:t>Ya</a:t>
                      </a:r>
                      <a:r>
                        <a:rPr lang="en-US" sz="2000" b="1" dirty="0">
                          <a:latin typeface="Arial" panose="020B0604020202020204" pitchFamily="34" charset="0"/>
                          <a:cs typeface="Arial" panose="020B0604020202020204" pitchFamily="34" charset="0"/>
                        </a:rPr>
                        <a:t> Ling-Lu</a:t>
                      </a:r>
                    </a:p>
                    <a:p>
                      <a:r>
                        <a:rPr lang="en-US" sz="2000" b="1" dirty="0">
                          <a:latin typeface="Arial" panose="020B0604020202020204" pitchFamily="34" charset="0"/>
                          <a:cs typeface="Arial" panose="020B0604020202020204" pitchFamily="34" charset="0"/>
                        </a:rPr>
                        <a:t>CISSL</a:t>
                      </a:r>
                    </a:p>
                  </a:txBody>
                  <a:tcPr/>
                </a:tc>
                <a:tc hMerge="1">
                  <a:txBody>
                    <a:bodyPr/>
                    <a:lstStyle/>
                    <a:p>
                      <a:r>
                        <a:rPr lang="en-US" sz="2000" dirty="0">
                          <a:latin typeface="Times New Roman" panose="02020603050405020304" pitchFamily="18" charset="0"/>
                          <a:cs typeface="Times New Roman" panose="02020603050405020304" pitchFamily="18" charset="0"/>
                        </a:rPr>
                        <a:t>Ross Todd, Carol Gordon, </a:t>
                      </a:r>
                      <a:r>
                        <a:rPr lang="en-US" sz="2000" dirty="0" err="1">
                          <a:latin typeface="Times New Roman" panose="02020603050405020304" pitchFamily="18" charset="0"/>
                          <a:cs typeface="Times New Roman" panose="02020603050405020304" pitchFamily="18" charset="0"/>
                        </a:rPr>
                        <a:t>Ya</a:t>
                      </a:r>
                      <a:r>
                        <a:rPr lang="en-US" sz="2000" dirty="0">
                          <a:latin typeface="Times New Roman" panose="02020603050405020304" pitchFamily="18" charset="0"/>
                          <a:cs typeface="Times New Roman" panose="02020603050405020304" pitchFamily="18" charset="0"/>
                        </a:rPr>
                        <a:t> Ling-Lu. CISSL</a:t>
                      </a:r>
                    </a:p>
                  </a:txBody>
                  <a:tcPr/>
                </a:tc>
                <a:tc gridSpan="2">
                  <a:txBody>
                    <a:bodyPr/>
                    <a:lstStyle/>
                    <a:p>
                      <a:r>
                        <a:rPr lang="en-US" sz="2000" b="1" dirty="0">
                          <a:latin typeface="Arial" panose="020B0604020202020204" pitchFamily="34" charset="0"/>
                          <a:cs typeface="Arial" panose="020B0604020202020204" pitchFamily="34" charset="0"/>
                        </a:rPr>
                        <a:t>Carol Gordon, </a:t>
                      </a:r>
                    </a:p>
                    <a:p>
                      <a:r>
                        <a:rPr lang="en-US" sz="2000" b="1" dirty="0">
                          <a:latin typeface="Arial" panose="020B0604020202020204" pitchFamily="34" charset="0"/>
                          <a:cs typeface="Arial" panose="020B0604020202020204" pitchFamily="34" charset="0"/>
                        </a:rPr>
                        <a:t>Robin Cicchetti</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CISSL Research</a:t>
                      </a:r>
                    </a:p>
                    <a:p>
                      <a:endParaRPr lang="en-US" sz="2000" b="1" dirty="0">
                        <a:latin typeface="Arial" panose="020B0604020202020204" pitchFamily="34" charset="0"/>
                        <a:cs typeface="Arial" panose="020B0604020202020204" pitchFamily="34" charset="0"/>
                      </a:endParaRPr>
                    </a:p>
                  </a:txBody>
                  <a:tcPr/>
                </a:tc>
                <a:tc hMerge="1">
                  <a:txBody>
                    <a:bodyPr/>
                    <a:lstStyle/>
                    <a:p>
                      <a:r>
                        <a:rPr lang="en-US" sz="2000" dirty="0">
                          <a:latin typeface="Times New Roman" panose="02020603050405020304" pitchFamily="18" charset="0"/>
                          <a:cs typeface="Times New Roman" panose="02020603050405020304" pitchFamily="18" charset="0"/>
                        </a:rPr>
                        <a:t>Carol Gordon, Robin Cicchetti</a:t>
                      </a:r>
                    </a:p>
                  </a:txBody>
                  <a:tcPr/>
                </a:tc>
                <a:extLst>
                  <a:ext uri="{0D108BD9-81ED-4DB2-BD59-A6C34878D82A}">
                    <a16:rowId xmlns:a16="http://schemas.microsoft.com/office/drawing/2014/main" val="3133552746"/>
                  </a:ext>
                </a:extLst>
              </a:tr>
              <a:tr h="719501">
                <a:tc gridSpan="7">
                  <a:txBody>
                    <a:bodyPr/>
                    <a:lstStyle/>
                    <a:p>
                      <a:r>
                        <a:rPr lang="en-US" sz="2000" b="1" dirty="0">
                          <a:latin typeface="Arial" panose="020B0604020202020204" pitchFamily="34" charset="0"/>
                          <a:cs typeface="Arial" panose="020B0604020202020204" pitchFamily="34" charset="0"/>
                        </a:rPr>
                        <a:t>Focus Questions</a:t>
                      </a:r>
                    </a:p>
                    <a:p>
                      <a:r>
                        <a:rPr lang="en-US" sz="2000" b="1" dirty="0">
                          <a:latin typeface="Arial" panose="020B0604020202020204" pitchFamily="34" charset="0"/>
                          <a:cs typeface="Arial" panose="020B0604020202020204" pitchFamily="34" charset="0"/>
                        </a:rPr>
                        <a:t>How can school libraries be improved?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How do school libraries help students learn? </a:t>
                      </a:r>
                    </a:p>
                  </a:txBody>
                  <a:tcPr/>
                </a:tc>
                <a:tc hMerge="1">
                  <a:txBody>
                    <a:bodyPr/>
                    <a:lstStyle/>
                    <a:p>
                      <a:endParaRPr lang="en-US" sz="2000" dirty="0">
                        <a:latin typeface="+mj-lt"/>
                      </a:endParaRPr>
                    </a:p>
                  </a:txBody>
                  <a:tcPr/>
                </a:tc>
                <a:tc hMerge="1">
                  <a:txBody>
                    <a:bodyPr/>
                    <a:lstStyle/>
                    <a:p>
                      <a:endParaRPr lang="en-US"/>
                    </a:p>
                  </a:txBody>
                  <a:tcPr/>
                </a:tc>
                <a:tc hMerge="1">
                  <a:txBody>
                    <a:bodyPr/>
                    <a:lstStyle/>
                    <a:p>
                      <a:endParaRPr lang="en-US"/>
                    </a:p>
                  </a:txBody>
                  <a:tcPr/>
                </a:tc>
                <a:tc hMerge="1">
                  <a:txBody>
                    <a:bodyPr/>
                    <a:lstStyle/>
                    <a:p>
                      <a:endParaRPr lang="en-US" sz="2000" dirty="0">
                        <a:latin typeface="+mj-lt"/>
                      </a:endParaRPr>
                    </a:p>
                  </a:txBody>
                  <a:tcPr/>
                </a:tc>
                <a:tc hMerge="1">
                  <a:txBody>
                    <a:bodyPr/>
                    <a:lstStyle/>
                    <a:p>
                      <a:endParaRPr lang="en-US"/>
                    </a:p>
                  </a:txBody>
                  <a:tcPr/>
                </a:tc>
                <a:tc hMerge="1">
                  <a:txBody>
                    <a:bodyPr/>
                    <a:lstStyle/>
                    <a:p>
                      <a:endParaRPr lang="en-US" sz="2000" dirty="0">
                        <a:latin typeface="+mj-lt"/>
                      </a:endParaRPr>
                    </a:p>
                  </a:txBody>
                  <a:tcPr/>
                </a:tc>
                <a:extLst>
                  <a:ext uri="{0D108BD9-81ED-4DB2-BD59-A6C34878D82A}">
                    <a16:rowId xmlns:a16="http://schemas.microsoft.com/office/drawing/2014/main" val="4046880971"/>
                  </a:ext>
                </a:extLst>
              </a:tr>
              <a:tr h="1039426">
                <a:tc gridSpan="2">
                  <a:txBody>
                    <a:bodyPr/>
                    <a:lstStyle/>
                    <a:p>
                      <a:r>
                        <a:rPr lang="en-US" sz="2000" b="1" dirty="0">
                          <a:latin typeface="Times New Roman" panose="02020603050405020304" pitchFamily="18" charset="0"/>
                          <a:cs typeface="Times New Roman" panose="02020603050405020304" pitchFamily="18" charset="0"/>
                        </a:rPr>
                        <a:t>Survey</a:t>
                      </a:r>
                    </a:p>
                    <a:p>
                      <a:r>
                        <a:rPr lang="en-US" sz="2000" b="1" dirty="0">
                          <a:latin typeface="Times New Roman" panose="02020603050405020304" pitchFamily="18" charset="0"/>
                          <a:cs typeface="Times New Roman" panose="02020603050405020304" pitchFamily="18" charset="0"/>
                        </a:rPr>
                        <a:t>Recommendations</a:t>
                      </a:r>
                    </a:p>
                  </a:txBody>
                  <a:tcPr/>
                </a:tc>
                <a:tc hMerge="1">
                  <a:txBody>
                    <a:bodyPr/>
                    <a:lstStyle/>
                    <a:p>
                      <a:r>
                        <a:rPr lang="en-US" sz="2000" dirty="0">
                          <a:latin typeface="Times New Roman" panose="02020603050405020304" pitchFamily="18" charset="0"/>
                          <a:cs typeface="Times New Roman" panose="02020603050405020304" pitchFamily="18" charset="0"/>
                        </a:rPr>
                        <a:t>Survey</a:t>
                      </a:r>
                    </a:p>
                    <a:p>
                      <a:r>
                        <a:rPr lang="en-US" sz="2000" dirty="0">
                          <a:latin typeface="Times New Roman" panose="02020603050405020304" pitchFamily="18" charset="0"/>
                          <a:cs typeface="Times New Roman" panose="02020603050405020304" pitchFamily="18" charset="0"/>
                        </a:rPr>
                        <a:t>Quantitative</a:t>
                      </a:r>
                    </a:p>
                    <a:p>
                      <a:r>
                        <a:rPr lang="en-US" sz="2000" dirty="0">
                          <a:latin typeface="Times New Roman" panose="02020603050405020304" pitchFamily="18" charset="0"/>
                          <a:cs typeface="Times New Roman" panose="02020603050405020304" pitchFamily="18" charset="0"/>
                        </a:rPr>
                        <a:t>Qualitative</a:t>
                      </a:r>
                    </a:p>
                    <a:p>
                      <a:r>
                        <a:rPr lang="en-US" sz="2000" dirty="0">
                          <a:latin typeface="Times New Roman" panose="02020603050405020304" pitchFamily="18" charset="0"/>
                          <a:cs typeface="Times New Roman" panose="02020603050405020304" pitchFamily="18" charset="0"/>
                        </a:rPr>
                        <a:t>Recommendations</a:t>
                      </a:r>
                    </a:p>
                  </a:txBody>
                  <a:tcPr/>
                </a:tc>
                <a:tc gridSpan="2">
                  <a:txBody>
                    <a:bodyPr/>
                    <a:lstStyle/>
                    <a:p>
                      <a:r>
                        <a:rPr lang="en-US" sz="2000" b="1" dirty="0">
                          <a:latin typeface="Times New Roman" panose="02020603050405020304" pitchFamily="18" charset="0"/>
                          <a:cs typeface="Times New Roman" panose="02020603050405020304" pitchFamily="18" charset="0"/>
                        </a:rPr>
                        <a:t>Survey</a:t>
                      </a:r>
                    </a:p>
                    <a:p>
                      <a:r>
                        <a:rPr lang="en-US" sz="2000" b="1" dirty="0">
                          <a:latin typeface="Times New Roman" panose="02020603050405020304" pitchFamily="18" charset="0"/>
                          <a:cs typeface="Times New Roman" panose="02020603050405020304" pitchFamily="18" charset="0"/>
                        </a:rPr>
                        <a:t>Recommend-</a:t>
                      </a:r>
                      <a:r>
                        <a:rPr lang="en-US" sz="2000" b="1" dirty="0" err="1">
                          <a:latin typeface="Times New Roman" panose="02020603050405020304" pitchFamily="18" charset="0"/>
                          <a:cs typeface="Times New Roman" panose="02020603050405020304" pitchFamily="18" charset="0"/>
                        </a:rPr>
                        <a:t>ations</a:t>
                      </a:r>
                      <a:endParaRPr lang="en-US" b="1" dirty="0"/>
                    </a:p>
                  </a:txBody>
                  <a:tcPr/>
                </a:tc>
                <a:tc hMerge="1">
                  <a:txBody>
                    <a:bodyPr/>
                    <a:lstStyle/>
                    <a:p>
                      <a:endParaRPr lang="en-US" sz="2000" dirty="0">
                        <a:latin typeface="Times New Roman" panose="02020603050405020304" pitchFamily="18" charset="0"/>
                        <a:cs typeface="Times New Roman" panose="02020603050405020304" pitchFamily="18" charset="0"/>
                      </a:endParaRPr>
                    </a:p>
                  </a:txBody>
                  <a:tcPr/>
                </a:tc>
                <a:tc gridSpan="2">
                  <a:txBody>
                    <a:bodyPr/>
                    <a:lstStyle/>
                    <a:p>
                      <a:r>
                        <a:rPr lang="en-US" sz="2000" b="1" dirty="0">
                          <a:latin typeface="Times New Roman" panose="02020603050405020304" pitchFamily="18" charset="0"/>
                          <a:cs typeface="Times New Roman" panose="02020603050405020304" pitchFamily="18" charset="0"/>
                        </a:rPr>
                        <a:t>Survey</a:t>
                      </a:r>
                    </a:p>
                    <a:p>
                      <a:r>
                        <a:rPr lang="en-US" sz="2000" b="1" dirty="0">
                          <a:latin typeface="Times New Roman" panose="02020603050405020304" pitchFamily="18" charset="0"/>
                          <a:cs typeface="Times New Roman" panose="02020603050405020304" pitchFamily="18" charset="0"/>
                        </a:rPr>
                        <a:t>Focus Groups</a:t>
                      </a:r>
                    </a:p>
                    <a:p>
                      <a:r>
                        <a:rPr lang="en-US" sz="2000" b="1" dirty="0">
                          <a:latin typeface="Times New Roman" panose="02020603050405020304" pitchFamily="18" charset="0"/>
                          <a:cs typeface="Times New Roman" panose="02020603050405020304" pitchFamily="18" charset="0"/>
                        </a:rPr>
                        <a:t>Recommendations</a:t>
                      </a:r>
                    </a:p>
                  </a:txBody>
                  <a:tcPr/>
                </a:tc>
                <a:tc hMerge="1">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S</a:t>
                      </a:r>
                      <a:r>
                        <a:rPr lang="en-US" sz="2000" b="1" dirty="0">
                          <a:latin typeface="Times New Roman" panose="02020603050405020304" pitchFamily="18" charset="0"/>
                          <a:cs typeface="Times New Roman" panose="02020603050405020304" pitchFamily="18" charset="0"/>
                        </a:rPr>
                        <a:t>urvey</a:t>
                      </a:r>
                    </a:p>
                    <a:p>
                      <a:r>
                        <a:rPr lang="en-US" sz="2000" b="1" dirty="0">
                          <a:latin typeface="Times New Roman" panose="02020603050405020304" pitchFamily="18" charset="0"/>
                          <a:cs typeface="Times New Roman" panose="02020603050405020304" pitchFamily="18" charset="0"/>
                        </a:rPr>
                        <a:t>Recommendations</a:t>
                      </a:r>
                    </a:p>
                  </a:txBody>
                  <a:tcPr/>
                </a:tc>
                <a:extLst>
                  <a:ext uri="{0D108BD9-81ED-4DB2-BD59-A6C34878D82A}">
                    <a16:rowId xmlns:a16="http://schemas.microsoft.com/office/drawing/2014/main" val="269454973"/>
                  </a:ext>
                </a:extLst>
              </a:tr>
            </a:tbl>
          </a:graphicData>
        </a:graphic>
      </p:graphicFrame>
    </p:spTree>
    <p:extLst>
      <p:ext uri="{BB962C8B-B14F-4D97-AF65-F5344CB8AC3E}">
        <p14:creationId xmlns:p14="http://schemas.microsoft.com/office/powerpoint/2010/main" val="1895276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D9D1E-0EDF-263D-8CAC-577F8925E3E8}"/>
              </a:ext>
            </a:extLst>
          </p:cNvPr>
          <p:cNvSpPr>
            <a:spLocks noGrp="1"/>
          </p:cNvSpPr>
          <p:nvPr>
            <p:ph type="title"/>
          </p:nvPr>
        </p:nvSpPr>
        <p:spPr>
          <a:xfrm>
            <a:off x="1796208" y="116607"/>
            <a:ext cx="7347792" cy="1503834"/>
          </a:xfrm>
        </p:spPr>
        <p:txBody>
          <a:bodyPr>
            <a:noAutofit/>
          </a:bodyPr>
          <a:lstStyle/>
          <a:p>
            <a:r>
              <a:rPr lang="en-US" sz="2800" b="1" dirty="0">
                <a:latin typeface="Arial" panose="020B0604020202020204" pitchFamily="34" charset="0"/>
                <a:cs typeface="Arial" panose="020B0604020202020204" pitchFamily="34" charset="0"/>
              </a:rPr>
              <a:t>Student learning Through Ohio School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Libraries: How Effective School Libraries Help Students (2005)</a:t>
            </a:r>
          </a:p>
        </p:txBody>
      </p:sp>
      <p:sp>
        <p:nvSpPr>
          <p:cNvPr id="3" name="Content Placeholder 2">
            <a:extLst>
              <a:ext uri="{FF2B5EF4-FFF2-40B4-BE49-F238E27FC236}">
                <a16:creationId xmlns:a16="http://schemas.microsoft.com/office/drawing/2014/main" id="{61BAB35A-0F3E-1793-6639-FA23AE874B2D}"/>
              </a:ext>
            </a:extLst>
          </p:cNvPr>
          <p:cNvSpPr>
            <a:spLocks noGrp="1"/>
          </p:cNvSpPr>
          <p:nvPr>
            <p:ph idx="1"/>
          </p:nvPr>
        </p:nvSpPr>
        <p:spPr>
          <a:xfrm>
            <a:off x="2879272" y="1690226"/>
            <a:ext cx="5749821" cy="5349894"/>
          </a:xfrm>
        </p:spPr>
        <p:txBody>
          <a:bodyPr anchor="ctr">
            <a:normAutofit/>
          </a:bodyPr>
          <a:lstStyle/>
          <a:p>
            <a:pPr marL="0" indent="0">
              <a:buNone/>
            </a:pPr>
            <a:br>
              <a:rPr lang="en-US" sz="9600" dirty="0">
                <a:cs typeface="Arial" panose="020B0604020202020204" pitchFamily="34" charset="0"/>
              </a:rPr>
            </a:br>
            <a:endParaRPr lang="en-US" sz="1300" dirty="0"/>
          </a:p>
        </p:txBody>
      </p:sp>
      <p:pic>
        <p:nvPicPr>
          <p:cNvPr id="5" name="Picture 4" descr="A person wearing glasses&#10;&#10;Description automatically generated with medium confidence">
            <a:extLst>
              <a:ext uri="{FF2B5EF4-FFF2-40B4-BE49-F238E27FC236}">
                <a16:creationId xmlns:a16="http://schemas.microsoft.com/office/drawing/2014/main" id="{25046AE0-C371-7442-533D-ECC9CD0A72D1}"/>
              </a:ext>
            </a:extLst>
          </p:cNvPr>
          <p:cNvPicPr>
            <a:picLocks noChangeAspect="1"/>
          </p:cNvPicPr>
          <p:nvPr/>
        </p:nvPicPr>
        <p:blipFill rotWithShape="1">
          <a:blip r:embed="rId3"/>
          <a:srcRect l="24480" r="25936" b="1"/>
          <a:stretch/>
        </p:blipFill>
        <p:spPr>
          <a:xfrm>
            <a:off x="99932" y="116607"/>
            <a:ext cx="1324831" cy="1639539"/>
          </a:xfrm>
          <a:prstGeom prst="rect">
            <a:avLst/>
          </a:prstGeom>
        </p:spPr>
      </p:pic>
      <p:sp>
        <p:nvSpPr>
          <p:cNvPr id="7" name="TextBox 6">
            <a:extLst>
              <a:ext uri="{FF2B5EF4-FFF2-40B4-BE49-F238E27FC236}">
                <a16:creationId xmlns:a16="http://schemas.microsoft.com/office/drawing/2014/main" id="{D769AC87-0C3C-FBC1-3976-7D8A1474557E}"/>
              </a:ext>
            </a:extLst>
          </p:cNvPr>
          <p:cNvSpPr txBox="1"/>
          <p:nvPr/>
        </p:nvSpPr>
        <p:spPr>
          <a:xfrm>
            <a:off x="-56234" y="1733683"/>
            <a:ext cx="9200234" cy="4893647"/>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Research Goal: </a:t>
            </a:r>
            <a:r>
              <a:rPr lang="en-US" sz="2400" dirty="0">
                <a:latin typeface="Arial" panose="020B0604020202020204" pitchFamily="34" charset="0"/>
                <a:cs typeface="Arial" panose="020B0604020202020204" pitchFamily="34" charset="0"/>
              </a:rPr>
              <a:t>Go beyond student achievement measured by standardized test scores to determine </a:t>
            </a:r>
            <a:r>
              <a:rPr lang="en-US" sz="2400" b="1" dirty="0">
                <a:solidFill>
                  <a:srgbClr val="FFFF00"/>
                </a:solidFill>
                <a:latin typeface="Arial" panose="020B0604020202020204" pitchFamily="34" charset="0"/>
                <a:cs typeface="Arial" panose="020B0604020202020204" pitchFamily="34" charset="0"/>
              </a:rPr>
              <a:t>how the school library helps students learn;</a:t>
            </a:r>
          </a:p>
          <a:p>
            <a:pPr marL="342900" indent="-342900">
              <a:buFont typeface="Arial" panose="020B0604020202020204" pitchFamily="34" charset="0"/>
              <a:buChar char="•"/>
            </a:pPr>
            <a:r>
              <a:rPr lang="en-US" sz="2400" dirty="0">
                <a:solidFill>
                  <a:srgbClr val="FFFF00"/>
                </a:solidFill>
                <a:latin typeface="Arial" panose="020B0604020202020204" pitchFamily="34" charset="0"/>
                <a:cs typeface="Arial" panose="020B0604020202020204" pitchFamily="34" charset="0"/>
              </a:rPr>
              <a:t>Commissioned by the Ohio Educational Library Media Association; </a:t>
            </a:r>
            <a:r>
              <a:rPr lang="en-US" sz="2400" dirty="0">
                <a:latin typeface="Arial" panose="020B0604020202020204" pitchFamily="34" charset="0"/>
                <a:cs typeface="Arial" panose="020B0604020202020204" pitchFamily="34" charset="0"/>
              </a:rPr>
              <a:t>supported by the Governor’s Task Force; and </a:t>
            </a:r>
            <a:r>
              <a:rPr lang="en-US" sz="2400" b="1" dirty="0">
                <a:solidFill>
                  <a:srgbClr val="FFFF00"/>
                </a:solidFill>
                <a:latin typeface="Arial" panose="020B0604020202020204" pitchFamily="34" charset="0"/>
                <a:cs typeface="Arial" panose="020B0604020202020204" pitchFamily="34" charset="0"/>
              </a:rPr>
              <a:t>funded by the Institute of Museum and Library and Information Science (IMLS)</a:t>
            </a: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Participants: </a:t>
            </a:r>
            <a:r>
              <a:rPr lang="en-US" sz="2400" dirty="0">
                <a:latin typeface="Arial" panose="020B0604020202020204" pitchFamily="34" charset="0"/>
                <a:cs typeface="Arial" panose="020B0604020202020204" pitchFamily="34" charset="0"/>
              </a:rPr>
              <a:t>39 School Libraries; </a:t>
            </a:r>
            <a:r>
              <a:rPr lang="en-US" sz="2400" b="1" dirty="0">
                <a:solidFill>
                  <a:srgbClr val="FFFF00"/>
                </a:solidFill>
                <a:latin typeface="Arial" panose="020B0604020202020204" pitchFamily="34" charset="0"/>
                <a:cs typeface="Arial" panose="020B0604020202020204" pitchFamily="34" charset="0"/>
              </a:rPr>
              <a:t>13,123 students </a:t>
            </a: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Focus Question: </a:t>
            </a:r>
            <a:r>
              <a:rPr lang="en-US" sz="2400" b="1" dirty="0">
                <a:solidFill>
                  <a:srgbClr val="FFFF00"/>
                </a:solidFill>
                <a:latin typeface="Arial" panose="020B0604020202020204" pitchFamily="34" charset="0"/>
                <a:cs typeface="Arial" panose="020B0604020202020204" pitchFamily="34" charset="0"/>
              </a:rPr>
              <a:t>How do school libraries help students in and away from school?; How can they be improved?</a:t>
            </a:r>
          </a:p>
          <a:p>
            <a:pPr marL="342900" indent="-342900">
              <a:buFont typeface="Arial" panose="020B0604020202020204" pitchFamily="34" charset="0"/>
              <a:buChar char="•"/>
            </a:pPr>
            <a:r>
              <a:rPr lang="en-US" sz="2400" b="1" dirty="0">
                <a:solidFill>
                  <a:srgbClr val="FFFF00"/>
                </a:solidFill>
                <a:latin typeface="Arial" panose="020B0604020202020204" pitchFamily="34" charset="0"/>
                <a:cs typeface="Arial" panose="020B0604020202020204" pitchFamily="34" charset="0"/>
              </a:rPr>
              <a:t>School selection and Survey </a:t>
            </a:r>
            <a:r>
              <a:rPr lang="en-US" sz="2400" dirty="0">
                <a:solidFill>
                  <a:srgbClr val="FFFF00"/>
                </a:solidFill>
                <a:latin typeface="Arial" panose="020B0604020202020204" pitchFamily="34" charset="0"/>
                <a:cs typeface="Arial" panose="020B0604020202020204" pitchFamily="34" charset="0"/>
              </a:rPr>
              <a:t>International Advisory Panel/Criteria; OELMA);</a:t>
            </a:r>
            <a:r>
              <a:rPr lang="en-US" sz="2400" b="1" dirty="0">
                <a:solidFill>
                  <a:srgbClr val="FFFF00"/>
                </a:solidFill>
                <a:latin typeface="Arial" panose="020B0604020202020204" pitchFamily="34" charset="0"/>
                <a:cs typeface="Arial" panose="020B0604020202020204" pitchFamily="34" charset="0"/>
              </a:rPr>
              <a:t> </a:t>
            </a:r>
            <a:r>
              <a:rPr lang="en-US" sz="2400" dirty="0">
                <a:solidFill>
                  <a:srgbClr val="FFFF00"/>
                </a:solidFill>
                <a:latin typeface="Arial" panose="020B0604020202020204" pitchFamily="34" charset="0"/>
                <a:cs typeface="Arial" panose="020B0604020202020204" pitchFamily="34" charset="0"/>
              </a:rPr>
              <a:t>Ohio Experts Panel; Ohio Department of Education).</a:t>
            </a:r>
          </a:p>
        </p:txBody>
      </p:sp>
    </p:spTree>
    <p:extLst>
      <p:ext uri="{BB962C8B-B14F-4D97-AF65-F5344CB8AC3E}">
        <p14:creationId xmlns:p14="http://schemas.microsoft.com/office/powerpoint/2010/main" val="871507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FCBA134-9932-4625-92F2-ADE52ACE1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8B28E4E-0110-46E1-92BB-3DB2BAA5E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4571999" cy="1613646"/>
          </a:xfrm>
          <a:custGeom>
            <a:avLst/>
            <a:gdLst>
              <a:gd name="connsiteX0" fmla="*/ 0 w 7868507"/>
              <a:gd name="connsiteY0" fmla="*/ 0 h 1682351"/>
              <a:gd name="connsiteX1" fmla="*/ 7868507 w 7868507"/>
              <a:gd name="connsiteY1" fmla="*/ 0 h 1682351"/>
              <a:gd name="connsiteX2" fmla="*/ 7865866 w 7868507"/>
              <a:gd name="connsiteY2" fmla="*/ 1824 h 1682351"/>
              <a:gd name="connsiteX3" fmla="*/ 7837561 w 7868507"/>
              <a:gd name="connsiteY3" fmla="*/ 21679 h 1682351"/>
              <a:gd name="connsiteX4" fmla="*/ 7769454 w 7868507"/>
              <a:gd name="connsiteY4" fmla="*/ 43813 h 1682351"/>
              <a:gd name="connsiteX5" fmla="*/ 7695485 w 7868507"/>
              <a:gd name="connsiteY5" fmla="*/ 61050 h 1682351"/>
              <a:gd name="connsiteX6" fmla="*/ 7662356 w 7868507"/>
              <a:gd name="connsiteY6" fmla="*/ 73131 h 1682351"/>
              <a:gd name="connsiteX7" fmla="*/ 7602203 w 7868507"/>
              <a:gd name="connsiteY7" fmla="*/ 99894 h 1682351"/>
              <a:gd name="connsiteX8" fmla="*/ 7533256 w 7868507"/>
              <a:gd name="connsiteY8" fmla="*/ 141638 h 1682351"/>
              <a:gd name="connsiteX9" fmla="*/ 7516926 w 7868507"/>
              <a:gd name="connsiteY9" fmla="*/ 165418 h 1682351"/>
              <a:gd name="connsiteX10" fmla="*/ 7488994 w 7868507"/>
              <a:gd name="connsiteY10" fmla="*/ 178287 h 1682351"/>
              <a:gd name="connsiteX11" fmla="*/ 7478335 w 7868507"/>
              <a:gd name="connsiteY11" fmla="*/ 185700 h 1682351"/>
              <a:gd name="connsiteX12" fmla="*/ 7458526 w 7868507"/>
              <a:gd name="connsiteY12" fmla="*/ 189157 h 1682351"/>
              <a:gd name="connsiteX13" fmla="*/ 7419554 w 7868507"/>
              <a:gd name="connsiteY13" fmla="*/ 192546 h 1682351"/>
              <a:gd name="connsiteX14" fmla="*/ 7347574 w 7868507"/>
              <a:gd name="connsiteY14" fmla="*/ 213028 h 1682351"/>
              <a:gd name="connsiteX15" fmla="*/ 7205646 w 7868507"/>
              <a:gd name="connsiteY15" fmla="*/ 228570 h 1682351"/>
              <a:gd name="connsiteX16" fmla="*/ 7132082 w 7868507"/>
              <a:gd name="connsiteY16" fmla="*/ 240066 h 1682351"/>
              <a:gd name="connsiteX17" fmla="*/ 7026584 w 7868507"/>
              <a:gd name="connsiteY17" fmla="*/ 249305 h 1682351"/>
              <a:gd name="connsiteX18" fmla="*/ 6949796 w 7868507"/>
              <a:gd name="connsiteY18" fmla="*/ 259619 h 1682351"/>
              <a:gd name="connsiteX19" fmla="*/ 6850243 w 7868507"/>
              <a:gd name="connsiteY19" fmla="*/ 278486 h 1682351"/>
              <a:gd name="connsiteX20" fmla="*/ 6848972 w 7868507"/>
              <a:gd name="connsiteY20" fmla="*/ 279419 h 1682351"/>
              <a:gd name="connsiteX21" fmla="*/ 6833720 w 7868507"/>
              <a:gd name="connsiteY21" fmla="*/ 281340 h 1682351"/>
              <a:gd name="connsiteX22" fmla="*/ 6796601 w 7868507"/>
              <a:gd name="connsiteY22" fmla="*/ 279778 h 1682351"/>
              <a:gd name="connsiteX23" fmla="*/ 6793249 w 7868507"/>
              <a:gd name="connsiteY23" fmla="*/ 281365 h 1682351"/>
              <a:gd name="connsiteX24" fmla="*/ 6761214 w 7868507"/>
              <a:gd name="connsiteY24" fmla="*/ 283216 h 1682351"/>
              <a:gd name="connsiteX25" fmla="*/ 6761137 w 7868507"/>
              <a:gd name="connsiteY25" fmla="*/ 284040 h 1682351"/>
              <a:gd name="connsiteX26" fmla="*/ 6753708 w 7868507"/>
              <a:gd name="connsiteY26" fmla="*/ 288053 h 1682351"/>
              <a:gd name="connsiteX27" fmla="*/ 6738673 w 7868507"/>
              <a:gd name="connsiteY27" fmla="*/ 293899 h 1682351"/>
              <a:gd name="connsiteX28" fmla="*/ 6675177 w 7868507"/>
              <a:gd name="connsiteY28" fmla="*/ 319284 h 1682351"/>
              <a:gd name="connsiteX29" fmla="*/ 6668648 w 7868507"/>
              <a:gd name="connsiteY29" fmla="*/ 320128 h 1682351"/>
              <a:gd name="connsiteX30" fmla="*/ 6668596 w 7868507"/>
              <a:gd name="connsiteY30" fmla="*/ 320325 h 1682351"/>
              <a:gd name="connsiteX31" fmla="*/ 6661861 w 7868507"/>
              <a:gd name="connsiteY31" fmla="*/ 321574 h 1682351"/>
              <a:gd name="connsiteX32" fmla="*/ 6644079 w 7868507"/>
              <a:gd name="connsiteY32" fmla="*/ 323301 h 1682351"/>
              <a:gd name="connsiteX33" fmla="*/ 6640227 w 7868507"/>
              <a:gd name="connsiteY33" fmla="*/ 325063 h 1682351"/>
              <a:gd name="connsiteX34" fmla="*/ 6639422 w 7868507"/>
              <a:gd name="connsiteY34" fmla="*/ 327491 h 1682351"/>
              <a:gd name="connsiteX35" fmla="*/ 6617073 w 7868507"/>
              <a:gd name="connsiteY35" fmla="*/ 336554 h 1682351"/>
              <a:gd name="connsiteX36" fmla="*/ 6565938 w 7868507"/>
              <a:gd name="connsiteY36" fmla="*/ 354459 h 1682351"/>
              <a:gd name="connsiteX37" fmla="*/ 6506395 w 7868507"/>
              <a:gd name="connsiteY37" fmla="*/ 372715 h 1682351"/>
              <a:gd name="connsiteX38" fmla="*/ 6366803 w 7868507"/>
              <a:gd name="connsiteY38" fmla="*/ 421832 h 1682351"/>
              <a:gd name="connsiteX39" fmla="*/ 6245343 w 7868507"/>
              <a:gd name="connsiteY39" fmla="*/ 435559 h 1682351"/>
              <a:gd name="connsiteX40" fmla="*/ 6186762 w 7868507"/>
              <a:gd name="connsiteY40" fmla="*/ 449329 h 1682351"/>
              <a:gd name="connsiteX41" fmla="*/ 6151870 w 7868507"/>
              <a:gd name="connsiteY41" fmla="*/ 456667 h 1682351"/>
              <a:gd name="connsiteX42" fmla="*/ 6094791 w 7868507"/>
              <a:gd name="connsiteY42" fmla="*/ 467108 h 1682351"/>
              <a:gd name="connsiteX43" fmla="*/ 6094387 w 7868507"/>
              <a:gd name="connsiteY43" fmla="*/ 469288 h 1682351"/>
              <a:gd name="connsiteX44" fmla="*/ 6088888 w 7868507"/>
              <a:gd name="connsiteY44" fmla="*/ 472662 h 1682351"/>
              <a:gd name="connsiteX45" fmla="*/ 6079322 w 7868507"/>
              <a:gd name="connsiteY45" fmla="*/ 480342 h 1682351"/>
              <a:gd name="connsiteX46" fmla="*/ 6060058 w 7868507"/>
              <a:gd name="connsiteY46" fmla="*/ 490885 h 1682351"/>
              <a:gd name="connsiteX47" fmla="*/ 6059271 w 7868507"/>
              <a:gd name="connsiteY47" fmla="*/ 490563 h 1682351"/>
              <a:gd name="connsiteX48" fmla="*/ 6052214 w 7868507"/>
              <a:gd name="connsiteY48" fmla="*/ 491388 h 1682351"/>
              <a:gd name="connsiteX49" fmla="*/ 6004898 w 7868507"/>
              <a:gd name="connsiteY49" fmla="*/ 494385 h 1682351"/>
              <a:gd name="connsiteX50" fmla="*/ 5987859 w 7868507"/>
              <a:gd name="connsiteY50" fmla="*/ 504838 h 1682351"/>
              <a:gd name="connsiteX51" fmla="*/ 5984113 w 7868507"/>
              <a:gd name="connsiteY51" fmla="*/ 506697 h 1682351"/>
              <a:gd name="connsiteX52" fmla="*/ 5983909 w 7868507"/>
              <a:gd name="connsiteY52" fmla="*/ 506630 h 1682351"/>
              <a:gd name="connsiteX53" fmla="*/ 5979696 w 7868507"/>
              <a:gd name="connsiteY53" fmla="*/ 508387 h 1682351"/>
              <a:gd name="connsiteX54" fmla="*/ 5931986 w 7868507"/>
              <a:gd name="connsiteY54" fmla="*/ 510495 h 1682351"/>
              <a:gd name="connsiteX55" fmla="*/ 5873354 w 7868507"/>
              <a:gd name="connsiteY55" fmla="*/ 520717 h 1682351"/>
              <a:gd name="connsiteX56" fmla="*/ 5843006 w 7868507"/>
              <a:gd name="connsiteY56" fmla="*/ 525739 h 1682351"/>
              <a:gd name="connsiteX57" fmla="*/ 5825737 w 7868507"/>
              <a:gd name="connsiteY57" fmla="*/ 530029 h 1682351"/>
              <a:gd name="connsiteX58" fmla="*/ 5812271 w 7868507"/>
              <a:gd name="connsiteY58" fmla="*/ 536366 h 1682351"/>
              <a:gd name="connsiteX59" fmla="*/ 5683965 w 7868507"/>
              <a:gd name="connsiteY59" fmla="*/ 605660 h 1682351"/>
              <a:gd name="connsiteX60" fmla="*/ 5572324 w 7868507"/>
              <a:gd name="connsiteY60" fmla="*/ 625027 h 1682351"/>
              <a:gd name="connsiteX61" fmla="*/ 5556903 w 7868507"/>
              <a:gd name="connsiteY61" fmla="*/ 628786 h 1682351"/>
              <a:gd name="connsiteX62" fmla="*/ 5553544 w 7868507"/>
              <a:gd name="connsiteY62" fmla="*/ 627847 h 1682351"/>
              <a:gd name="connsiteX63" fmla="*/ 5526889 w 7868507"/>
              <a:gd name="connsiteY63" fmla="*/ 632098 h 1682351"/>
              <a:gd name="connsiteX64" fmla="*/ 5521078 w 7868507"/>
              <a:gd name="connsiteY64" fmla="*/ 637584 h 1682351"/>
              <a:gd name="connsiteX65" fmla="*/ 5512534 w 7868507"/>
              <a:gd name="connsiteY65" fmla="*/ 637267 h 1682351"/>
              <a:gd name="connsiteX66" fmla="*/ 5474353 w 7868507"/>
              <a:gd name="connsiteY66" fmla="*/ 648039 h 1682351"/>
              <a:gd name="connsiteX67" fmla="*/ 5470584 w 7868507"/>
              <a:gd name="connsiteY67" fmla="*/ 648039 h 1682351"/>
              <a:gd name="connsiteX68" fmla="*/ 5467496 w 7868507"/>
              <a:gd name="connsiteY68" fmla="*/ 650003 h 1682351"/>
              <a:gd name="connsiteX69" fmla="*/ 5462885 w 7868507"/>
              <a:gd name="connsiteY69" fmla="*/ 649269 h 1682351"/>
              <a:gd name="connsiteX70" fmla="*/ 5461190 w 7868507"/>
              <a:gd name="connsiteY70" fmla="*/ 650833 h 1682351"/>
              <a:gd name="connsiteX71" fmla="*/ 5438256 w 7868507"/>
              <a:gd name="connsiteY71" fmla="*/ 650162 h 1682351"/>
              <a:gd name="connsiteX72" fmla="*/ 5425515 w 7868507"/>
              <a:gd name="connsiteY72" fmla="*/ 650724 h 1682351"/>
              <a:gd name="connsiteX73" fmla="*/ 5399851 w 7868507"/>
              <a:gd name="connsiteY73" fmla="*/ 648648 h 1682351"/>
              <a:gd name="connsiteX74" fmla="*/ 5395578 w 7868507"/>
              <a:gd name="connsiteY74" fmla="*/ 651245 h 1682351"/>
              <a:gd name="connsiteX75" fmla="*/ 5357693 w 7868507"/>
              <a:gd name="connsiteY75" fmla="*/ 652764 h 1682351"/>
              <a:gd name="connsiteX76" fmla="*/ 5357422 w 7868507"/>
              <a:gd name="connsiteY76" fmla="*/ 654203 h 1682351"/>
              <a:gd name="connsiteX77" fmla="*/ 5347920 w 7868507"/>
              <a:gd name="connsiteY77" fmla="*/ 660769 h 1682351"/>
              <a:gd name="connsiteX78" fmla="*/ 5344829 w 7868507"/>
              <a:gd name="connsiteY78" fmla="*/ 661019 h 1682351"/>
              <a:gd name="connsiteX79" fmla="*/ 5285263 w 7868507"/>
              <a:gd name="connsiteY79" fmla="*/ 671313 h 1682351"/>
              <a:gd name="connsiteX80" fmla="*/ 5264305 w 7868507"/>
              <a:gd name="connsiteY80" fmla="*/ 677803 h 1682351"/>
              <a:gd name="connsiteX81" fmla="*/ 5229182 w 7868507"/>
              <a:gd name="connsiteY81" fmla="*/ 688503 h 1682351"/>
              <a:gd name="connsiteX82" fmla="*/ 5203382 w 7868507"/>
              <a:gd name="connsiteY82" fmla="*/ 703484 h 1682351"/>
              <a:gd name="connsiteX83" fmla="*/ 5173833 w 7868507"/>
              <a:gd name="connsiteY83" fmla="*/ 709660 h 1682351"/>
              <a:gd name="connsiteX84" fmla="*/ 5166382 w 7868507"/>
              <a:gd name="connsiteY84" fmla="*/ 702062 h 1682351"/>
              <a:gd name="connsiteX85" fmla="*/ 5142858 w 7868507"/>
              <a:gd name="connsiteY85" fmla="*/ 702153 h 1682351"/>
              <a:gd name="connsiteX86" fmla="*/ 5134964 w 7868507"/>
              <a:gd name="connsiteY86" fmla="*/ 711602 h 1682351"/>
              <a:gd name="connsiteX87" fmla="*/ 5087368 w 7868507"/>
              <a:gd name="connsiteY87" fmla="*/ 727066 h 1682351"/>
              <a:gd name="connsiteX88" fmla="*/ 5059763 w 7868507"/>
              <a:gd name="connsiteY88" fmla="*/ 733651 h 1682351"/>
              <a:gd name="connsiteX89" fmla="*/ 5023240 w 7868507"/>
              <a:gd name="connsiteY89" fmla="*/ 742299 h 1682351"/>
              <a:gd name="connsiteX90" fmla="*/ 5007406 w 7868507"/>
              <a:gd name="connsiteY90" fmla="*/ 747156 h 1682351"/>
              <a:gd name="connsiteX91" fmla="*/ 4995851 w 7868507"/>
              <a:gd name="connsiteY91" fmla="*/ 746560 h 1682351"/>
              <a:gd name="connsiteX92" fmla="*/ 4983107 w 7868507"/>
              <a:gd name="connsiteY92" fmla="*/ 748274 h 1682351"/>
              <a:gd name="connsiteX93" fmla="*/ 4973068 w 7868507"/>
              <a:gd name="connsiteY93" fmla="*/ 750600 h 1682351"/>
              <a:gd name="connsiteX94" fmla="*/ 4967642 w 7868507"/>
              <a:gd name="connsiteY94" fmla="*/ 756164 h 1682351"/>
              <a:gd name="connsiteX95" fmla="*/ 4958938 w 7868507"/>
              <a:gd name="connsiteY95" fmla="*/ 756308 h 1682351"/>
              <a:gd name="connsiteX96" fmla="*/ 4949594 w 7868507"/>
              <a:gd name="connsiteY96" fmla="*/ 761504 h 1682351"/>
              <a:gd name="connsiteX97" fmla="*/ 4947761 w 7868507"/>
              <a:gd name="connsiteY97" fmla="*/ 759559 h 1682351"/>
              <a:gd name="connsiteX98" fmla="*/ 4939683 w 7868507"/>
              <a:gd name="connsiteY98" fmla="*/ 757589 h 1682351"/>
              <a:gd name="connsiteX99" fmla="*/ 4905733 w 7868507"/>
              <a:gd name="connsiteY99" fmla="*/ 776774 h 1682351"/>
              <a:gd name="connsiteX100" fmla="*/ 4885524 w 7868507"/>
              <a:gd name="connsiteY100" fmla="*/ 784914 h 1682351"/>
              <a:gd name="connsiteX101" fmla="*/ 4884537 w 7868507"/>
              <a:gd name="connsiteY101" fmla="*/ 786309 h 1682351"/>
              <a:gd name="connsiteX102" fmla="*/ 4863207 w 7868507"/>
              <a:gd name="connsiteY102" fmla="*/ 792997 h 1682351"/>
              <a:gd name="connsiteX103" fmla="*/ 4857388 w 7868507"/>
              <a:gd name="connsiteY103" fmla="*/ 798678 h 1682351"/>
              <a:gd name="connsiteX104" fmla="*/ 4816499 w 7868507"/>
              <a:gd name="connsiteY104" fmla="*/ 818246 h 1682351"/>
              <a:gd name="connsiteX105" fmla="*/ 4805033 w 7868507"/>
              <a:gd name="connsiteY105" fmla="*/ 823877 h 1682351"/>
              <a:gd name="connsiteX106" fmla="*/ 4794341 w 7868507"/>
              <a:gd name="connsiteY106" fmla="*/ 824641 h 1682351"/>
              <a:gd name="connsiteX107" fmla="*/ 4791139 w 7868507"/>
              <a:gd name="connsiteY107" fmla="*/ 821265 h 1682351"/>
              <a:gd name="connsiteX108" fmla="*/ 4784697 w 7868507"/>
              <a:gd name="connsiteY108" fmla="*/ 823709 h 1682351"/>
              <a:gd name="connsiteX109" fmla="*/ 4782810 w 7868507"/>
              <a:gd name="connsiteY109" fmla="*/ 823507 h 1682351"/>
              <a:gd name="connsiteX110" fmla="*/ 4772164 w 7868507"/>
              <a:gd name="connsiteY110" fmla="*/ 823203 h 1682351"/>
              <a:gd name="connsiteX111" fmla="*/ 4753756 w 7868507"/>
              <a:gd name="connsiteY111" fmla="*/ 843711 h 1682351"/>
              <a:gd name="connsiteX112" fmla="*/ 4727551 w 7868507"/>
              <a:gd name="connsiteY112" fmla="*/ 851537 h 1682351"/>
              <a:gd name="connsiteX113" fmla="*/ 4631760 w 7868507"/>
              <a:gd name="connsiteY113" fmla="*/ 932126 h 1682351"/>
              <a:gd name="connsiteX114" fmla="*/ 4584082 w 7868507"/>
              <a:gd name="connsiteY114" fmla="*/ 949940 h 1682351"/>
              <a:gd name="connsiteX115" fmla="*/ 4523312 w 7868507"/>
              <a:gd name="connsiteY115" fmla="*/ 974005 h 1682351"/>
              <a:gd name="connsiteX116" fmla="*/ 4463504 w 7868507"/>
              <a:gd name="connsiteY116" fmla="*/ 996548 h 1682351"/>
              <a:gd name="connsiteX117" fmla="*/ 4452680 w 7868507"/>
              <a:gd name="connsiteY117" fmla="*/ 1008042 h 1682351"/>
              <a:gd name="connsiteX118" fmla="*/ 4445284 w 7868507"/>
              <a:gd name="connsiteY118" fmla="*/ 1009976 h 1682351"/>
              <a:gd name="connsiteX119" fmla="*/ 4407084 w 7868507"/>
              <a:gd name="connsiteY119" fmla="*/ 1025274 h 1682351"/>
              <a:gd name="connsiteX120" fmla="*/ 4398766 w 7868507"/>
              <a:gd name="connsiteY120" fmla="*/ 1022420 h 1682351"/>
              <a:gd name="connsiteX121" fmla="*/ 4397057 w 7868507"/>
              <a:gd name="connsiteY121" fmla="*/ 1020283 h 1682351"/>
              <a:gd name="connsiteX122" fmla="*/ 4386552 w 7868507"/>
              <a:gd name="connsiteY122" fmla="*/ 1024409 h 1682351"/>
              <a:gd name="connsiteX123" fmla="*/ 4377324 w 7868507"/>
              <a:gd name="connsiteY123" fmla="*/ 1023587 h 1682351"/>
              <a:gd name="connsiteX124" fmla="*/ 4370923 w 7868507"/>
              <a:gd name="connsiteY124" fmla="*/ 1028513 h 1682351"/>
              <a:gd name="connsiteX125" fmla="*/ 4360023 w 7868507"/>
              <a:gd name="connsiteY125" fmla="*/ 1029711 h 1682351"/>
              <a:gd name="connsiteX126" fmla="*/ 4346335 w 7868507"/>
              <a:gd name="connsiteY126" fmla="*/ 1029999 h 1682351"/>
              <a:gd name="connsiteX127" fmla="*/ 4334175 w 7868507"/>
              <a:gd name="connsiteY127" fmla="*/ 1028124 h 1682351"/>
              <a:gd name="connsiteX128" fmla="*/ 4316842 w 7868507"/>
              <a:gd name="connsiteY128" fmla="*/ 1031192 h 1682351"/>
              <a:gd name="connsiteX129" fmla="*/ 4277163 w 7868507"/>
              <a:gd name="connsiteY129" fmla="*/ 1035732 h 1682351"/>
              <a:gd name="connsiteX130" fmla="*/ 4247171 w 7868507"/>
              <a:gd name="connsiteY130" fmla="*/ 1039212 h 1682351"/>
              <a:gd name="connsiteX131" fmla="*/ 4194968 w 7868507"/>
              <a:gd name="connsiteY131" fmla="*/ 1049296 h 1682351"/>
              <a:gd name="connsiteX132" fmla="*/ 4185496 w 7868507"/>
              <a:gd name="connsiteY132" fmla="*/ 1057811 h 1682351"/>
              <a:gd name="connsiteX133" fmla="*/ 4160588 w 7868507"/>
              <a:gd name="connsiteY133" fmla="*/ 1055289 h 1682351"/>
              <a:gd name="connsiteX134" fmla="*/ 4153601 w 7868507"/>
              <a:gd name="connsiteY134" fmla="*/ 1046911 h 1682351"/>
              <a:gd name="connsiteX135" fmla="*/ 4121597 w 7868507"/>
              <a:gd name="connsiteY135" fmla="*/ 1049768 h 1682351"/>
              <a:gd name="connsiteX136" fmla="*/ 4092519 w 7868507"/>
              <a:gd name="connsiteY136" fmla="*/ 1061793 h 1682351"/>
              <a:gd name="connsiteX137" fmla="*/ 4054082 w 7868507"/>
              <a:gd name="connsiteY137" fmla="*/ 1068526 h 1682351"/>
              <a:gd name="connsiteX138" fmla="*/ 4031133 w 7868507"/>
              <a:gd name="connsiteY138" fmla="*/ 1072650 h 1682351"/>
              <a:gd name="connsiteX139" fmla="*/ 3966873 w 7868507"/>
              <a:gd name="connsiteY139" fmla="*/ 1076267 h 1682351"/>
              <a:gd name="connsiteX140" fmla="*/ 3963573 w 7868507"/>
              <a:gd name="connsiteY140" fmla="*/ 1076172 h 1682351"/>
              <a:gd name="connsiteX141" fmla="*/ 3952740 w 7868507"/>
              <a:gd name="connsiteY141" fmla="*/ 1081643 h 1682351"/>
              <a:gd name="connsiteX142" fmla="*/ 3952284 w 7868507"/>
              <a:gd name="connsiteY142" fmla="*/ 1083043 h 1682351"/>
              <a:gd name="connsiteX143" fmla="*/ 3912008 w 7868507"/>
              <a:gd name="connsiteY143" fmla="*/ 1080346 h 1682351"/>
              <a:gd name="connsiteX144" fmla="*/ 3907178 w 7868507"/>
              <a:gd name="connsiteY144" fmla="*/ 1082452 h 1682351"/>
              <a:gd name="connsiteX145" fmla="*/ 3880262 w 7868507"/>
              <a:gd name="connsiteY145" fmla="*/ 1077541 h 1682351"/>
              <a:gd name="connsiteX146" fmla="*/ 3866711 w 7868507"/>
              <a:gd name="connsiteY146" fmla="*/ 1076684 h 1682351"/>
              <a:gd name="connsiteX147" fmla="*/ 3842517 w 7868507"/>
              <a:gd name="connsiteY147" fmla="*/ 1073470 h 1682351"/>
              <a:gd name="connsiteX148" fmla="*/ 3840538 w 7868507"/>
              <a:gd name="connsiteY148" fmla="*/ 1074837 h 1682351"/>
              <a:gd name="connsiteX149" fmla="*/ 3835745 w 7868507"/>
              <a:gd name="connsiteY149" fmla="*/ 1073596 h 1682351"/>
              <a:gd name="connsiteX150" fmla="*/ 3832245 w 7868507"/>
              <a:gd name="connsiteY150" fmla="*/ 1075205 h 1682351"/>
              <a:gd name="connsiteX151" fmla="*/ 3828256 w 7868507"/>
              <a:gd name="connsiteY151" fmla="*/ 1074786 h 1682351"/>
              <a:gd name="connsiteX152" fmla="*/ 3786574 w 7868507"/>
              <a:gd name="connsiteY152" fmla="*/ 1081253 h 1682351"/>
              <a:gd name="connsiteX153" fmla="*/ 3777568 w 7868507"/>
              <a:gd name="connsiteY153" fmla="*/ 1079989 h 1682351"/>
              <a:gd name="connsiteX154" fmla="*/ 3770769 w 7868507"/>
              <a:gd name="connsiteY154" fmla="*/ 1084796 h 1682351"/>
              <a:gd name="connsiteX155" fmla="*/ 3742056 w 7868507"/>
              <a:gd name="connsiteY155" fmla="*/ 1086062 h 1682351"/>
              <a:gd name="connsiteX156" fmla="*/ 3732135 w 7868507"/>
              <a:gd name="connsiteY156" fmla="*/ 1082300 h 1682351"/>
              <a:gd name="connsiteX157" fmla="*/ 3722961 w 7868507"/>
              <a:gd name="connsiteY157" fmla="*/ 1079602 h 1682351"/>
              <a:gd name="connsiteX158" fmla="*/ 3721773 w 7868507"/>
              <a:gd name="connsiteY158" fmla="*/ 1079610 h 1682351"/>
              <a:gd name="connsiteX159" fmla="*/ 3709837 w 7868507"/>
              <a:gd name="connsiteY159" fmla="*/ 1079694 h 1682351"/>
              <a:gd name="connsiteX160" fmla="*/ 3687629 w 7868507"/>
              <a:gd name="connsiteY160" fmla="*/ 1079849 h 1682351"/>
              <a:gd name="connsiteX161" fmla="*/ 3644574 w 7868507"/>
              <a:gd name="connsiteY161" fmla="*/ 1083439 h 1682351"/>
              <a:gd name="connsiteX162" fmla="*/ 3547156 w 7868507"/>
              <a:gd name="connsiteY162" fmla="*/ 1066356 h 1682351"/>
              <a:gd name="connsiteX163" fmla="*/ 3408831 w 7868507"/>
              <a:gd name="connsiteY163" fmla="*/ 1075438 h 1682351"/>
              <a:gd name="connsiteX164" fmla="*/ 3114039 w 7868507"/>
              <a:gd name="connsiteY164" fmla="*/ 1109327 h 1682351"/>
              <a:gd name="connsiteX165" fmla="*/ 3051319 w 7868507"/>
              <a:gd name="connsiteY165" fmla="*/ 1116688 h 1682351"/>
              <a:gd name="connsiteX166" fmla="*/ 3010058 w 7868507"/>
              <a:gd name="connsiteY166" fmla="*/ 1118821 h 1682351"/>
              <a:gd name="connsiteX167" fmla="*/ 2941155 w 7868507"/>
              <a:gd name="connsiteY167" fmla="*/ 1141827 h 1682351"/>
              <a:gd name="connsiteX168" fmla="*/ 2862733 w 7868507"/>
              <a:gd name="connsiteY168" fmla="*/ 1149849 h 1682351"/>
              <a:gd name="connsiteX169" fmla="*/ 2762853 w 7868507"/>
              <a:gd name="connsiteY169" fmla="*/ 1155888 h 1682351"/>
              <a:gd name="connsiteX170" fmla="*/ 2735957 w 7868507"/>
              <a:gd name="connsiteY170" fmla="*/ 1166296 h 1682351"/>
              <a:gd name="connsiteX171" fmla="*/ 2697453 w 7868507"/>
              <a:gd name="connsiteY171" fmla="*/ 1175920 h 1682351"/>
              <a:gd name="connsiteX172" fmla="*/ 2630587 w 7868507"/>
              <a:gd name="connsiteY172" fmla="*/ 1198561 h 1682351"/>
              <a:gd name="connsiteX173" fmla="*/ 2554087 w 7868507"/>
              <a:gd name="connsiteY173" fmla="*/ 1210615 h 1682351"/>
              <a:gd name="connsiteX174" fmla="*/ 2466063 w 7868507"/>
              <a:gd name="connsiteY174" fmla="*/ 1202949 h 1682351"/>
              <a:gd name="connsiteX175" fmla="*/ 2417946 w 7868507"/>
              <a:gd name="connsiteY175" fmla="*/ 1202719 h 1682351"/>
              <a:gd name="connsiteX176" fmla="*/ 2258819 w 7868507"/>
              <a:gd name="connsiteY176" fmla="*/ 1200304 h 1682351"/>
              <a:gd name="connsiteX177" fmla="*/ 2148771 w 7868507"/>
              <a:gd name="connsiteY177" fmla="*/ 1198564 h 1682351"/>
              <a:gd name="connsiteX178" fmla="*/ 2117137 w 7868507"/>
              <a:gd name="connsiteY178" fmla="*/ 1207800 h 1682351"/>
              <a:gd name="connsiteX179" fmla="*/ 2064067 w 7868507"/>
              <a:gd name="connsiteY179" fmla="*/ 1222897 h 1682351"/>
              <a:gd name="connsiteX180" fmla="*/ 2011154 w 7868507"/>
              <a:gd name="connsiteY180" fmla="*/ 1227589 h 1682351"/>
              <a:gd name="connsiteX181" fmla="*/ 1967562 w 7868507"/>
              <a:gd name="connsiteY181" fmla="*/ 1238053 h 1682351"/>
              <a:gd name="connsiteX182" fmla="*/ 1925305 w 7868507"/>
              <a:gd name="connsiteY182" fmla="*/ 1239652 h 1682351"/>
              <a:gd name="connsiteX183" fmla="*/ 1903633 w 7868507"/>
              <a:gd name="connsiteY183" fmla="*/ 1234971 h 1682351"/>
              <a:gd name="connsiteX184" fmla="*/ 1878608 w 7868507"/>
              <a:gd name="connsiteY184" fmla="*/ 1229903 h 1682351"/>
              <a:gd name="connsiteX185" fmla="*/ 1843617 w 7868507"/>
              <a:gd name="connsiteY185" fmla="*/ 1224887 h 1682351"/>
              <a:gd name="connsiteX186" fmla="*/ 1749265 w 7868507"/>
              <a:gd name="connsiteY186" fmla="*/ 1228560 h 1682351"/>
              <a:gd name="connsiteX187" fmla="*/ 1650050 w 7868507"/>
              <a:gd name="connsiteY187" fmla="*/ 1231064 h 1682351"/>
              <a:gd name="connsiteX188" fmla="*/ 1625906 w 7868507"/>
              <a:gd name="connsiteY188" fmla="*/ 1240466 h 1682351"/>
              <a:gd name="connsiteX189" fmla="*/ 1625638 w 7868507"/>
              <a:gd name="connsiteY189" fmla="*/ 1243542 h 1682351"/>
              <a:gd name="connsiteX190" fmla="*/ 1621994 w 7868507"/>
              <a:gd name="connsiteY190" fmla="*/ 1248302 h 1682351"/>
              <a:gd name="connsiteX191" fmla="*/ 1615654 w 7868507"/>
              <a:gd name="connsiteY191" fmla="*/ 1259137 h 1682351"/>
              <a:gd name="connsiteX192" fmla="*/ 1602888 w 7868507"/>
              <a:gd name="connsiteY192" fmla="*/ 1274010 h 1682351"/>
              <a:gd name="connsiteX193" fmla="*/ 1602366 w 7868507"/>
              <a:gd name="connsiteY193" fmla="*/ 1273557 h 1682351"/>
              <a:gd name="connsiteX194" fmla="*/ 1597689 w 7868507"/>
              <a:gd name="connsiteY194" fmla="*/ 1274721 h 1682351"/>
              <a:gd name="connsiteX195" fmla="*/ 1566332 w 7868507"/>
              <a:gd name="connsiteY195" fmla="*/ 1278948 h 1682351"/>
              <a:gd name="connsiteX196" fmla="*/ 1555040 w 7868507"/>
              <a:gd name="connsiteY196" fmla="*/ 1293696 h 1682351"/>
              <a:gd name="connsiteX197" fmla="*/ 1552558 w 7868507"/>
              <a:gd name="connsiteY197" fmla="*/ 1296317 h 1682351"/>
              <a:gd name="connsiteX198" fmla="*/ 1552423 w 7868507"/>
              <a:gd name="connsiteY198" fmla="*/ 1296224 h 1682351"/>
              <a:gd name="connsiteX199" fmla="*/ 1549631 w 7868507"/>
              <a:gd name="connsiteY199" fmla="*/ 1298702 h 1682351"/>
              <a:gd name="connsiteX200" fmla="*/ 1518013 w 7868507"/>
              <a:gd name="connsiteY200" fmla="*/ 1301677 h 1682351"/>
              <a:gd name="connsiteX201" fmla="*/ 1479156 w 7868507"/>
              <a:gd name="connsiteY201" fmla="*/ 1316098 h 1682351"/>
              <a:gd name="connsiteX202" fmla="*/ 1441079 w 7868507"/>
              <a:gd name="connsiteY202" fmla="*/ 1332684 h 1682351"/>
              <a:gd name="connsiteX203" fmla="*/ 1427483 w 7868507"/>
              <a:gd name="connsiteY203" fmla="*/ 1339810 h 1682351"/>
              <a:gd name="connsiteX204" fmla="*/ 1402408 w 7868507"/>
              <a:gd name="connsiteY204" fmla="*/ 1347572 h 1682351"/>
              <a:gd name="connsiteX205" fmla="*/ 1390401 w 7868507"/>
              <a:gd name="connsiteY205" fmla="*/ 1348064 h 1682351"/>
              <a:gd name="connsiteX206" fmla="*/ 1389965 w 7868507"/>
              <a:gd name="connsiteY206" fmla="*/ 1348612 h 1682351"/>
              <a:gd name="connsiteX207" fmla="*/ 1388601 w 7868507"/>
              <a:gd name="connsiteY207" fmla="*/ 1346953 h 1682351"/>
              <a:gd name="connsiteX208" fmla="*/ 1380844 w 7868507"/>
              <a:gd name="connsiteY208" fmla="*/ 1350384 h 1682351"/>
              <a:gd name="connsiteX209" fmla="*/ 1378861 w 7868507"/>
              <a:gd name="connsiteY209" fmla="*/ 1352221 h 1682351"/>
              <a:gd name="connsiteX210" fmla="*/ 1375758 w 7868507"/>
              <a:gd name="connsiteY210" fmla="*/ 1353731 h 1682351"/>
              <a:gd name="connsiteX211" fmla="*/ 1375650 w 7868507"/>
              <a:gd name="connsiteY211" fmla="*/ 1353592 h 1682351"/>
              <a:gd name="connsiteX212" fmla="*/ 1372804 w 7868507"/>
              <a:gd name="connsiteY212" fmla="*/ 1355351 h 1682351"/>
              <a:gd name="connsiteX213" fmla="*/ 1359249 w 7868507"/>
              <a:gd name="connsiteY213" fmla="*/ 1366189 h 1682351"/>
              <a:gd name="connsiteX214" fmla="*/ 1340780 w 7868507"/>
              <a:gd name="connsiteY214" fmla="*/ 1366894 h 1682351"/>
              <a:gd name="connsiteX215" fmla="*/ 1337816 w 7868507"/>
              <a:gd name="connsiteY215" fmla="*/ 1359128 h 1682351"/>
              <a:gd name="connsiteX216" fmla="*/ 1335560 w 7868507"/>
              <a:gd name="connsiteY216" fmla="*/ 1360910 h 1682351"/>
              <a:gd name="connsiteX217" fmla="*/ 1331292 w 7868507"/>
              <a:gd name="connsiteY217" fmla="*/ 1365723 h 1682351"/>
              <a:gd name="connsiteX218" fmla="*/ 1329826 w 7868507"/>
              <a:gd name="connsiteY218" fmla="*/ 1365581 h 1682351"/>
              <a:gd name="connsiteX219" fmla="*/ 1315524 w 7868507"/>
              <a:gd name="connsiteY219" fmla="*/ 1370869 h 1682351"/>
              <a:gd name="connsiteX220" fmla="*/ 1311310 w 7868507"/>
              <a:gd name="connsiteY220" fmla="*/ 1368878 h 1682351"/>
              <a:gd name="connsiteX221" fmla="*/ 1309448 w 7868507"/>
              <a:gd name="connsiteY221" fmla="*/ 1368851 h 1682351"/>
              <a:gd name="connsiteX222" fmla="*/ 1301298 w 7868507"/>
              <a:gd name="connsiteY222" fmla="*/ 1377498 h 1682351"/>
              <a:gd name="connsiteX223" fmla="*/ 1296925 w 7868507"/>
              <a:gd name="connsiteY223" fmla="*/ 1380996 h 1682351"/>
              <a:gd name="connsiteX224" fmla="*/ 1269267 w 7868507"/>
              <a:gd name="connsiteY224" fmla="*/ 1411589 h 1682351"/>
              <a:gd name="connsiteX225" fmla="*/ 1221707 w 7868507"/>
              <a:gd name="connsiteY225" fmla="*/ 1427353 h 1682351"/>
              <a:gd name="connsiteX226" fmla="*/ 1173283 w 7868507"/>
              <a:gd name="connsiteY226" fmla="*/ 1444522 h 1682351"/>
              <a:gd name="connsiteX227" fmla="*/ 1135382 w 7868507"/>
              <a:gd name="connsiteY227" fmla="*/ 1456933 h 1682351"/>
              <a:gd name="connsiteX228" fmla="*/ 1055416 w 7868507"/>
              <a:gd name="connsiteY228" fmla="*/ 1526389 h 1682351"/>
              <a:gd name="connsiteX229" fmla="*/ 1034752 w 7868507"/>
              <a:gd name="connsiteY229" fmla="*/ 1531257 h 1682351"/>
              <a:gd name="connsiteX230" fmla="*/ 1018956 w 7868507"/>
              <a:gd name="connsiteY230" fmla="*/ 1549595 h 1682351"/>
              <a:gd name="connsiteX231" fmla="*/ 1010858 w 7868507"/>
              <a:gd name="connsiteY231" fmla="*/ 1548110 h 1682351"/>
              <a:gd name="connsiteX232" fmla="*/ 1009435 w 7868507"/>
              <a:gd name="connsiteY232" fmla="*/ 1547700 h 1682351"/>
              <a:gd name="connsiteX233" fmla="*/ 1004312 w 7868507"/>
              <a:gd name="connsiteY233" fmla="*/ 1549413 h 1682351"/>
              <a:gd name="connsiteX234" fmla="*/ 1002155 w 7868507"/>
              <a:gd name="connsiteY234" fmla="*/ 1545703 h 1682351"/>
              <a:gd name="connsiteX235" fmla="*/ 993932 w 7868507"/>
              <a:gd name="connsiteY235" fmla="*/ 1545275 h 1682351"/>
              <a:gd name="connsiteX236" fmla="*/ 984702 w 7868507"/>
              <a:gd name="connsiteY236" fmla="*/ 1549599 h 1682351"/>
              <a:gd name="connsiteX237" fmla="*/ 951832 w 7868507"/>
              <a:gd name="connsiteY237" fmla="*/ 1564506 h 1682351"/>
              <a:gd name="connsiteX238" fmla="*/ 946909 w 7868507"/>
              <a:gd name="connsiteY238" fmla="*/ 1569506 h 1682351"/>
              <a:gd name="connsiteX239" fmla="*/ 930061 w 7868507"/>
              <a:gd name="connsiteY239" fmla="*/ 1573784 h 1682351"/>
              <a:gd name="connsiteX240" fmla="*/ 929189 w 7868507"/>
              <a:gd name="connsiteY240" fmla="*/ 1575061 h 1682351"/>
              <a:gd name="connsiteX241" fmla="*/ 913074 w 7868507"/>
              <a:gd name="connsiteY241" fmla="*/ 1580907 h 1682351"/>
              <a:gd name="connsiteX242" fmla="*/ 885532 w 7868507"/>
              <a:gd name="connsiteY242" fmla="*/ 1596205 h 1682351"/>
              <a:gd name="connsiteX243" fmla="*/ 879535 w 7868507"/>
              <a:gd name="connsiteY243" fmla="*/ 1593350 h 1682351"/>
              <a:gd name="connsiteX244" fmla="*/ 878302 w 7868507"/>
              <a:gd name="connsiteY244" fmla="*/ 1591213 h 1682351"/>
              <a:gd name="connsiteX245" fmla="*/ 870728 w 7868507"/>
              <a:gd name="connsiteY245" fmla="*/ 1595340 h 1682351"/>
              <a:gd name="connsiteX246" fmla="*/ 864075 w 7868507"/>
              <a:gd name="connsiteY246" fmla="*/ 1594517 h 1682351"/>
              <a:gd name="connsiteX247" fmla="*/ 859460 w 7868507"/>
              <a:gd name="connsiteY247" fmla="*/ 1599444 h 1682351"/>
              <a:gd name="connsiteX248" fmla="*/ 851601 w 7868507"/>
              <a:gd name="connsiteY248" fmla="*/ 1600641 h 1682351"/>
              <a:gd name="connsiteX249" fmla="*/ 841730 w 7868507"/>
              <a:gd name="connsiteY249" fmla="*/ 1600929 h 1682351"/>
              <a:gd name="connsiteX250" fmla="*/ 832963 w 7868507"/>
              <a:gd name="connsiteY250" fmla="*/ 1599055 h 1682351"/>
              <a:gd name="connsiteX251" fmla="*/ 820466 w 7868507"/>
              <a:gd name="connsiteY251" fmla="*/ 1602123 h 1682351"/>
              <a:gd name="connsiteX252" fmla="*/ 791859 w 7868507"/>
              <a:gd name="connsiteY252" fmla="*/ 1606663 h 1682351"/>
              <a:gd name="connsiteX253" fmla="*/ 770233 w 7868507"/>
              <a:gd name="connsiteY253" fmla="*/ 1610142 h 1682351"/>
              <a:gd name="connsiteX254" fmla="*/ 732594 w 7868507"/>
              <a:gd name="connsiteY254" fmla="*/ 1620226 h 1682351"/>
              <a:gd name="connsiteX255" fmla="*/ 725765 w 7868507"/>
              <a:gd name="connsiteY255" fmla="*/ 1628741 h 1682351"/>
              <a:gd name="connsiteX256" fmla="*/ 707807 w 7868507"/>
              <a:gd name="connsiteY256" fmla="*/ 1626219 h 1682351"/>
              <a:gd name="connsiteX257" fmla="*/ 702769 w 7868507"/>
              <a:gd name="connsiteY257" fmla="*/ 1617842 h 1682351"/>
              <a:gd name="connsiteX258" fmla="*/ 679694 w 7868507"/>
              <a:gd name="connsiteY258" fmla="*/ 1620699 h 1682351"/>
              <a:gd name="connsiteX259" fmla="*/ 658729 w 7868507"/>
              <a:gd name="connsiteY259" fmla="*/ 1632723 h 1682351"/>
              <a:gd name="connsiteX260" fmla="*/ 631015 w 7868507"/>
              <a:gd name="connsiteY260" fmla="*/ 1639457 h 1682351"/>
              <a:gd name="connsiteX261" fmla="*/ 614469 w 7868507"/>
              <a:gd name="connsiteY261" fmla="*/ 1643580 h 1682351"/>
              <a:gd name="connsiteX262" fmla="*/ 568137 w 7868507"/>
              <a:gd name="connsiteY262" fmla="*/ 1647197 h 1682351"/>
              <a:gd name="connsiteX263" fmla="*/ 565757 w 7868507"/>
              <a:gd name="connsiteY263" fmla="*/ 1647102 h 1682351"/>
              <a:gd name="connsiteX264" fmla="*/ 557947 w 7868507"/>
              <a:gd name="connsiteY264" fmla="*/ 1652573 h 1682351"/>
              <a:gd name="connsiteX265" fmla="*/ 557617 w 7868507"/>
              <a:gd name="connsiteY265" fmla="*/ 1653973 h 1682351"/>
              <a:gd name="connsiteX266" fmla="*/ 528578 w 7868507"/>
              <a:gd name="connsiteY266" fmla="*/ 1651276 h 1682351"/>
              <a:gd name="connsiteX267" fmla="*/ 525096 w 7868507"/>
              <a:gd name="connsiteY267" fmla="*/ 1653383 h 1682351"/>
              <a:gd name="connsiteX268" fmla="*/ 505689 w 7868507"/>
              <a:gd name="connsiteY268" fmla="*/ 1648471 h 1682351"/>
              <a:gd name="connsiteX269" fmla="*/ 495919 w 7868507"/>
              <a:gd name="connsiteY269" fmla="*/ 1647615 h 1682351"/>
              <a:gd name="connsiteX270" fmla="*/ 478476 w 7868507"/>
              <a:gd name="connsiteY270" fmla="*/ 1644401 h 1682351"/>
              <a:gd name="connsiteX271" fmla="*/ 477049 w 7868507"/>
              <a:gd name="connsiteY271" fmla="*/ 1645767 h 1682351"/>
              <a:gd name="connsiteX272" fmla="*/ 473592 w 7868507"/>
              <a:gd name="connsiteY272" fmla="*/ 1644526 h 1682351"/>
              <a:gd name="connsiteX273" fmla="*/ 471069 w 7868507"/>
              <a:gd name="connsiteY273" fmla="*/ 1646136 h 1682351"/>
              <a:gd name="connsiteX274" fmla="*/ 468193 w 7868507"/>
              <a:gd name="connsiteY274" fmla="*/ 1645716 h 1682351"/>
              <a:gd name="connsiteX275" fmla="*/ 438139 w 7868507"/>
              <a:gd name="connsiteY275" fmla="*/ 1652183 h 1682351"/>
              <a:gd name="connsiteX276" fmla="*/ 431647 w 7868507"/>
              <a:gd name="connsiteY276" fmla="*/ 1650919 h 1682351"/>
              <a:gd name="connsiteX277" fmla="*/ 426745 w 7868507"/>
              <a:gd name="connsiteY277" fmla="*/ 1655727 h 1682351"/>
              <a:gd name="connsiteX278" fmla="*/ 406042 w 7868507"/>
              <a:gd name="connsiteY278" fmla="*/ 1656992 h 1682351"/>
              <a:gd name="connsiteX279" fmla="*/ 398889 w 7868507"/>
              <a:gd name="connsiteY279" fmla="*/ 1653230 h 1682351"/>
              <a:gd name="connsiteX280" fmla="*/ 392275 w 7868507"/>
              <a:gd name="connsiteY280" fmla="*/ 1650533 h 1682351"/>
              <a:gd name="connsiteX281" fmla="*/ 391417 w 7868507"/>
              <a:gd name="connsiteY281" fmla="*/ 1650540 h 1682351"/>
              <a:gd name="connsiteX282" fmla="*/ 382811 w 7868507"/>
              <a:gd name="connsiteY282" fmla="*/ 1650624 h 1682351"/>
              <a:gd name="connsiteX283" fmla="*/ 366800 w 7868507"/>
              <a:gd name="connsiteY283" fmla="*/ 1650779 h 1682351"/>
              <a:gd name="connsiteX284" fmla="*/ 335757 w 7868507"/>
              <a:gd name="connsiteY284" fmla="*/ 1654369 h 1682351"/>
              <a:gd name="connsiteX285" fmla="*/ 265518 w 7868507"/>
              <a:gd name="connsiteY285" fmla="*/ 1637286 h 1682351"/>
              <a:gd name="connsiteX286" fmla="*/ 165785 w 7868507"/>
              <a:gd name="connsiteY286" fmla="*/ 1646368 h 1682351"/>
              <a:gd name="connsiteX287" fmla="*/ 5771 w 7868507"/>
              <a:gd name="connsiteY287" fmla="*/ 1682351 h 1682351"/>
              <a:gd name="connsiteX288" fmla="*/ 0 w 7868507"/>
              <a:gd name="connsiteY288" fmla="*/ 1682121 h 1682351"/>
              <a:gd name="connsiteX289" fmla="*/ 0 w 7868507"/>
              <a:gd name="connsiteY289" fmla="*/ 208540 h 1682351"/>
              <a:gd name="connsiteX290" fmla="*/ 1 w 7868507"/>
              <a:gd name="connsiteY290" fmla="*/ 208540 h 168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868507" h="1682351">
                <a:moveTo>
                  <a:pt x="0" y="0"/>
                </a:moveTo>
                <a:lnTo>
                  <a:pt x="7868507" y="0"/>
                </a:lnTo>
                <a:lnTo>
                  <a:pt x="7865866" y="1824"/>
                </a:lnTo>
                <a:cubicBezTo>
                  <a:pt x="7856431" y="8442"/>
                  <a:pt x="7838680" y="21037"/>
                  <a:pt x="7837561" y="21679"/>
                </a:cubicBezTo>
                <a:cubicBezTo>
                  <a:pt x="7827334" y="28887"/>
                  <a:pt x="7786488" y="47703"/>
                  <a:pt x="7769454" y="43813"/>
                </a:cubicBezTo>
                <a:cubicBezTo>
                  <a:pt x="7776715" y="51976"/>
                  <a:pt x="7698773" y="52885"/>
                  <a:pt x="7695485" y="61050"/>
                </a:cubicBezTo>
                <a:cubicBezTo>
                  <a:pt x="7694124" y="67654"/>
                  <a:pt x="7669858" y="70842"/>
                  <a:pt x="7662356" y="73131"/>
                </a:cubicBezTo>
                <a:cubicBezTo>
                  <a:pt x="7657288" y="79798"/>
                  <a:pt x="7615644" y="67260"/>
                  <a:pt x="7602203" y="99894"/>
                </a:cubicBezTo>
                <a:cubicBezTo>
                  <a:pt x="7564102" y="102340"/>
                  <a:pt x="7563677" y="146948"/>
                  <a:pt x="7533256" y="141638"/>
                </a:cubicBezTo>
                <a:cubicBezTo>
                  <a:pt x="7525393" y="142116"/>
                  <a:pt x="7522481" y="163449"/>
                  <a:pt x="7516926" y="165418"/>
                </a:cubicBezTo>
                <a:lnTo>
                  <a:pt x="7488994" y="178287"/>
                </a:lnTo>
                <a:lnTo>
                  <a:pt x="7478335" y="185700"/>
                </a:lnTo>
                <a:lnTo>
                  <a:pt x="7458526" y="189157"/>
                </a:lnTo>
                <a:cubicBezTo>
                  <a:pt x="7448729" y="190298"/>
                  <a:pt x="7435680" y="189564"/>
                  <a:pt x="7419554" y="192546"/>
                </a:cubicBezTo>
                <a:cubicBezTo>
                  <a:pt x="7391848" y="201320"/>
                  <a:pt x="7364551" y="190112"/>
                  <a:pt x="7347574" y="213028"/>
                </a:cubicBezTo>
                <a:cubicBezTo>
                  <a:pt x="7289734" y="215419"/>
                  <a:pt x="7263297" y="236052"/>
                  <a:pt x="7205646" y="228570"/>
                </a:cubicBezTo>
                <a:cubicBezTo>
                  <a:pt x="7219384" y="234481"/>
                  <a:pt x="7148985" y="225303"/>
                  <a:pt x="7132082" y="240066"/>
                </a:cubicBezTo>
                <a:cubicBezTo>
                  <a:pt x="7098097" y="244851"/>
                  <a:pt x="7078927" y="243254"/>
                  <a:pt x="7026584" y="249305"/>
                </a:cubicBezTo>
                <a:cubicBezTo>
                  <a:pt x="6982005" y="255885"/>
                  <a:pt x="6975045" y="256084"/>
                  <a:pt x="6949796" y="259619"/>
                </a:cubicBezTo>
                <a:lnTo>
                  <a:pt x="6850243" y="278486"/>
                </a:lnTo>
                <a:lnTo>
                  <a:pt x="6848972" y="279419"/>
                </a:lnTo>
                <a:cubicBezTo>
                  <a:pt x="6842431" y="281915"/>
                  <a:pt x="6837674" y="282132"/>
                  <a:pt x="6833720" y="281340"/>
                </a:cubicBezTo>
                <a:lnTo>
                  <a:pt x="6796601" y="279778"/>
                </a:lnTo>
                <a:lnTo>
                  <a:pt x="6793249" y="281365"/>
                </a:lnTo>
                <a:lnTo>
                  <a:pt x="6761214" y="283216"/>
                </a:lnTo>
                <a:cubicBezTo>
                  <a:pt x="6761188" y="283490"/>
                  <a:pt x="6761163" y="283765"/>
                  <a:pt x="6761137" y="284040"/>
                </a:cubicBezTo>
                <a:cubicBezTo>
                  <a:pt x="6760237" y="285931"/>
                  <a:pt x="6758196" y="287407"/>
                  <a:pt x="6753708" y="288053"/>
                </a:cubicBezTo>
                <a:cubicBezTo>
                  <a:pt x="6765963" y="298767"/>
                  <a:pt x="6752991" y="292938"/>
                  <a:pt x="6738673" y="293899"/>
                </a:cubicBezTo>
                <a:cubicBezTo>
                  <a:pt x="6725584" y="299105"/>
                  <a:pt x="6686848" y="314912"/>
                  <a:pt x="6675177" y="319284"/>
                </a:cubicBezTo>
                <a:lnTo>
                  <a:pt x="6668648" y="320128"/>
                </a:lnTo>
                <a:cubicBezTo>
                  <a:pt x="6668631" y="320193"/>
                  <a:pt x="6668614" y="320260"/>
                  <a:pt x="6668596" y="320325"/>
                </a:cubicBezTo>
                <a:cubicBezTo>
                  <a:pt x="6667339" y="320894"/>
                  <a:pt x="6665255" y="321316"/>
                  <a:pt x="6661861" y="321574"/>
                </a:cubicBezTo>
                <a:lnTo>
                  <a:pt x="6644079" y="323301"/>
                </a:lnTo>
                <a:lnTo>
                  <a:pt x="6640227" y="325063"/>
                </a:lnTo>
                <a:lnTo>
                  <a:pt x="6639422" y="327491"/>
                </a:lnTo>
                <a:lnTo>
                  <a:pt x="6617073" y="336554"/>
                </a:lnTo>
                <a:cubicBezTo>
                  <a:pt x="6605813" y="334764"/>
                  <a:pt x="6572341" y="351494"/>
                  <a:pt x="6565938" y="354459"/>
                </a:cubicBezTo>
                <a:lnTo>
                  <a:pt x="6506395" y="372715"/>
                </a:lnTo>
                <a:cubicBezTo>
                  <a:pt x="6446059" y="407226"/>
                  <a:pt x="6413333" y="405459"/>
                  <a:pt x="6366803" y="421832"/>
                </a:cubicBezTo>
                <a:cubicBezTo>
                  <a:pt x="6324390" y="424230"/>
                  <a:pt x="6284368" y="425700"/>
                  <a:pt x="6245343" y="435559"/>
                </a:cubicBezTo>
                <a:cubicBezTo>
                  <a:pt x="6215336" y="440142"/>
                  <a:pt x="6196358" y="442032"/>
                  <a:pt x="6186762" y="449329"/>
                </a:cubicBezTo>
                <a:lnTo>
                  <a:pt x="6151870" y="456667"/>
                </a:lnTo>
                <a:lnTo>
                  <a:pt x="6094791" y="467108"/>
                </a:lnTo>
                <a:cubicBezTo>
                  <a:pt x="6094657" y="467835"/>
                  <a:pt x="6094521" y="468561"/>
                  <a:pt x="6094387" y="469288"/>
                </a:cubicBezTo>
                <a:lnTo>
                  <a:pt x="6088888" y="472662"/>
                </a:lnTo>
                <a:lnTo>
                  <a:pt x="6079322" y="480342"/>
                </a:lnTo>
                <a:lnTo>
                  <a:pt x="6060058" y="490885"/>
                </a:lnTo>
                <a:lnTo>
                  <a:pt x="6059271" y="490563"/>
                </a:lnTo>
                <a:cubicBezTo>
                  <a:pt x="6057130" y="490070"/>
                  <a:pt x="6054850" y="490140"/>
                  <a:pt x="6052214" y="491388"/>
                </a:cubicBezTo>
                <a:cubicBezTo>
                  <a:pt x="6043152" y="492025"/>
                  <a:pt x="6015622" y="492143"/>
                  <a:pt x="6004898" y="494385"/>
                </a:cubicBezTo>
                <a:cubicBezTo>
                  <a:pt x="5999647" y="497933"/>
                  <a:pt x="5993947" y="501457"/>
                  <a:pt x="5987859" y="504838"/>
                </a:cubicBezTo>
                <a:lnTo>
                  <a:pt x="5984113" y="506697"/>
                </a:lnTo>
                <a:lnTo>
                  <a:pt x="5983909" y="506630"/>
                </a:lnTo>
                <a:cubicBezTo>
                  <a:pt x="5982816" y="506817"/>
                  <a:pt x="5981478" y="507345"/>
                  <a:pt x="5979696" y="508387"/>
                </a:cubicBezTo>
                <a:lnTo>
                  <a:pt x="5931986" y="510495"/>
                </a:lnTo>
                <a:cubicBezTo>
                  <a:pt x="5909485" y="515471"/>
                  <a:pt x="5891640" y="509415"/>
                  <a:pt x="5873354" y="520717"/>
                </a:cubicBezTo>
                <a:cubicBezTo>
                  <a:pt x="5862814" y="523027"/>
                  <a:pt x="5852640" y="524240"/>
                  <a:pt x="5843006" y="525739"/>
                </a:cubicBezTo>
                <a:lnTo>
                  <a:pt x="5825737" y="530029"/>
                </a:lnTo>
                <a:lnTo>
                  <a:pt x="5812271" y="536366"/>
                </a:lnTo>
                <a:cubicBezTo>
                  <a:pt x="5756812" y="585055"/>
                  <a:pt x="5726733" y="582561"/>
                  <a:pt x="5683965" y="605660"/>
                </a:cubicBezTo>
                <a:cubicBezTo>
                  <a:pt x="5644981" y="609044"/>
                  <a:pt x="5608194" y="611118"/>
                  <a:pt x="5572324" y="625027"/>
                </a:cubicBezTo>
                <a:lnTo>
                  <a:pt x="5556903" y="628786"/>
                </a:lnTo>
                <a:lnTo>
                  <a:pt x="5553544" y="627847"/>
                </a:lnTo>
                <a:lnTo>
                  <a:pt x="5526889" y="632098"/>
                </a:lnTo>
                <a:lnTo>
                  <a:pt x="5521078" y="637584"/>
                </a:lnTo>
                <a:lnTo>
                  <a:pt x="5512534" y="637267"/>
                </a:lnTo>
                <a:cubicBezTo>
                  <a:pt x="5504747" y="639009"/>
                  <a:pt x="5481345" y="646244"/>
                  <a:pt x="5474353" y="648039"/>
                </a:cubicBezTo>
                <a:lnTo>
                  <a:pt x="5470584" y="648039"/>
                </a:lnTo>
                <a:lnTo>
                  <a:pt x="5467496" y="650003"/>
                </a:lnTo>
                <a:lnTo>
                  <a:pt x="5462885" y="649269"/>
                </a:lnTo>
                <a:lnTo>
                  <a:pt x="5461190" y="650833"/>
                </a:lnTo>
                <a:lnTo>
                  <a:pt x="5438256" y="650162"/>
                </a:lnTo>
                <a:lnTo>
                  <a:pt x="5425515" y="650724"/>
                </a:lnTo>
                <a:lnTo>
                  <a:pt x="5399851" y="648648"/>
                </a:lnTo>
                <a:lnTo>
                  <a:pt x="5395578" y="651245"/>
                </a:lnTo>
                <a:lnTo>
                  <a:pt x="5357693" y="652764"/>
                </a:lnTo>
                <a:cubicBezTo>
                  <a:pt x="5357603" y="653244"/>
                  <a:pt x="5357512" y="653723"/>
                  <a:pt x="5357422" y="654203"/>
                </a:cubicBezTo>
                <a:lnTo>
                  <a:pt x="5347920" y="660769"/>
                </a:lnTo>
                <a:lnTo>
                  <a:pt x="5344829" y="661019"/>
                </a:lnTo>
                <a:cubicBezTo>
                  <a:pt x="5307153" y="665059"/>
                  <a:pt x="5332651" y="677514"/>
                  <a:pt x="5285263" y="671313"/>
                </a:cubicBezTo>
                <a:cubicBezTo>
                  <a:pt x="5280405" y="677746"/>
                  <a:pt x="5274454" y="678943"/>
                  <a:pt x="5264305" y="677803"/>
                </a:cubicBezTo>
                <a:cubicBezTo>
                  <a:pt x="5246014" y="680189"/>
                  <a:pt x="5247969" y="694161"/>
                  <a:pt x="5229182" y="688503"/>
                </a:cubicBezTo>
                <a:cubicBezTo>
                  <a:pt x="5232786" y="695611"/>
                  <a:pt x="5194630" y="696876"/>
                  <a:pt x="5203382" y="703484"/>
                </a:cubicBezTo>
                <a:cubicBezTo>
                  <a:pt x="5191747" y="712293"/>
                  <a:pt x="5185418" y="701775"/>
                  <a:pt x="5173833" y="709660"/>
                </a:cubicBezTo>
                <a:cubicBezTo>
                  <a:pt x="5160556" y="713156"/>
                  <a:pt x="5181164" y="700314"/>
                  <a:pt x="5166382" y="702062"/>
                </a:cubicBezTo>
                <a:cubicBezTo>
                  <a:pt x="5152981" y="704685"/>
                  <a:pt x="5149341" y="697471"/>
                  <a:pt x="5142858" y="702153"/>
                </a:cubicBezTo>
                <a:cubicBezTo>
                  <a:pt x="5140697" y="703712"/>
                  <a:pt x="5138223" y="706594"/>
                  <a:pt x="5134964" y="711602"/>
                </a:cubicBezTo>
                <a:cubicBezTo>
                  <a:pt x="5116062" y="710281"/>
                  <a:pt x="5112766" y="718879"/>
                  <a:pt x="5087368" y="727066"/>
                </a:cubicBezTo>
                <a:cubicBezTo>
                  <a:pt x="5076462" y="724359"/>
                  <a:pt x="5067967" y="727957"/>
                  <a:pt x="5059763" y="733651"/>
                </a:cubicBezTo>
                <a:cubicBezTo>
                  <a:pt x="5047285" y="735133"/>
                  <a:pt x="5035444" y="738447"/>
                  <a:pt x="5023240" y="742299"/>
                </a:cubicBezTo>
                <a:lnTo>
                  <a:pt x="5007406" y="747156"/>
                </a:lnTo>
                <a:lnTo>
                  <a:pt x="4995851" y="746560"/>
                </a:lnTo>
                <a:cubicBezTo>
                  <a:pt x="4991224" y="747463"/>
                  <a:pt x="4986919" y="747840"/>
                  <a:pt x="4983107" y="748274"/>
                </a:cubicBezTo>
                <a:lnTo>
                  <a:pt x="4973068" y="750600"/>
                </a:lnTo>
                <a:lnTo>
                  <a:pt x="4967642" y="756164"/>
                </a:lnTo>
                <a:lnTo>
                  <a:pt x="4958938" y="756308"/>
                </a:lnTo>
                <a:lnTo>
                  <a:pt x="4949594" y="761504"/>
                </a:lnTo>
                <a:lnTo>
                  <a:pt x="4947761" y="759559"/>
                </a:lnTo>
                <a:lnTo>
                  <a:pt x="4939683" y="757589"/>
                </a:lnTo>
                <a:lnTo>
                  <a:pt x="4905733" y="776774"/>
                </a:lnTo>
                <a:cubicBezTo>
                  <a:pt x="4896707" y="781329"/>
                  <a:pt x="4889057" y="783325"/>
                  <a:pt x="4885524" y="784914"/>
                </a:cubicBezTo>
                <a:lnTo>
                  <a:pt x="4884537" y="786309"/>
                </a:lnTo>
                <a:lnTo>
                  <a:pt x="4863207" y="792997"/>
                </a:lnTo>
                <a:lnTo>
                  <a:pt x="4857388" y="798678"/>
                </a:lnTo>
                <a:cubicBezTo>
                  <a:pt x="4843193" y="806581"/>
                  <a:pt x="4824167" y="805577"/>
                  <a:pt x="4816499" y="818246"/>
                </a:cubicBezTo>
                <a:cubicBezTo>
                  <a:pt x="4812647" y="821244"/>
                  <a:pt x="4808821" y="822962"/>
                  <a:pt x="4805033" y="823877"/>
                </a:cubicBezTo>
                <a:lnTo>
                  <a:pt x="4794341" y="824641"/>
                </a:lnTo>
                <a:lnTo>
                  <a:pt x="4791139" y="821265"/>
                </a:lnTo>
                <a:lnTo>
                  <a:pt x="4784697" y="823709"/>
                </a:lnTo>
                <a:lnTo>
                  <a:pt x="4782810" y="823507"/>
                </a:lnTo>
                <a:cubicBezTo>
                  <a:pt x="4779205" y="823102"/>
                  <a:pt x="4775651" y="822843"/>
                  <a:pt x="4772164" y="823203"/>
                </a:cubicBezTo>
                <a:cubicBezTo>
                  <a:pt x="4777656" y="842476"/>
                  <a:pt x="4743396" y="829438"/>
                  <a:pt x="4753756" y="843711"/>
                </a:cubicBezTo>
                <a:cubicBezTo>
                  <a:pt x="4735544" y="849041"/>
                  <a:pt x="4750178" y="861228"/>
                  <a:pt x="4727551" y="851537"/>
                </a:cubicBezTo>
                <a:cubicBezTo>
                  <a:pt x="4699946" y="874427"/>
                  <a:pt x="4652821" y="902023"/>
                  <a:pt x="4631760" y="932126"/>
                </a:cubicBezTo>
                <a:cubicBezTo>
                  <a:pt x="4606537" y="943038"/>
                  <a:pt x="4602512" y="938987"/>
                  <a:pt x="4584082" y="949940"/>
                </a:cubicBezTo>
                <a:cubicBezTo>
                  <a:pt x="4584818" y="973908"/>
                  <a:pt x="4539784" y="951314"/>
                  <a:pt x="4523312" y="974005"/>
                </a:cubicBezTo>
                <a:lnTo>
                  <a:pt x="4463504" y="996548"/>
                </a:lnTo>
                <a:lnTo>
                  <a:pt x="4452680" y="1008042"/>
                </a:lnTo>
                <a:lnTo>
                  <a:pt x="4445284" y="1009976"/>
                </a:lnTo>
                <a:lnTo>
                  <a:pt x="4407084" y="1025274"/>
                </a:lnTo>
                <a:lnTo>
                  <a:pt x="4398766" y="1022420"/>
                </a:lnTo>
                <a:lnTo>
                  <a:pt x="4397057" y="1020283"/>
                </a:lnTo>
                <a:lnTo>
                  <a:pt x="4386552" y="1024409"/>
                </a:lnTo>
                <a:lnTo>
                  <a:pt x="4377324" y="1023587"/>
                </a:lnTo>
                <a:lnTo>
                  <a:pt x="4370923" y="1028513"/>
                </a:lnTo>
                <a:lnTo>
                  <a:pt x="4360023" y="1029711"/>
                </a:lnTo>
                <a:cubicBezTo>
                  <a:pt x="4355937" y="1029719"/>
                  <a:pt x="4351336" y="1029614"/>
                  <a:pt x="4346335" y="1029999"/>
                </a:cubicBezTo>
                <a:lnTo>
                  <a:pt x="4334175" y="1028124"/>
                </a:lnTo>
                <a:lnTo>
                  <a:pt x="4316842" y="1031192"/>
                </a:lnTo>
                <a:cubicBezTo>
                  <a:pt x="4303471" y="1033665"/>
                  <a:pt x="4290547" y="1035645"/>
                  <a:pt x="4277163" y="1035732"/>
                </a:cubicBezTo>
                <a:cubicBezTo>
                  <a:pt x="4267809" y="1040481"/>
                  <a:pt x="4258392" y="1043112"/>
                  <a:pt x="4247171" y="1039212"/>
                </a:cubicBezTo>
                <a:cubicBezTo>
                  <a:pt x="4219321" y="1044529"/>
                  <a:pt x="4214817" y="1052707"/>
                  <a:pt x="4194968" y="1049296"/>
                </a:cubicBezTo>
                <a:cubicBezTo>
                  <a:pt x="4190926" y="1053911"/>
                  <a:pt x="4187967" y="1056500"/>
                  <a:pt x="4185496" y="1057811"/>
                </a:cubicBezTo>
                <a:cubicBezTo>
                  <a:pt x="4178081" y="1061743"/>
                  <a:pt x="4175081" y="1054170"/>
                  <a:pt x="4160588" y="1055289"/>
                </a:cubicBezTo>
                <a:cubicBezTo>
                  <a:pt x="4144737" y="1055386"/>
                  <a:pt x="4168066" y="1044910"/>
                  <a:pt x="4153601" y="1046911"/>
                </a:cubicBezTo>
                <a:cubicBezTo>
                  <a:pt x="4140408" y="1053461"/>
                  <a:pt x="4134952" y="1042305"/>
                  <a:pt x="4121597" y="1049768"/>
                </a:cubicBezTo>
                <a:cubicBezTo>
                  <a:pt x="4130078" y="1057306"/>
                  <a:pt x="4089547" y="1054328"/>
                  <a:pt x="4092519" y="1061793"/>
                </a:cubicBezTo>
                <a:cubicBezTo>
                  <a:pt x="4073305" y="1054083"/>
                  <a:pt x="4073723" y="1068186"/>
                  <a:pt x="4054082" y="1068526"/>
                </a:cubicBezTo>
                <a:cubicBezTo>
                  <a:pt x="4043475" y="1066267"/>
                  <a:pt x="4037035" y="1066795"/>
                  <a:pt x="4031133" y="1072650"/>
                </a:cubicBezTo>
                <a:cubicBezTo>
                  <a:pt x="3981712" y="1061225"/>
                  <a:pt x="4007226" y="1076435"/>
                  <a:pt x="3966873" y="1076267"/>
                </a:cubicBezTo>
                <a:lnTo>
                  <a:pt x="3963573" y="1076172"/>
                </a:lnTo>
                <a:lnTo>
                  <a:pt x="3952740" y="1081643"/>
                </a:lnTo>
                <a:cubicBezTo>
                  <a:pt x="3952588" y="1082109"/>
                  <a:pt x="3952435" y="1082575"/>
                  <a:pt x="3952284" y="1083043"/>
                </a:cubicBezTo>
                <a:lnTo>
                  <a:pt x="3912008" y="1080346"/>
                </a:lnTo>
                <a:lnTo>
                  <a:pt x="3907178" y="1082452"/>
                </a:lnTo>
                <a:lnTo>
                  <a:pt x="3880262" y="1077541"/>
                </a:lnTo>
                <a:lnTo>
                  <a:pt x="3866711" y="1076684"/>
                </a:lnTo>
                <a:lnTo>
                  <a:pt x="3842517" y="1073470"/>
                </a:lnTo>
                <a:lnTo>
                  <a:pt x="3840538" y="1074837"/>
                </a:lnTo>
                <a:lnTo>
                  <a:pt x="3835745" y="1073596"/>
                </a:lnTo>
                <a:lnTo>
                  <a:pt x="3832245" y="1075205"/>
                </a:lnTo>
                <a:lnTo>
                  <a:pt x="3828256" y="1074786"/>
                </a:lnTo>
                <a:cubicBezTo>
                  <a:pt x="3820644" y="1075794"/>
                  <a:pt x="3795021" y="1080386"/>
                  <a:pt x="3786574" y="1081253"/>
                </a:cubicBezTo>
                <a:lnTo>
                  <a:pt x="3777568" y="1079989"/>
                </a:lnTo>
                <a:lnTo>
                  <a:pt x="3770769" y="1084796"/>
                </a:lnTo>
                <a:lnTo>
                  <a:pt x="3742056" y="1086062"/>
                </a:lnTo>
                <a:lnTo>
                  <a:pt x="3732135" y="1082300"/>
                </a:lnTo>
                <a:lnTo>
                  <a:pt x="3722961" y="1079602"/>
                </a:lnTo>
                <a:lnTo>
                  <a:pt x="3721773" y="1079610"/>
                </a:lnTo>
                <a:lnTo>
                  <a:pt x="3709837" y="1079694"/>
                </a:lnTo>
                <a:lnTo>
                  <a:pt x="3687629" y="1079849"/>
                </a:lnTo>
                <a:cubicBezTo>
                  <a:pt x="3673456" y="1080105"/>
                  <a:pt x="3659080" y="1080912"/>
                  <a:pt x="3644574" y="1083439"/>
                </a:cubicBezTo>
                <a:cubicBezTo>
                  <a:pt x="3589095" y="1070946"/>
                  <a:pt x="3593887" y="1069803"/>
                  <a:pt x="3547156" y="1066356"/>
                </a:cubicBezTo>
                <a:cubicBezTo>
                  <a:pt x="3524419" y="1052844"/>
                  <a:pt x="3435948" y="1076852"/>
                  <a:pt x="3408831" y="1075438"/>
                </a:cubicBezTo>
                <a:cubicBezTo>
                  <a:pt x="3341934" y="1084022"/>
                  <a:pt x="3199862" y="1123979"/>
                  <a:pt x="3114039" y="1109327"/>
                </a:cubicBezTo>
                <a:cubicBezTo>
                  <a:pt x="3092859" y="1111484"/>
                  <a:pt x="3063890" y="1116528"/>
                  <a:pt x="3051319" y="1116688"/>
                </a:cubicBezTo>
                <a:lnTo>
                  <a:pt x="3010058" y="1118821"/>
                </a:lnTo>
                <a:lnTo>
                  <a:pt x="2941155" y="1141827"/>
                </a:lnTo>
                <a:cubicBezTo>
                  <a:pt x="2906040" y="1127149"/>
                  <a:pt x="2906331" y="1144134"/>
                  <a:pt x="2862733" y="1149849"/>
                </a:cubicBezTo>
                <a:cubicBezTo>
                  <a:pt x="2846732" y="1145242"/>
                  <a:pt x="2772044" y="1145386"/>
                  <a:pt x="2762853" y="1155888"/>
                </a:cubicBezTo>
                <a:cubicBezTo>
                  <a:pt x="2752600" y="1158438"/>
                  <a:pt x="2740554" y="1155224"/>
                  <a:pt x="2735957" y="1166296"/>
                </a:cubicBezTo>
                <a:cubicBezTo>
                  <a:pt x="2728293" y="1179691"/>
                  <a:pt x="2692123" y="1160594"/>
                  <a:pt x="2697453" y="1175920"/>
                </a:cubicBezTo>
                <a:cubicBezTo>
                  <a:pt x="2671775" y="1162864"/>
                  <a:pt x="2651911" y="1191050"/>
                  <a:pt x="2630587" y="1198561"/>
                </a:cubicBezTo>
                <a:cubicBezTo>
                  <a:pt x="2610325" y="1198229"/>
                  <a:pt x="2600793" y="1205603"/>
                  <a:pt x="2554087" y="1210615"/>
                </a:cubicBezTo>
                <a:cubicBezTo>
                  <a:pt x="2531792" y="1195398"/>
                  <a:pt x="2507411" y="1222739"/>
                  <a:pt x="2466063" y="1202949"/>
                </a:cubicBezTo>
                <a:cubicBezTo>
                  <a:pt x="2464801" y="1205165"/>
                  <a:pt x="2452486" y="1203160"/>
                  <a:pt x="2417946" y="1202719"/>
                </a:cubicBezTo>
                <a:cubicBezTo>
                  <a:pt x="2383405" y="1202277"/>
                  <a:pt x="2310873" y="1202063"/>
                  <a:pt x="2258819" y="1200304"/>
                </a:cubicBezTo>
                <a:cubicBezTo>
                  <a:pt x="2199732" y="1200698"/>
                  <a:pt x="2226373" y="1222055"/>
                  <a:pt x="2148771" y="1198564"/>
                </a:cubicBezTo>
                <a:cubicBezTo>
                  <a:pt x="2142871" y="1211179"/>
                  <a:pt x="2133698" y="1212428"/>
                  <a:pt x="2117137" y="1207800"/>
                </a:cubicBezTo>
                <a:cubicBezTo>
                  <a:pt x="2088573" y="1208890"/>
                  <a:pt x="2095766" y="1239016"/>
                  <a:pt x="2064067" y="1222897"/>
                </a:cubicBezTo>
                <a:cubicBezTo>
                  <a:pt x="2043442" y="1230104"/>
                  <a:pt x="2024354" y="1222318"/>
                  <a:pt x="2011154" y="1227589"/>
                </a:cubicBezTo>
                <a:lnTo>
                  <a:pt x="1967562" y="1238053"/>
                </a:lnTo>
                <a:cubicBezTo>
                  <a:pt x="1943445" y="1241153"/>
                  <a:pt x="1936681" y="1218694"/>
                  <a:pt x="1925305" y="1239652"/>
                </a:cubicBezTo>
                <a:lnTo>
                  <a:pt x="1903633" y="1234971"/>
                </a:lnTo>
                <a:lnTo>
                  <a:pt x="1878608" y="1229903"/>
                </a:lnTo>
                <a:cubicBezTo>
                  <a:pt x="1865432" y="1226444"/>
                  <a:pt x="1871623" y="1230353"/>
                  <a:pt x="1843617" y="1224887"/>
                </a:cubicBezTo>
                <a:cubicBezTo>
                  <a:pt x="1825673" y="1239930"/>
                  <a:pt x="1796410" y="1228866"/>
                  <a:pt x="1749265" y="1228560"/>
                </a:cubicBezTo>
                <a:lnTo>
                  <a:pt x="1650050" y="1231064"/>
                </a:lnTo>
                <a:lnTo>
                  <a:pt x="1625906" y="1240466"/>
                </a:lnTo>
                <a:cubicBezTo>
                  <a:pt x="1625817" y="1241492"/>
                  <a:pt x="1625727" y="1242517"/>
                  <a:pt x="1625638" y="1243542"/>
                </a:cubicBezTo>
                <a:lnTo>
                  <a:pt x="1621994" y="1248302"/>
                </a:lnTo>
                <a:lnTo>
                  <a:pt x="1615654" y="1259137"/>
                </a:lnTo>
                <a:lnTo>
                  <a:pt x="1602888" y="1274010"/>
                </a:lnTo>
                <a:lnTo>
                  <a:pt x="1602366" y="1273557"/>
                </a:lnTo>
                <a:cubicBezTo>
                  <a:pt x="1600947" y="1272861"/>
                  <a:pt x="1599436" y="1272961"/>
                  <a:pt x="1597689" y="1274721"/>
                </a:cubicBezTo>
                <a:cubicBezTo>
                  <a:pt x="1591684" y="1275620"/>
                  <a:pt x="1573440" y="1275786"/>
                  <a:pt x="1566332" y="1278948"/>
                </a:cubicBezTo>
                <a:cubicBezTo>
                  <a:pt x="1562852" y="1283954"/>
                  <a:pt x="1559075" y="1288927"/>
                  <a:pt x="1555040" y="1293696"/>
                </a:cubicBezTo>
                <a:lnTo>
                  <a:pt x="1552558" y="1296317"/>
                </a:lnTo>
                <a:lnTo>
                  <a:pt x="1552423" y="1296224"/>
                </a:lnTo>
                <a:cubicBezTo>
                  <a:pt x="1551698" y="1296488"/>
                  <a:pt x="1550811" y="1297233"/>
                  <a:pt x="1549631" y="1298702"/>
                </a:cubicBezTo>
                <a:lnTo>
                  <a:pt x="1518013" y="1301677"/>
                </a:lnTo>
                <a:cubicBezTo>
                  <a:pt x="1503101" y="1308697"/>
                  <a:pt x="1491274" y="1300153"/>
                  <a:pt x="1479156" y="1316098"/>
                </a:cubicBezTo>
                <a:cubicBezTo>
                  <a:pt x="1465186" y="1322615"/>
                  <a:pt x="1452185" y="1322947"/>
                  <a:pt x="1441079" y="1332684"/>
                </a:cubicBezTo>
                <a:cubicBezTo>
                  <a:pt x="1435555" y="1330684"/>
                  <a:pt x="1430746" y="1331145"/>
                  <a:pt x="1427483" y="1339810"/>
                </a:cubicBezTo>
                <a:cubicBezTo>
                  <a:pt x="1414128" y="1344023"/>
                  <a:pt x="1409403" y="1336269"/>
                  <a:pt x="1402408" y="1347572"/>
                </a:cubicBezTo>
                <a:cubicBezTo>
                  <a:pt x="1392551" y="1336117"/>
                  <a:pt x="1393098" y="1342070"/>
                  <a:pt x="1390401" y="1348064"/>
                </a:cubicBezTo>
                <a:lnTo>
                  <a:pt x="1389965" y="1348612"/>
                </a:lnTo>
                <a:lnTo>
                  <a:pt x="1388601" y="1346953"/>
                </a:lnTo>
                <a:lnTo>
                  <a:pt x="1380844" y="1350384"/>
                </a:lnTo>
                <a:lnTo>
                  <a:pt x="1378861" y="1352221"/>
                </a:lnTo>
                <a:cubicBezTo>
                  <a:pt x="1377460" y="1353281"/>
                  <a:pt x="1376483" y="1353720"/>
                  <a:pt x="1375758" y="1353731"/>
                </a:cubicBezTo>
                <a:lnTo>
                  <a:pt x="1375650" y="1353592"/>
                </a:lnTo>
                <a:lnTo>
                  <a:pt x="1372804" y="1355351"/>
                </a:lnTo>
                <a:cubicBezTo>
                  <a:pt x="1368066" y="1358724"/>
                  <a:pt x="1363523" y="1362386"/>
                  <a:pt x="1359249" y="1366189"/>
                </a:cubicBezTo>
                <a:cubicBezTo>
                  <a:pt x="1355111" y="1360199"/>
                  <a:pt x="1345759" y="1369902"/>
                  <a:pt x="1340780" y="1366894"/>
                </a:cubicBezTo>
                <a:lnTo>
                  <a:pt x="1337816" y="1359128"/>
                </a:lnTo>
                <a:lnTo>
                  <a:pt x="1335560" y="1360910"/>
                </a:lnTo>
                <a:lnTo>
                  <a:pt x="1331292" y="1365723"/>
                </a:lnTo>
                <a:cubicBezTo>
                  <a:pt x="1330626" y="1366376"/>
                  <a:pt x="1330143" y="1366473"/>
                  <a:pt x="1329826" y="1365581"/>
                </a:cubicBezTo>
                <a:cubicBezTo>
                  <a:pt x="1327198" y="1366438"/>
                  <a:pt x="1318609" y="1370320"/>
                  <a:pt x="1315524" y="1370869"/>
                </a:cubicBezTo>
                <a:lnTo>
                  <a:pt x="1311310" y="1368878"/>
                </a:lnTo>
                <a:lnTo>
                  <a:pt x="1309448" y="1368851"/>
                </a:lnTo>
                <a:lnTo>
                  <a:pt x="1301298" y="1377498"/>
                </a:lnTo>
                <a:lnTo>
                  <a:pt x="1296925" y="1380996"/>
                </a:lnTo>
                <a:lnTo>
                  <a:pt x="1269267" y="1411589"/>
                </a:lnTo>
                <a:lnTo>
                  <a:pt x="1221707" y="1427353"/>
                </a:lnTo>
                <a:cubicBezTo>
                  <a:pt x="1207203" y="1448075"/>
                  <a:pt x="1174765" y="1420621"/>
                  <a:pt x="1173283" y="1444522"/>
                </a:cubicBezTo>
                <a:cubicBezTo>
                  <a:pt x="1158285" y="1453361"/>
                  <a:pt x="1155560" y="1448889"/>
                  <a:pt x="1135382" y="1456933"/>
                </a:cubicBezTo>
                <a:cubicBezTo>
                  <a:pt x="1116745" y="1484511"/>
                  <a:pt x="1078431" y="1506705"/>
                  <a:pt x="1055416" y="1526389"/>
                </a:cubicBezTo>
                <a:cubicBezTo>
                  <a:pt x="1038974" y="1514246"/>
                  <a:pt x="1049103" y="1527982"/>
                  <a:pt x="1034752" y="1531257"/>
                </a:cubicBezTo>
                <a:cubicBezTo>
                  <a:pt x="1041441" y="1546591"/>
                  <a:pt x="1016408" y="1529831"/>
                  <a:pt x="1018956" y="1549595"/>
                </a:cubicBezTo>
                <a:cubicBezTo>
                  <a:pt x="1016264" y="1549565"/>
                  <a:pt x="1013575" y="1548913"/>
                  <a:pt x="1010858" y="1548110"/>
                </a:cubicBezTo>
                <a:lnTo>
                  <a:pt x="1009435" y="1547700"/>
                </a:lnTo>
                <a:lnTo>
                  <a:pt x="1004312" y="1549413"/>
                </a:lnTo>
                <a:lnTo>
                  <a:pt x="1002155" y="1545703"/>
                </a:lnTo>
                <a:lnTo>
                  <a:pt x="993932" y="1545275"/>
                </a:lnTo>
                <a:cubicBezTo>
                  <a:pt x="990963" y="1545764"/>
                  <a:pt x="987897" y="1547047"/>
                  <a:pt x="984702" y="1549599"/>
                </a:cubicBezTo>
                <a:cubicBezTo>
                  <a:pt x="977771" y="1561338"/>
                  <a:pt x="963339" y="1558228"/>
                  <a:pt x="951832" y="1564506"/>
                </a:cubicBezTo>
                <a:lnTo>
                  <a:pt x="946909" y="1569506"/>
                </a:lnTo>
                <a:lnTo>
                  <a:pt x="930061" y="1573784"/>
                </a:lnTo>
                <a:lnTo>
                  <a:pt x="929189" y="1575061"/>
                </a:lnTo>
                <a:cubicBezTo>
                  <a:pt x="926358" y="1576248"/>
                  <a:pt x="920350" y="1577383"/>
                  <a:pt x="913074" y="1580907"/>
                </a:cubicBezTo>
                <a:lnTo>
                  <a:pt x="885532" y="1596205"/>
                </a:lnTo>
                <a:lnTo>
                  <a:pt x="879535" y="1593350"/>
                </a:lnTo>
                <a:lnTo>
                  <a:pt x="878302" y="1591213"/>
                </a:lnTo>
                <a:lnTo>
                  <a:pt x="870728" y="1595340"/>
                </a:lnTo>
                <a:lnTo>
                  <a:pt x="864075" y="1594517"/>
                </a:lnTo>
                <a:lnTo>
                  <a:pt x="859460" y="1599444"/>
                </a:lnTo>
                <a:lnTo>
                  <a:pt x="851601" y="1600641"/>
                </a:lnTo>
                <a:cubicBezTo>
                  <a:pt x="848654" y="1600649"/>
                  <a:pt x="845337" y="1600545"/>
                  <a:pt x="841730" y="1600929"/>
                </a:cubicBezTo>
                <a:lnTo>
                  <a:pt x="832963" y="1599055"/>
                </a:lnTo>
                <a:lnTo>
                  <a:pt x="820466" y="1602123"/>
                </a:lnTo>
                <a:cubicBezTo>
                  <a:pt x="810825" y="1604596"/>
                  <a:pt x="801507" y="1606575"/>
                  <a:pt x="791859" y="1606663"/>
                </a:cubicBezTo>
                <a:cubicBezTo>
                  <a:pt x="785113" y="1611411"/>
                  <a:pt x="778324" y="1614043"/>
                  <a:pt x="770233" y="1610142"/>
                </a:cubicBezTo>
                <a:cubicBezTo>
                  <a:pt x="750154" y="1615459"/>
                  <a:pt x="746906" y="1623638"/>
                  <a:pt x="732594" y="1620226"/>
                </a:cubicBezTo>
                <a:cubicBezTo>
                  <a:pt x="729681" y="1624842"/>
                  <a:pt x="727547" y="1627431"/>
                  <a:pt x="725765" y="1628741"/>
                </a:cubicBezTo>
                <a:cubicBezTo>
                  <a:pt x="720419" y="1632674"/>
                  <a:pt x="718256" y="1625100"/>
                  <a:pt x="707807" y="1626219"/>
                </a:cubicBezTo>
                <a:cubicBezTo>
                  <a:pt x="696378" y="1626316"/>
                  <a:pt x="713198" y="1615841"/>
                  <a:pt x="702769" y="1617842"/>
                </a:cubicBezTo>
                <a:cubicBezTo>
                  <a:pt x="693256" y="1624391"/>
                  <a:pt x="689323" y="1613235"/>
                  <a:pt x="679694" y="1620699"/>
                </a:cubicBezTo>
                <a:cubicBezTo>
                  <a:pt x="685809" y="1628237"/>
                  <a:pt x="656585" y="1625258"/>
                  <a:pt x="658729" y="1632723"/>
                </a:cubicBezTo>
                <a:cubicBezTo>
                  <a:pt x="644875" y="1625014"/>
                  <a:pt x="645176" y="1639116"/>
                  <a:pt x="631015" y="1639457"/>
                </a:cubicBezTo>
                <a:cubicBezTo>
                  <a:pt x="623368" y="1637197"/>
                  <a:pt x="618725" y="1637726"/>
                  <a:pt x="614469" y="1643580"/>
                </a:cubicBezTo>
                <a:cubicBezTo>
                  <a:pt x="578836" y="1632156"/>
                  <a:pt x="597232" y="1647365"/>
                  <a:pt x="568137" y="1647197"/>
                </a:cubicBezTo>
                <a:lnTo>
                  <a:pt x="565757" y="1647102"/>
                </a:lnTo>
                <a:lnTo>
                  <a:pt x="557947" y="1652573"/>
                </a:lnTo>
                <a:cubicBezTo>
                  <a:pt x="557837" y="1653040"/>
                  <a:pt x="557727" y="1653506"/>
                  <a:pt x="557617" y="1653973"/>
                </a:cubicBezTo>
                <a:lnTo>
                  <a:pt x="528578" y="1651276"/>
                </a:lnTo>
                <a:lnTo>
                  <a:pt x="525096" y="1653383"/>
                </a:lnTo>
                <a:lnTo>
                  <a:pt x="505689" y="1648471"/>
                </a:lnTo>
                <a:lnTo>
                  <a:pt x="495919" y="1647615"/>
                </a:lnTo>
                <a:lnTo>
                  <a:pt x="478476" y="1644401"/>
                </a:lnTo>
                <a:lnTo>
                  <a:pt x="477049" y="1645767"/>
                </a:lnTo>
                <a:lnTo>
                  <a:pt x="473592" y="1644526"/>
                </a:lnTo>
                <a:lnTo>
                  <a:pt x="471069" y="1646136"/>
                </a:lnTo>
                <a:lnTo>
                  <a:pt x="468193" y="1645716"/>
                </a:lnTo>
                <a:cubicBezTo>
                  <a:pt x="462704" y="1646724"/>
                  <a:pt x="444230" y="1651316"/>
                  <a:pt x="438139" y="1652183"/>
                </a:cubicBezTo>
                <a:lnTo>
                  <a:pt x="431647" y="1650919"/>
                </a:lnTo>
                <a:lnTo>
                  <a:pt x="426745" y="1655727"/>
                </a:lnTo>
                <a:lnTo>
                  <a:pt x="406042" y="1656992"/>
                </a:lnTo>
                <a:lnTo>
                  <a:pt x="398889" y="1653230"/>
                </a:lnTo>
                <a:lnTo>
                  <a:pt x="392275" y="1650533"/>
                </a:lnTo>
                <a:lnTo>
                  <a:pt x="391417" y="1650540"/>
                </a:lnTo>
                <a:lnTo>
                  <a:pt x="382811" y="1650624"/>
                </a:lnTo>
                <a:lnTo>
                  <a:pt x="366800" y="1650779"/>
                </a:lnTo>
                <a:cubicBezTo>
                  <a:pt x="356581" y="1651035"/>
                  <a:pt x="346216" y="1651842"/>
                  <a:pt x="335757" y="1654369"/>
                </a:cubicBezTo>
                <a:cubicBezTo>
                  <a:pt x="295757" y="1641876"/>
                  <a:pt x="299211" y="1640734"/>
                  <a:pt x="265518" y="1637286"/>
                </a:cubicBezTo>
                <a:cubicBezTo>
                  <a:pt x="249125" y="1623774"/>
                  <a:pt x="185336" y="1647782"/>
                  <a:pt x="165785" y="1646368"/>
                </a:cubicBezTo>
                <a:cubicBezTo>
                  <a:pt x="129610" y="1652806"/>
                  <a:pt x="62947" y="1676892"/>
                  <a:pt x="5771" y="1682351"/>
                </a:cubicBezTo>
                <a:lnTo>
                  <a:pt x="0" y="1682121"/>
                </a:lnTo>
                <a:lnTo>
                  <a:pt x="0" y="208540"/>
                </a:lnTo>
                <a:lnTo>
                  <a:pt x="1" y="20854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66A1510-28B2-27E8-E247-45FC0C1C75F9}"/>
              </a:ext>
            </a:extLst>
          </p:cNvPr>
          <p:cNvSpPr>
            <a:spLocks noGrp="1"/>
          </p:cNvSpPr>
          <p:nvPr>
            <p:ph type="title"/>
          </p:nvPr>
        </p:nvSpPr>
        <p:spPr>
          <a:xfrm>
            <a:off x="4149496" y="-54837"/>
            <a:ext cx="4572000" cy="1024655"/>
          </a:xfrm>
        </p:spPr>
        <p:txBody>
          <a:bodyPr>
            <a:normAutofit/>
          </a:bodyPr>
          <a:lstStyle/>
          <a:p>
            <a:r>
              <a:rPr lang="en-US" sz="2800" b="1" dirty="0">
                <a:latin typeface="Arial" panose="020B0604020202020204" pitchFamily="34" charset="0"/>
                <a:cs typeface="Arial" panose="020B0604020202020204" pitchFamily="34" charset="0"/>
              </a:rPr>
              <a:t>Conceptual Framework</a:t>
            </a:r>
            <a:r>
              <a:rPr lang="en-US" sz="3200" b="1" dirty="0">
                <a:latin typeface="+mn-lt"/>
                <a:cs typeface="Arial" panose="020B0604020202020204" pitchFamily="34" charset="0"/>
              </a:rPr>
              <a:t>s</a:t>
            </a:r>
          </a:p>
        </p:txBody>
      </p:sp>
      <p:sp>
        <p:nvSpPr>
          <p:cNvPr id="20" name="Freeform: Shape 19">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4314" y="6027658"/>
            <a:ext cx="5929686"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63313B7-3007-48A7-BE97-9A74C1121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54" y="792481"/>
            <a:ext cx="3050771" cy="531020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erson wearing glasses&#10;&#10;Description automatically generated with medium confidence">
            <a:extLst>
              <a:ext uri="{FF2B5EF4-FFF2-40B4-BE49-F238E27FC236}">
                <a16:creationId xmlns:a16="http://schemas.microsoft.com/office/drawing/2014/main" id="{A1B37F10-7A07-3ECB-E4B4-ACF274E00E73}"/>
              </a:ext>
            </a:extLst>
          </p:cNvPr>
          <p:cNvPicPr>
            <a:picLocks noChangeAspect="1"/>
          </p:cNvPicPr>
          <p:nvPr/>
        </p:nvPicPr>
        <p:blipFill rotWithShape="1">
          <a:blip r:embed="rId3"/>
          <a:srcRect l="30699" r="32153" b="-1"/>
          <a:stretch/>
        </p:blipFill>
        <p:spPr>
          <a:xfrm>
            <a:off x="531235" y="969818"/>
            <a:ext cx="2778010" cy="4976553"/>
          </a:xfrm>
          <a:prstGeom prst="rect">
            <a:avLst/>
          </a:prstGeom>
        </p:spPr>
      </p:pic>
      <p:sp>
        <p:nvSpPr>
          <p:cNvPr id="24" name="Rectangle 6">
            <a:extLst>
              <a:ext uri="{FF2B5EF4-FFF2-40B4-BE49-F238E27FC236}">
                <a16:creationId xmlns:a16="http://schemas.microsoft.com/office/drawing/2014/main" id="{3FD46A31-BFB8-4D6E-8A49-A2DC0DEDA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07380" y="5869654"/>
            <a:ext cx="1025719"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2644AEC-4190-1DFE-3D09-0A67CA35EFB7}"/>
              </a:ext>
            </a:extLst>
          </p:cNvPr>
          <p:cNvSpPr>
            <a:spLocks noGrp="1"/>
          </p:cNvSpPr>
          <p:nvPr>
            <p:ph idx="1"/>
          </p:nvPr>
        </p:nvSpPr>
        <p:spPr>
          <a:xfrm>
            <a:off x="3840478" y="765570"/>
            <a:ext cx="5225813" cy="5677259"/>
          </a:xfrm>
        </p:spPr>
        <p:txBody>
          <a:bodyPr>
            <a:normAutofit fontScale="25000" lnSpcReduction="20000"/>
          </a:bodyPr>
          <a:lstStyle/>
          <a:p>
            <a:pPr marL="0" indent="0">
              <a:buNone/>
            </a:pPr>
            <a:endParaRPr lang="en-US" sz="8000" b="1" dirty="0">
              <a:latin typeface="Arial" panose="020B0604020202020204" pitchFamily="34" charset="0"/>
            </a:endParaRPr>
          </a:p>
          <a:p>
            <a:pPr>
              <a:lnSpc>
                <a:spcPct val="120000"/>
              </a:lnSpc>
            </a:pPr>
            <a:r>
              <a:rPr lang="en-US" sz="8000" b="1" dirty="0">
                <a:latin typeface="Arial" panose="020B0604020202020204" pitchFamily="34" charset="0"/>
                <a:cs typeface="Arial" panose="020B0604020202020204" pitchFamily="34" charset="0"/>
              </a:rPr>
              <a:t>Information Intents: Get a complete picture; </a:t>
            </a:r>
            <a:br>
              <a:rPr lang="en-US" sz="8000" b="1" dirty="0">
                <a:latin typeface="Arial" panose="020B0604020202020204" pitchFamily="34" charset="0"/>
                <a:cs typeface="Arial" panose="020B0604020202020204" pitchFamily="34" charset="0"/>
              </a:rPr>
            </a:br>
            <a:endParaRPr lang="en-US" sz="8000" b="1" dirty="0">
              <a:latin typeface="Arial" panose="020B0604020202020204" pitchFamily="34" charset="0"/>
              <a:cs typeface="Arial" panose="020B0604020202020204" pitchFamily="34" charset="0"/>
            </a:endParaRPr>
          </a:p>
          <a:p>
            <a:pPr>
              <a:lnSpc>
                <a:spcPct val="120000"/>
              </a:lnSpc>
            </a:pPr>
            <a:r>
              <a:rPr lang="en-US" sz="8000" b="1" dirty="0">
                <a:latin typeface="Arial" panose="020B0604020202020204" pitchFamily="34" charset="0"/>
                <a:cs typeface="Arial" panose="020B0604020202020204" pitchFamily="34" charset="0"/>
              </a:rPr>
              <a:t>Get a Changed Picture; Get a Clearer Picture; </a:t>
            </a:r>
            <a:br>
              <a:rPr lang="en-US" sz="8000" b="1" dirty="0">
                <a:latin typeface="Arial" panose="020B0604020202020204" pitchFamily="34" charset="0"/>
                <a:cs typeface="Arial" panose="020B0604020202020204" pitchFamily="34" charset="0"/>
              </a:rPr>
            </a:br>
            <a:endParaRPr lang="en-US" sz="8000" b="1" dirty="0">
              <a:latin typeface="Arial" panose="020B0604020202020204" pitchFamily="34" charset="0"/>
              <a:cs typeface="Arial" panose="020B0604020202020204" pitchFamily="34" charset="0"/>
            </a:endParaRPr>
          </a:p>
          <a:p>
            <a:pPr>
              <a:lnSpc>
                <a:spcPct val="120000"/>
              </a:lnSpc>
            </a:pPr>
            <a:r>
              <a:rPr lang="en-US" sz="8000" b="1" dirty="0">
                <a:latin typeface="Arial" panose="020B0604020202020204" pitchFamily="34" charset="0"/>
                <a:cs typeface="Arial" panose="020B0604020202020204" pitchFamily="34" charset="0"/>
              </a:rPr>
              <a:t>Get a Verified Picture; Get a Position in the Picture. (Ross’ Dissertation).</a:t>
            </a:r>
            <a:br>
              <a:rPr lang="en-US" sz="8000" b="1" dirty="0">
                <a:latin typeface="Arial" panose="020B0604020202020204" pitchFamily="34" charset="0"/>
                <a:cs typeface="Arial" panose="020B0604020202020204" pitchFamily="34" charset="0"/>
              </a:rPr>
            </a:br>
            <a:endParaRPr lang="en-US" sz="8000" b="1" dirty="0">
              <a:latin typeface="Arial" panose="020B0604020202020204" pitchFamily="34" charset="0"/>
              <a:cs typeface="Arial" panose="020B0604020202020204" pitchFamily="34" charset="0"/>
            </a:endParaRPr>
          </a:p>
          <a:p>
            <a:pPr>
              <a:lnSpc>
                <a:spcPct val="120000"/>
              </a:lnSpc>
            </a:pPr>
            <a:r>
              <a:rPr lang="en-US" sz="8000" b="1" dirty="0">
                <a:latin typeface="Arial" panose="020B0604020202020204" pitchFamily="34" charset="0"/>
                <a:cs typeface="Arial" panose="020B0604020202020204" pitchFamily="34" charset="0"/>
              </a:rPr>
              <a:t>Information Search Process (cognitive, affective, and </a:t>
            </a:r>
            <a:r>
              <a:rPr lang="en-US" sz="8000" b="1" dirty="0" err="1">
                <a:latin typeface="Arial" panose="020B0604020202020204" pitchFamily="34" charset="0"/>
                <a:cs typeface="Arial" panose="020B0604020202020204" pitchFamily="34" charset="0"/>
              </a:rPr>
              <a:t>behavioural</a:t>
            </a:r>
            <a:r>
              <a:rPr lang="en-US" sz="8000" b="1" dirty="0">
                <a:latin typeface="Arial" panose="020B0604020202020204" pitchFamily="34" charset="0"/>
                <a:cs typeface="Arial" panose="020B0604020202020204" pitchFamily="34" charset="0"/>
              </a:rPr>
              <a:t> dimensions</a:t>
            </a:r>
            <a:br>
              <a:rPr lang="en-US" sz="8000" b="1" dirty="0">
                <a:latin typeface="Arial" panose="020B0604020202020204" pitchFamily="34" charset="0"/>
                <a:cs typeface="Arial" panose="020B0604020202020204" pitchFamily="34" charset="0"/>
              </a:rPr>
            </a:br>
            <a:endParaRPr lang="en-US" sz="8000" b="1" dirty="0">
              <a:latin typeface="Arial" panose="020B0604020202020204" pitchFamily="34" charset="0"/>
              <a:cs typeface="Arial" panose="020B0604020202020204" pitchFamily="34" charset="0"/>
            </a:endParaRPr>
          </a:p>
          <a:p>
            <a:pPr>
              <a:lnSpc>
                <a:spcPct val="120000"/>
              </a:lnSpc>
            </a:pPr>
            <a:r>
              <a:rPr lang="en-US" sz="8000" b="1" dirty="0">
                <a:latin typeface="Arial" panose="020B0604020202020204" pitchFamily="34" charset="0"/>
                <a:cs typeface="Arial" panose="020B0604020202020204" pitchFamily="34" charset="0"/>
              </a:rPr>
              <a:t> information to knowledge</a:t>
            </a:r>
          </a:p>
          <a:p>
            <a:pPr marL="0" indent="0">
              <a:lnSpc>
                <a:spcPct val="120000"/>
              </a:lnSpc>
              <a:buNone/>
            </a:pPr>
            <a:r>
              <a:rPr lang="en-US" sz="8000" b="1" dirty="0">
                <a:latin typeface="Arial" panose="020B0604020202020204" pitchFamily="34" charset="0"/>
                <a:cs typeface="Arial" panose="020B0604020202020204" pitchFamily="34" charset="0"/>
              </a:rPr>
              <a:t>    process (Guided Inquiry) (Carol</a:t>
            </a:r>
          </a:p>
          <a:p>
            <a:pPr marL="0" indent="0">
              <a:lnSpc>
                <a:spcPct val="120000"/>
              </a:lnSpc>
              <a:buNone/>
            </a:pPr>
            <a:r>
              <a:rPr lang="en-US" sz="8000" b="1" dirty="0">
                <a:latin typeface="Arial" panose="020B0604020202020204" pitchFamily="34" charset="0"/>
                <a:cs typeface="Arial" panose="020B0604020202020204" pitchFamily="34" charset="0"/>
              </a:rPr>
              <a:t>    </a:t>
            </a:r>
            <a:r>
              <a:rPr lang="en-US" sz="8000" b="1" dirty="0" err="1">
                <a:latin typeface="Arial" panose="020B0604020202020204" pitchFamily="34" charset="0"/>
                <a:cs typeface="Arial" panose="020B0604020202020204" pitchFamily="34" charset="0"/>
              </a:rPr>
              <a:t>Kuhlthau</a:t>
            </a:r>
            <a:r>
              <a:rPr lang="en-US" sz="8000" b="1" dirty="0">
                <a:latin typeface="Arial" panose="020B0604020202020204" pitchFamily="34" charset="0"/>
                <a:cs typeface="Arial" panose="020B0604020202020204" pitchFamily="34" charset="0"/>
              </a:rPr>
              <a:t>); </a:t>
            </a:r>
            <a:br>
              <a:rPr lang="en-US" sz="9600" b="1" dirty="0">
                <a:latin typeface="Arial" panose="020B0604020202020204" pitchFamily="34" charset="0"/>
                <a:cs typeface="Arial" panose="020B0604020202020204" pitchFamily="34" charset="0"/>
              </a:rPr>
            </a:br>
            <a:br>
              <a:rPr lang="en-US" sz="8000" b="1" dirty="0">
                <a:latin typeface="Arial" panose="020B0604020202020204" pitchFamily="34" charset="0"/>
                <a:cs typeface="Arial" panose="020B0604020202020204" pitchFamily="34" charset="0"/>
              </a:rPr>
            </a:br>
            <a:endParaRPr lang="en-US" sz="8000" b="1" dirty="0">
              <a:latin typeface="Arial" panose="020B0604020202020204" pitchFamily="34" charset="0"/>
              <a:cs typeface="Arial" panose="020B0604020202020204" pitchFamily="34" charset="0"/>
            </a:endParaRPr>
          </a:p>
          <a:p>
            <a:pPr>
              <a:lnSpc>
                <a:spcPct val="120000"/>
              </a:lnSpc>
            </a:pPr>
            <a:r>
              <a:rPr lang="en-US" sz="8000" b="1" dirty="0">
                <a:latin typeface="Arial" panose="020B0604020202020204" pitchFamily="34" charset="0"/>
                <a:cs typeface="Arial" panose="020B0604020202020204" pitchFamily="34" charset="0"/>
              </a:rPr>
              <a:t> </a:t>
            </a:r>
            <a:r>
              <a:rPr lang="en-US" sz="8000" b="1" dirty="0">
                <a:solidFill>
                  <a:srgbClr val="FFFF00"/>
                </a:solidFill>
                <a:latin typeface="Arial" panose="020B0604020202020204" pitchFamily="34" charset="0"/>
                <a:cs typeface="Arial" panose="020B0604020202020204" pitchFamily="34" charset="0"/>
              </a:rPr>
              <a:t>Information Literacy Standards </a:t>
            </a:r>
            <a:r>
              <a:rPr lang="en-US" sz="8000" b="1" dirty="0">
                <a:latin typeface="Arial" panose="020B0604020202020204" pitchFamily="34" charset="0"/>
                <a:cs typeface="Arial" panose="020B0604020202020204" pitchFamily="34" charset="0"/>
              </a:rPr>
              <a:t>of the American Library Association and the Australian Department of Education.</a:t>
            </a:r>
            <a:br>
              <a:rPr lang="en-US" sz="8000" b="1" dirty="0">
                <a:latin typeface="Arial" panose="020B0604020202020204" pitchFamily="34" charset="0"/>
                <a:cs typeface="Arial" panose="020B0604020202020204" pitchFamily="34" charset="0"/>
              </a:rPr>
            </a:br>
            <a:endParaRPr lang="en-US" sz="8000" b="1" dirty="0">
              <a:latin typeface="Arial" panose="020B0604020202020204" pitchFamily="34" charset="0"/>
              <a:cs typeface="Arial" panose="020B0604020202020204" pitchFamily="34" charset="0"/>
            </a:endParaRPr>
          </a:p>
          <a:p>
            <a:pPr>
              <a:lnSpc>
                <a:spcPct val="120000"/>
              </a:lnSpc>
            </a:pPr>
            <a:r>
              <a:rPr lang="en-US" sz="8000" b="1" dirty="0">
                <a:latin typeface="Arial" panose="020B0604020202020204" pitchFamily="34" charset="0"/>
                <a:cs typeface="Arial" panose="020B0604020202020204" pitchFamily="34" charset="0"/>
              </a:rPr>
              <a:t>Evidence-based Practice</a:t>
            </a:r>
            <a:br>
              <a:rPr lang="en-US" sz="9600" b="1" dirty="0"/>
            </a:br>
            <a:endParaRPr lang="en-US" sz="9600" b="1" dirty="0"/>
          </a:p>
          <a:p>
            <a:pPr marL="0" indent="0">
              <a:buNone/>
            </a:pPr>
            <a:br>
              <a:rPr lang="en-US" sz="1200" b="1" dirty="0">
                <a:latin typeface="Arial" panose="020B0604020202020204" pitchFamily="34" charset="0"/>
              </a:rPr>
            </a:br>
            <a:endParaRPr lang="en-US" sz="1200" dirty="0">
              <a:latin typeface="Arial" panose="020B0604020202020204" pitchFamily="34" charset="0"/>
            </a:endParaRPr>
          </a:p>
          <a:p>
            <a:pPr marL="342900" indent="-342900">
              <a:buFont typeface="Arial" panose="020B0604020202020204" pitchFamily="34" charset="0"/>
              <a:buChar char="•"/>
            </a:pPr>
            <a:endParaRPr lang="en-US" sz="1200" dirty="0">
              <a:latin typeface="Arial" panose="020B0604020202020204" pitchFamily="34" charset="0"/>
            </a:endParaRPr>
          </a:p>
          <a:p>
            <a:endParaRPr lang="en-US" sz="1200" dirty="0"/>
          </a:p>
        </p:txBody>
      </p:sp>
    </p:spTree>
    <p:extLst>
      <p:ext uri="{BB962C8B-B14F-4D97-AF65-F5344CB8AC3E}">
        <p14:creationId xmlns:p14="http://schemas.microsoft.com/office/powerpoint/2010/main" val="403154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C3F82-A7C4-F940-2CF5-3C575972AE60}"/>
              </a:ext>
            </a:extLst>
          </p:cNvPr>
          <p:cNvSpPr>
            <a:spLocks noGrp="1"/>
          </p:cNvSpPr>
          <p:nvPr>
            <p:ph type="title"/>
          </p:nvPr>
        </p:nvSpPr>
        <p:spPr>
          <a:xfrm>
            <a:off x="1600018" y="347561"/>
            <a:ext cx="8901171" cy="916847"/>
          </a:xfrm>
        </p:spPr>
        <p:txBody>
          <a:bodyPr>
            <a:noAutofit/>
          </a:bodyPr>
          <a:lstStyle/>
          <a:p>
            <a:r>
              <a:rPr lang="en-US" sz="3200" b="1" dirty="0">
                <a:latin typeface="Arial" panose="020B0604020202020204" pitchFamily="34" charset="0"/>
                <a:cs typeface="Arial" panose="020B0604020202020204" pitchFamily="34" charset="0"/>
              </a:rPr>
              <a:t>The Survey and Data</a:t>
            </a:r>
          </a:p>
        </p:txBody>
      </p:sp>
      <p:sp>
        <p:nvSpPr>
          <p:cNvPr id="3" name="Content Placeholder 2">
            <a:extLst>
              <a:ext uri="{FF2B5EF4-FFF2-40B4-BE49-F238E27FC236}">
                <a16:creationId xmlns:a16="http://schemas.microsoft.com/office/drawing/2014/main" id="{6B2ED825-D211-3127-44A4-2AEAC47CD2C5}"/>
              </a:ext>
            </a:extLst>
          </p:cNvPr>
          <p:cNvSpPr>
            <a:spLocks noGrp="1"/>
          </p:cNvSpPr>
          <p:nvPr>
            <p:ph idx="1"/>
          </p:nvPr>
        </p:nvSpPr>
        <p:spPr>
          <a:xfrm>
            <a:off x="1767731" y="-839113"/>
            <a:ext cx="8901170" cy="1447258"/>
          </a:xfrm>
        </p:spPr>
        <p:txBody>
          <a:bodyPr>
            <a:normAutofit fontScale="25000" lnSpcReduction="20000"/>
          </a:bodyPr>
          <a:lstStyle/>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1</a:t>
            </a:r>
            <a:endParaRPr lang="en-US" dirty="0"/>
          </a:p>
          <a:p>
            <a:endParaRPr lang="en-US" dirty="0"/>
          </a:p>
        </p:txBody>
      </p:sp>
      <p:graphicFrame>
        <p:nvGraphicFramePr>
          <p:cNvPr id="7" name="Table 7">
            <a:extLst>
              <a:ext uri="{FF2B5EF4-FFF2-40B4-BE49-F238E27FC236}">
                <a16:creationId xmlns:a16="http://schemas.microsoft.com/office/drawing/2014/main" id="{04C06C5D-D97F-7F63-8D94-9805300BDAFE}"/>
              </a:ext>
            </a:extLst>
          </p:cNvPr>
          <p:cNvGraphicFramePr>
            <a:graphicFrameLocks noGrp="1"/>
          </p:cNvGraphicFramePr>
          <p:nvPr>
            <p:extLst>
              <p:ext uri="{D42A27DB-BD31-4B8C-83A1-F6EECF244321}">
                <p14:modId xmlns:p14="http://schemas.microsoft.com/office/powerpoint/2010/main" val="2399225941"/>
              </p:ext>
            </p:extLst>
          </p:nvPr>
        </p:nvGraphicFramePr>
        <p:xfrm>
          <a:off x="-1" y="1397000"/>
          <a:ext cx="9144000" cy="5375910"/>
        </p:xfrm>
        <a:graphic>
          <a:graphicData uri="http://schemas.openxmlformats.org/drawingml/2006/table">
            <a:tbl>
              <a:tblPr firstRow="1" bandRow="1">
                <a:tableStyleId>{5C22544A-7EE6-4342-B048-85BDC9FD1C3A}</a:tableStyleId>
              </a:tblPr>
              <a:tblGrid>
                <a:gridCol w="1309256">
                  <a:extLst>
                    <a:ext uri="{9D8B030D-6E8A-4147-A177-3AD203B41FA5}">
                      <a16:colId xmlns:a16="http://schemas.microsoft.com/office/drawing/2014/main" val="85052123"/>
                    </a:ext>
                  </a:extLst>
                </a:gridCol>
                <a:gridCol w="1558636">
                  <a:extLst>
                    <a:ext uri="{9D8B030D-6E8A-4147-A177-3AD203B41FA5}">
                      <a16:colId xmlns:a16="http://schemas.microsoft.com/office/drawing/2014/main" val="747143355"/>
                    </a:ext>
                  </a:extLst>
                </a:gridCol>
                <a:gridCol w="1558636">
                  <a:extLst>
                    <a:ext uri="{9D8B030D-6E8A-4147-A177-3AD203B41FA5}">
                      <a16:colId xmlns:a16="http://schemas.microsoft.com/office/drawing/2014/main" val="3335697116"/>
                    </a:ext>
                  </a:extLst>
                </a:gridCol>
                <a:gridCol w="1974273">
                  <a:extLst>
                    <a:ext uri="{9D8B030D-6E8A-4147-A177-3AD203B41FA5}">
                      <a16:colId xmlns:a16="http://schemas.microsoft.com/office/drawing/2014/main" val="1861815243"/>
                    </a:ext>
                  </a:extLst>
                </a:gridCol>
                <a:gridCol w="2743199">
                  <a:extLst>
                    <a:ext uri="{9D8B030D-6E8A-4147-A177-3AD203B41FA5}">
                      <a16:colId xmlns:a16="http://schemas.microsoft.com/office/drawing/2014/main" val="1610768384"/>
                    </a:ext>
                  </a:extLst>
                </a:gridCol>
              </a:tblGrid>
              <a:tr h="682625">
                <a:tc>
                  <a:txBody>
                    <a:bodyPr/>
                    <a:lstStyle/>
                    <a:p>
                      <a:r>
                        <a:rPr lang="en-US" sz="2400" baseline="0" dirty="0">
                          <a:solidFill>
                            <a:schemeClr val="bg1"/>
                          </a:solidFill>
                          <a:latin typeface="Arial" panose="020B0604020202020204" pitchFamily="34" charset="0"/>
                          <a:cs typeface="Arial" panose="020B0604020202020204" pitchFamily="34" charset="0"/>
                        </a:rPr>
                        <a:t>BLOCK</a:t>
                      </a:r>
                    </a:p>
                  </a:txBody>
                  <a:tcPr/>
                </a:tc>
                <a:tc>
                  <a:txBody>
                    <a:bodyPr/>
                    <a:lstStyle/>
                    <a:p>
                      <a:r>
                        <a:rPr lang="en-US" sz="2400" baseline="0" dirty="0">
                          <a:solidFill>
                            <a:schemeClr val="bg1"/>
                          </a:solidFill>
                          <a:latin typeface="Arial" panose="020B0604020202020204" pitchFamily="34" charset="0"/>
                          <a:cs typeface="Arial" panose="020B0604020202020204" pitchFamily="34" charset="0"/>
                        </a:rPr>
                        <a:t>NUMBER</a:t>
                      </a:r>
                    </a:p>
                  </a:txBody>
                  <a:tcPr/>
                </a:tc>
                <a:tc>
                  <a:txBody>
                    <a:bodyPr/>
                    <a:lstStyle/>
                    <a:p>
                      <a:r>
                        <a:rPr lang="en-US" sz="2400" baseline="0" dirty="0">
                          <a:solidFill>
                            <a:schemeClr val="bg1"/>
                          </a:solidFill>
                          <a:latin typeface="Arial" panose="020B0604020202020204" pitchFamily="34" charset="0"/>
                          <a:cs typeface="Arial" panose="020B0604020202020204" pitchFamily="34" charset="0"/>
                        </a:rPr>
                        <a:t>MEAN</a:t>
                      </a:r>
                    </a:p>
                  </a:txBody>
                  <a:tcPr/>
                </a:tc>
                <a:tc>
                  <a:txBody>
                    <a:bodyPr/>
                    <a:lstStyle/>
                    <a:p>
                      <a:r>
                        <a:rPr lang="en-US" sz="2400" baseline="0" dirty="0">
                          <a:solidFill>
                            <a:schemeClr val="bg1"/>
                          </a:solidFill>
                          <a:latin typeface="Arial" panose="020B0604020202020204" pitchFamily="34" charset="0"/>
                          <a:cs typeface="Arial" panose="020B0604020202020204" pitchFamily="34" charset="0"/>
                        </a:rPr>
                        <a:t>STANDARD</a:t>
                      </a:r>
                    </a:p>
                    <a:p>
                      <a:r>
                        <a:rPr lang="en-US" sz="2400" baseline="0" dirty="0">
                          <a:solidFill>
                            <a:schemeClr val="bg1"/>
                          </a:solidFill>
                          <a:latin typeface="Arial" panose="020B0604020202020204" pitchFamily="34" charset="0"/>
                          <a:cs typeface="Arial" panose="020B0604020202020204" pitchFamily="34" charset="0"/>
                        </a:rPr>
                        <a:t>DEVIATION</a:t>
                      </a:r>
                    </a:p>
                  </a:txBody>
                  <a:tcPr/>
                </a:tc>
                <a:tc>
                  <a:txBody>
                    <a:bodyPr/>
                    <a:lstStyle/>
                    <a:p>
                      <a:r>
                        <a:rPr lang="en-US" sz="2400" baseline="0" dirty="0">
                          <a:solidFill>
                            <a:schemeClr val="bg1"/>
                          </a:solidFill>
                          <a:latin typeface="Arial" panose="020B0604020202020204" pitchFamily="34" charset="0"/>
                          <a:cs typeface="Arial" panose="020B0604020202020204" pitchFamily="34" charset="0"/>
                        </a:rPr>
                        <a:t>RANK OF MEAN</a:t>
                      </a:r>
                    </a:p>
                    <a:p>
                      <a:r>
                        <a:rPr lang="en-US" sz="2400" baseline="0" dirty="0">
                          <a:solidFill>
                            <a:schemeClr val="bg1"/>
                          </a:solidFill>
                          <a:latin typeface="Arial" panose="020B0604020202020204" pitchFamily="34" charset="0"/>
                          <a:cs typeface="Arial" panose="020B0604020202020204" pitchFamily="34" charset="0"/>
                        </a:rPr>
                        <a:t>HIGH-LOW</a:t>
                      </a:r>
                    </a:p>
                  </a:txBody>
                  <a:tcPr/>
                </a:tc>
                <a:extLst>
                  <a:ext uri="{0D108BD9-81ED-4DB2-BD59-A6C34878D82A}">
                    <a16:rowId xmlns:a16="http://schemas.microsoft.com/office/drawing/2014/main" val="1458843270"/>
                  </a:ext>
                </a:extLst>
              </a:tr>
              <a:tr h="682625">
                <a:tc>
                  <a:txBody>
                    <a:bodyPr/>
                    <a:lstStyle/>
                    <a:p>
                      <a:r>
                        <a:rPr lang="en-US" sz="2400" dirty="0">
                          <a:latin typeface="Arial" panose="020B0604020202020204" pitchFamily="34" charset="0"/>
                          <a:cs typeface="Arial" panose="020B0604020202020204" pitchFamily="34" charset="0"/>
                        </a:rPr>
                        <a:t>1</a:t>
                      </a:r>
                    </a:p>
                  </a:txBody>
                  <a:tcPr/>
                </a:tc>
                <a:tc>
                  <a:txBody>
                    <a:bodyPr/>
                    <a:lstStyle/>
                    <a:p>
                      <a:r>
                        <a:rPr lang="en-US" sz="2400" dirty="0">
                          <a:latin typeface="Arial" panose="020B0604020202020204" pitchFamily="34" charset="0"/>
                          <a:cs typeface="Arial" panose="020B0604020202020204" pitchFamily="34" charset="0"/>
                        </a:rPr>
                        <a:t>13,123</a:t>
                      </a:r>
                    </a:p>
                  </a:txBody>
                  <a:tcPr/>
                </a:tc>
                <a:tc>
                  <a:txBody>
                    <a:bodyPr/>
                    <a:lstStyle/>
                    <a:p>
                      <a:r>
                        <a:rPr lang="en-US" sz="2400" dirty="0">
                          <a:latin typeface="Arial" panose="020B0604020202020204" pitchFamily="34" charset="0"/>
                          <a:cs typeface="Arial" panose="020B0604020202020204" pitchFamily="34" charset="0"/>
                        </a:rPr>
                        <a:t>2.535</a:t>
                      </a:r>
                    </a:p>
                  </a:txBody>
                  <a:tcPr/>
                </a:tc>
                <a:tc>
                  <a:txBody>
                    <a:bodyPr/>
                    <a:lstStyle/>
                    <a:p>
                      <a:r>
                        <a:rPr lang="en-US" sz="2400" dirty="0">
                          <a:latin typeface="Arial" panose="020B0604020202020204" pitchFamily="34" charset="0"/>
                          <a:cs typeface="Arial" panose="020B0604020202020204" pitchFamily="34" charset="0"/>
                        </a:rPr>
                        <a:t>.895</a:t>
                      </a:r>
                    </a:p>
                  </a:txBody>
                  <a:tcPr/>
                </a:tc>
                <a:tc>
                  <a:txBody>
                    <a:bodyPr/>
                    <a:lstStyle/>
                    <a:p>
                      <a:r>
                        <a:rPr lang="en-US" sz="2400" b="1" dirty="0">
                          <a:solidFill>
                            <a:srgbClr val="C00000"/>
                          </a:solidFill>
                          <a:latin typeface="Arial" panose="020B0604020202020204" pitchFamily="34" charset="0"/>
                          <a:cs typeface="Arial" panose="020B0604020202020204" pitchFamily="34" charset="0"/>
                        </a:rPr>
                        <a:t>1  GETTING INFO</a:t>
                      </a:r>
                    </a:p>
                  </a:txBody>
                  <a:tcPr/>
                </a:tc>
                <a:extLst>
                  <a:ext uri="{0D108BD9-81ED-4DB2-BD59-A6C34878D82A}">
                    <a16:rowId xmlns:a16="http://schemas.microsoft.com/office/drawing/2014/main" val="3942057673"/>
                  </a:ext>
                </a:extLst>
              </a:tr>
              <a:tr h="682625">
                <a:tc>
                  <a:txBody>
                    <a:bodyPr/>
                    <a:lstStyle/>
                    <a:p>
                      <a:r>
                        <a:rPr lang="en-US" sz="2400" dirty="0">
                          <a:latin typeface="Arial" panose="020B0604020202020204" pitchFamily="34" charset="0"/>
                          <a:cs typeface="Arial" panose="020B0604020202020204" pitchFamily="34" charset="0"/>
                        </a:rPr>
                        <a:t>2</a:t>
                      </a:r>
                    </a:p>
                  </a:txBody>
                  <a:tcPr/>
                </a:tc>
                <a:tc>
                  <a:txBody>
                    <a:bodyPr/>
                    <a:lstStyle/>
                    <a:p>
                      <a:r>
                        <a:rPr lang="en-US" sz="2400" dirty="0">
                          <a:latin typeface="Arial" panose="020B0604020202020204" pitchFamily="34" charset="0"/>
                          <a:cs typeface="Arial" panose="020B0604020202020204" pitchFamily="34" charset="0"/>
                        </a:rPr>
                        <a:t>13,123</a:t>
                      </a:r>
                    </a:p>
                  </a:txBody>
                  <a:tcPr/>
                </a:tc>
                <a:tc>
                  <a:txBody>
                    <a:bodyPr/>
                    <a:lstStyle/>
                    <a:p>
                      <a:r>
                        <a:rPr lang="en-US" sz="2400" dirty="0">
                          <a:latin typeface="Arial" panose="020B0604020202020204" pitchFamily="34" charset="0"/>
                          <a:cs typeface="Arial" panose="020B0604020202020204" pitchFamily="34" charset="0"/>
                        </a:rPr>
                        <a:t>2.241</a:t>
                      </a:r>
                    </a:p>
                  </a:txBody>
                  <a:tcPr/>
                </a:tc>
                <a:tc>
                  <a:txBody>
                    <a:bodyPr/>
                    <a:lstStyle/>
                    <a:p>
                      <a:r>
                        <a:rPr lang="en-US" sz="2400" dirty="0">
                          <a:latin typeface="Arial" panose="020B0604020202020204" pitchFamily="34" charset="0"/>
                          <a:cs typeface="Arial" panose="020B0604020202020204" pitchFamily="34" charset="0"/>
                        </a:rPr>
                        <a:t>.971</a:t>
                      </a:r>
                    </a:p>
                  </a:txBody>
                  <a:tcPr/>
                </a:tc>
                <a:tc>
                  <a:txBody>
                    <a:bodyPr/>
                    <a:lstStyle/>
                    <a:p>
                      <a:r>
                        <a:rPr lang="en-US" sz="2400" b="1" dirty="0">
                          <a:solidFill>
                            <a:srgbClr val="C00000"/>
                          </a:solidFill>
                          <a:latin typeface="Arial" panose="020B0604020202020204" pitchFamily="34" charset="0"/>
                          <a:cs typeface="Arial" panose="020B0604020202020204" pitchFamily="34" charset="0"/>
                        </a:rPr>
                        <a:t>3 USING INFO</a:t>
                      </a:r>
                    </a:p>
                  </a:txBody>
                  <a:tcPr/>
                </a:tc>
                <a:extLst>
                  <a:ext uri="{0D108BD9-81ED-4DB2-BD59-A6C34878D82A}">
                    <a16:rowId xmlns:a16="http://schemas.microsoft.com/office/drawing/2014/main" val="3084600204"/>
                  </a:ext>
                </a:extLst>
              </a:tr>
              <a:tr h="682625">
                <a:tc>
                  <a:txBody>
                    <a:bodyPr/>
                    <a:lstStyle/>
                    <a:p>
                      <a:r>
                        <a:rPr lang="en-US" sz="2400" dirty="0">
                          <a:latin typeface="Arial" panose="020B0604020202020204" pitchFamily="34" charset="0"/>
                          <a:cs typeface="Arial" panose="020B0604020202020204" pitchFamily="34" charset="0"/>
                        </a:rPr>
                        <a:t>3</a:t>
                      </a:r>
                    </a:p>
                  </a:txBody>
                  <a:tcPr/>
                </a:tc>
                <a:tc>
                  <a:txBody>
                    <a:bodyPr/>
                    <a:lstStyle/>
                    <a:p>
                      <a:r>
                        <a:rPr lang="en-US" sz="2400" dirty="0">
                          <a:latin typeface="Arial" panose="020B0604020202020204" pitchFamily="34" charset="0"/>
                          <a:cs typeface="Arial" panose="020B0604020202020204" pitchFamily="34" charset="0"/>
                        </a:rPr>
                        <a:t>13,123</a:t>
                      </a:r>
                    </a:p>
                  </a:txBody>
                  <a:tcPr/>
                </a:tc>
                <a:tc>
                  <a:txBody>
                    <a:bodyPr/>
                    <a:lstStyle/>
                    <a:p>
                      <a:r>
                        <a:rPr lang="en-US" sz="2400" dirty="0">
                          <a:latin typeface="Arial" panose="020B0604020202020204" pitchFamily="34" charset="0"/>
                          <a:cs typeface="Arial" panose="020B0604020202020204" pitchFamily="34" charset="0"/>
                        </a:rPr>
                        <a:t>2.070</a:t>
                      </a:r>
                    </a:p>
                  </a:txBody>
                  <a:tcPr/>
                </a:tc>
                <a:tc>
                  <a:txBody>
                    <a:bodyPr/>
                    <a:lstStyle/>
                    <a:p>
                      <a:r>
                        <a:rPr lang="en-US" sz="2400" dirty="0">
                          <a:latin typeface="Arial" panose="020B0604020202020204" pitchFamily="34" charset="0"/>
                          <a:cs typeface="Arial" panose="020B0604020202020204" pitchFamily="34" charset="0"/>
                        </a:rPr>
                        <a:t>.999</a:t>
                      </a:r>
                    </a:p>
                  </a:txBody>
                  <a:tcPr/>
                </a:tc>
                <a:tc>
                  <a:txBody>
                    <a:bodyPr/>
                    <a:lstStyle/>
                    <a:p>
                      <a:r>
                        <a:rPr lang="en-US" sz="2400" b="1" dirty="0">
                          <a:solidFill>
                            <a:srgbClr val="C00000"/>
                          </a:solidFill>
                          <a:latin typeface="Arial" panose="020B0604020202020204" pitchFamily="34" charset="0"/>
                          <a:cs typeface="Arial" panose="020B0604020202020204" pitchFamily="34" charset="0"/>
                        </a:rPr>
                        <a:t>4 KNOWLEDGE</a:t>
                      </a:r>
                    </a:p>
                  </a:txBody>
                  <a:tcPr/>
                </a:tc>
                <a:extLst>
                  <a:ext uri="{0D108BD9-81ED-4DB2-BD59-A6C34878D82A}">
                    <a16:rowId xmlns:a16="http://schemas.microsoft.com/office/drawing/2014/main" val="91670890"/>
                  </a:ext>
                </a:extLst>
              </a:tr>
              <a:tr h="682625">
                <a:tc>
                  <a:txBody>
                    <a:bodyPr/>
                    <a:lstStyle/>
                    <a:p>
                      <a:r>
                        <a:rPr lang="en-US" sz="2400" dirty="0">
                          <a:latin typeface="Arial" panose="020B0604020202020204" pitchFamily="34" charset="0"/>
                          <a:cs typeface="Arial" panose="020B0604020202020204" pitchFamily="34" charset="0"/>
                        </a:rPr>
                        <a:t>4</a:t>
                      </a:r>
                    </a:p>
                  </a:txBody>
                  <a:tcPr/>
                </a:tc>
                <a:tc>
                  <a:txBody>
                    <a:bodyPr/>
                    <a:lstStyle/>
                    <a:p>
                      <a:r>
                        <a:rPr lang="en-US" sz="2400" dirty="0">
                          <a:latin typeface="Arial" panose="020B0604020202020204" pitchFamily="34" charset="0"/>
                          <a:cs typeface="Arial" panose="020B0604020202020204" pitchFamily="34" charset="0"/>
                        </a:rPr>
                        <a:t>13,123</a:t>
                      </a:r>
                    </a:p>
                  </a:txBody>
                  <a:tcPr/>
                </a:tc>
                <a:tc>
                  <a:txBody>
                    <a:bodyPr/>
                    <a:lstStyle/>
                    <a:p>
                      <a:r>
                        <a:rPr lang="en-US" sz="2400" dirty="0">
                          <a:latin typeface="Arial" panose="020B0604020202020204" pitchFamily="34" charset="0"/>
                          <a:cs typeface="Arial" panose="020B0604020202020204" pitchFamily="34" charset="0"/>
                        </a:rPr>
                        <a:t>2.529</a:t>
                      </a:r>
                    </a:p>
                  </a:txBody>
                  <a:tcPr/>
                </a:tc>
                <a:tc>
                  <a:txBody>
                    <a:bodyPr/>
                    <a:lstStyle/>
                    <a:p>
                      <a:r>
                        <a:rPr lang="en-US" sz="2400" dirty="0">
                          <a:latin typeface="Arial" panose="020B0604020202020204" pitchFamily="34" charset="0"/>
                          <a:cs typeface="Arial" panose="020B0604020202020204" pitchFamily="34" charset="0"/>
                        </a:rPr>
                        <a:t>1.042</a:t>
                      </a:r>
                    </a:p>
                  </a:txBody>
                  <a:tcPr/>
                </a:tc>
                <a:tc>
                  <a:txBody>
                    <a:bodyPr/>
                    <a:lstStyle/>
                    <a:p>
                      <a:r>
                        <a:rPr lang="en-US" sz="2400" b="1" dirty="0">
                          <a:solidFill>
                            <a:srgbClr val="C00000"/>
                          </a:solidFill>
                          <a:latin typeface="Arial" panose="020B0604020202020204" pitchFamily="34" charset="0"/>
                          <a:cs typeface="Arial" panose="020B0604020202020204" pitchFamily="34" charset="0"/>
                        </a:rPr>
                        <a:t>2 COMPUTERS</a:t>
                      </a:r>
                    </a:p>
                  </a:txBody>
                  <a:tcPr/>
                </a:tc>
                <a:extLst>
                  <a:ext uri="{0D108BD9-81ED-4DB2-BD59-A6C34878D82A}">
                    <a16:rowId xmlns:a16="http://schemas.microsoft.com/office/drawing/2014/main" val="3530396554"/>
                  </a:ext>
                </a:extLst>
              </a:tr>
              <a:tr h="682625">
                <a:tc>
                  <a:txBody>
                    <a:bodyPr/>
                    <a:lstStyle/>
                    <a:p>
                      <a:r>
                        <a:rPr lang="en-US" sz="2400" dirty="0">
                          <a:latin typeface="Arial" panose="020B0604020202020204" pitchFamily="34" charset="0"/>
                          <a:cs typeface="Arial" panose="020B0604020202020204" pitchFamily="34" charset="0"/>
                        </a:rPr>
                        <a:t>5</a:t>
                      </a:r>
                    </a:p>
                  </a:txBody>
                  <a:tcPr/>
                </a:tc>
                <a:tc>
                  <a:txBody>
                    <a:bodyPr/>
                    <a:lstStyle/>
                    <a:p>
                      <a:r>
                        <a:rPr lang="en-US" sz="2400" dirty="0">
                          <a:latin typeface="Arial" panose="020B0604020202020204" pitchFamily="34" charset="0"/>
                          <a:cs typeface="Arial" panose="020B0604020202020204" pitchFamily="34" charset="0"/>
                        </a:rPr>
                        <a:t>13,123</a:t>
                      </a:r>
                    </a:p>
                  </a:txBody>
                  <a:tcPr/>
                </a:tc>
                <a:tc>
                  <a:txBody>
                    <a:bodyPr/>
                    <a:lstStyle/>
                    <a:p>
                      <a:r>
                        <a:rPr lang="en-US" sz="2400" dirty="0">
                          <a:latin typeface="Arial" panose="020B0604020202020204" pitchFamily="34" charset="0"/>
                          <a:cs typeface="Arial" panose="020B0604020202020204" pitchFamily="34" charset="0"/>
                        </a:rPr>
                        <a:t>1.907</a:t>
                      </a:r>
                    </a:p>
                  </a:txBody>
                  <a:tcPr/>
                </a:tc>
                <a:tc>
                  <a:txBody>
                    <a:bodyPr/>
                    <a:lstStyle/>
                    <a:p>
                      <a:r>
                        <a:rPr lang="en-US" sz="2400" dirty="0">
                          <a:latin typeface="Arial" panose="020B0604020202020204" pitchFamily="34" charset="0"/>
                          <a:cs typeface="Arial" panose="020B0604020202020204" pitchFamily="34" charset="0"/>
                        </a:rPr>
                        <a:t>1.242</a:t>
                      </a:r>
                    </a:p>
                  </a:txBody>
                  <a:tcPr/>
                </a:tc>
                <a:tc>
                  <a:txBody>
                    <a:bodyPr/>
                    <a:lstStyle/>
                    <a:p>
                      <a:r>
                        <a:rPr lang="en-US" sz="2400" b="1" dirty="0">
                          <a:solidFill>
                            <a:srgbClr val="C00000"/>
                          </a:solidFill>
                          <a:latin typeface="Arial" panose="020B0604020202020204" pitchFamily="34" charset="0"/>
                          <a:cs typeface="Arial" panose="020B0604020202020204" pitchFamily="34" charset="0"/>
                        </a:rPr>
                        <a:t>6 READING</a:t>
                      </a:r>
                    </a:p>
                  </a:txBody>
                  <a:tcPr/>
                </a:tc>
                <a:extLst>
                  <a:ext uri="{0D108BD9-81ED-4DB2-BD59-A6C34878D82A}">
                    <a16:rowId xmlns:a16="http://schemas.microsoft.com/office/drawing/2014/main" val="2549893661"/>
                  </a:ext>
                </a:extLst>
              </a:tr>
              <a:tr h="682625">
                <a:tc>
                  <a:txBody>
                    <a:bodyPr/>
                    <a:lstStyle/>
                    <a:p>
                      <a:r>
                        <a:rPr lang="en-US" sz="2400" dirty="0">
                          <a:latin typeface="Arial" panose="020B0604020202020204" pitchFamily="34" charset="0"/>
                          <a:cs typeface="Arial" panose="020B0604020202020204" pitchFamily="34" charset="0"/>
                        </a:rPr>
                        <a:t>6</a:t>
                      </a:r>
                    </a:p>
                  </a:txBody>
                  <a:tcPr/>
                </a:tc>
                <a:tc>
                  <a:txBody>
                    <a:bodyPr/>
                    <a:lstStyle/>
                    <a:p>
                      <a:r>
                        <a:rPr lang="en-US" sz="2400" dirty="0">
                          <a:latin typeface="Arial" panose="020B0604020202020204" pitchFamily="34" charset="0"/>
                          <a:cs typeface="Arial" panose="020B0604020202020204" pitchFamily="34" charset="0"/>
                        </a:rPr>
                        <a:t>13,123</a:t>
                      </a:r>
                    </a:p>
                  </a:txBody>
                  <a:tcPr/>
                </a:tc>
                <a:tc>
                  <a:txBody>
                    <a:bodyPr/>
                    <a:lstStyle/>
                    <a:p>
                      <a:r>
                        <a:rPr lang="en-US" sz="2400" dirty="0">
                          <a:latin typeface="Arial" panose="020B0604020202020204" pitchFamily="34" charset="0"/>
                          <a:cs typeface="Arial" panose="020B0604020202020204" pitchFamily="34" charset="0"/>
                        </a:rPr>
                        <a:t>1.772</a:t>
                      </a:r>
                    </a:p>
                  </a:txBody>
                  <a:tcPr/>
                </a:tc>
                <a:tc>
                  <a:txBody>
                    <a:bodyPr/>
                    <a:lstStyle/>
                    <a:p>
                      <a:r>
                        <a:rPr lang="en-US" sz="2400" dirty="0">
                          <a:latin typeface="Arial" panose="020B0604020202020204" pitchFamily="34" charset="0"/>
                          <a:cs typeface="Arial" panose="020B0604020202020204" pitchFamily="34" charset="0"/>
                        </a:rPr>
                        <a:t>1.100</a:t>
                      </a:r>
                    </a:p>
                  </a:txBody>
                  <a:tcPr/>
                </a:tc>
                <a:tc>
                  <a:txBody>
                    <a:bodyPr/>
                    <a:lstStyle/>
                    <a:p>
                      <a:r>
                        <a:rPr lang="en-US" sz="2400" b="1" dirty="0">
                          <a:solidFill>
                            <a:srgbClr val="C00000"/>
                          </a:solidFill>
                          <a:latin typeface="Arial" panose="020B0604020202020204" pitchFamily="34" charset="0"/>
                          <a:cs typeface="Arial" panose="020B0604020202020204" pitchFamily="34" charset="0"/>
                        </a:rPr>
                        <a:t>7 INDEP LNG</a:t>
                      </a:r>
                    </a:p>
                  </a:txBody>
                  <a:tcPr/>
                </a:tc>
                <a:extLst>
                  <a:ext uri="{0D108BD9-81ED-4DB2-BD59-A6C34878D82A}">
                    <a16:rowId xmlns:a16="http://schemas.microsoft.com/office/drawing/2014/main" val="3829860268"/>
                  </a:ext>
                </a:extLst>
              </a:tr>
              <a:tr h="0">
                <a:tc>
                  <a:txBody>
                    <a:bodyPr/>
                    <a:lstStyle/>
                    <a:p>
                      <a:r>
                        <a:rPr lang="en-US" sz="2400" dirty="0">
                          <a:latin typeface="Arial" panose="020B0604020202020204" pitchFamily="34" charset="0"/>
                          <a:cs typeface="Arial" panose="020B0604020202020204" pitchFamily="34" charset="0"/>
                        </a:rPr>
                        <a:t>7</a:t>
                      </a:r>
                    </a:p>
                  </a:txBody>
                  <a:tcPr/>
                </a:tc>
                <a:tc>
                  <a:txBody>
                    <a:bodyPr/>
                    <a:lstStyle/>
                    <a:p>
                      <a:r>
                        <a:rPr lang="en-US" sz="2400" dirty="0">
                          <a:latin typeface="Arial" panose="020B0604020202020204" pitchFamily="34" charset="0"/>
                          <a:cs typeface="Arial" panose="020B0604020202020204" pitchFamily="34" charset="0"/>
                        </a:rPr>
                        <a:t>13,123</a:t>
                      </a:r>
                    </a:p>
                  </a:txBody>
                  <a:tcPr/>
                </a:tc>
                <a:tc>
                  <a:txBody>
                    <a:bodyPr/>
                    <a:lstStyle/>
                    <a:p>
                      <a:r>
                        <a:rPr lang="en-US" sz="2400" dirty="0">
                          <a:latin typeface="Arial" panose="020B0604020202020204" pitchFamily="34" charset="0"/>
                          <a:cs typeface="Arial" panose="020B0604020202020204" pitchFamily="34" charset="0"/>
                        </a:rPr>
                        <a:t>    .96</a:t>
                      </a:r>
                    </a:p>
                  </a:txBody>
                  <a:tcPr/>
                </a:tc>
                <a:tc>
                  <a:txBody>
                    <a:bodyPr/>
                    <a:lstStyle/>
                    <a:p>
                      <a:r>
                        <a:rPr lang="en-US" sz="2400" dirty="0">
                          <a:latin typeface="Arial" panose="020B0604020202020204" pitchFamily="34" charset="0"/>
                          <a:cs typeface="Arial" panose="020B0604020202020204" pitchFamily="34" charset="0"/>
                        </a:rPr>
                        <a:t>1.179</a:t>
                      </a:r>
                    </a:p>
                  </a:txBody>
                  <a:tcPr/>
                </a:tc>
                <a:tc>
                  <a:txBody>
                    <a:bodyPr/>
                    <a:lstStyle/>
                    <a:p>
                      <a:r>
                        <a:rPr lang="en-US" sz="2400" b="1" dirty="0">
                          <a:solidFill>
                            <a:srgbClr val="C00000"/>
                          </a:solidFill>
                          <a:latin typeface="Arial" panose="020B0604020202020204" pitchFamily="34" charset="0"/>
                          <a:cs typeface="Arial" panose="020B0604020202020204" pitchFamily="34" charset="0"/>
                        </a:rPr>
                        <a:t>5 ACHIEVEMENT</a:t>
                      </a:r>
                    </a:p>
                  </a:txBody>
                  <a:tcPr/>
                </a:tc>
                <a:extLst>
                  <a:ext uri="{0D108BD9-81ED-4DB2-BD59-A6C34878D82A}">
                    <a16:rowId xmlns:a16="http://schemas.microsoft.com/office/drawing/2014/main" val="197053825"/>
                  </a:ext>
                </a:extLst>
              </a:tr>
            </a:tbl>
          </a:graphicData>
        </a:graphic>
      </p:graphicFrame>
      <p:pic>
        <p:nvPicPr>
          <p:cNvPr id="4" name="Picture 3" descr="A person wearing glasses&#10;&#10;Description automatically generated with medium confidence">
            <a:extLst>
              <a:ext uri="{FF2B5EF4-FFF2-40B4-BE49-F238E27FC236}">
                <a16:creationId xmlns:a16="http://schemas.microsoft.com/office/drawing/2014/main" id="{13655390-A3C3-631F-E53F-9ECD7A20DC0A}"/>
              </a:ext>
            </a:extLst>
          </p:cNvPr>
          <p:cNvPicPr>
            <a:picLocks noChangeAspect="1"/>
          </p:cNvPicPr>
          <p:nvPr/>
        </p:nvPicPr>
        <p:blipFill rotWithShape="1">
          <a:blip r:embed="rId3"/>
          <a:srcRect l="24480" r="25936" b="1"/>
          <a:stretch/>
        </p:blipFill>
        <p:spPr>
          <a:xfrm>
            <a:off x="121413" y="175215"/>
            <a:ext cx="881852" cy="1091332"/>
          </a:xfrm>
          <a:prstGeom prst="rect">
            <a:avLst/>
          </a:prstGeom>
        </p:spPr>
      </p:pic>
    </p:spTree>
    <p:extLst>
      <p:ext uri="{BB962C8B-B14F-4D97-AF65-F5344CB8AC3E}">
        <p14:creationId xmlns:p14="http://schemas.microsoft.com/office/powerpoint/2010/main" val="2520656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DC10C-5191-AC19-DEA6-4842C7A33170}"/>
              </a:ext>
            </a:extLst>
          </p:cNvPr>
          <p:cNvSpPr>
            <a:spLocks noGrp="1"/>
          </p:cNvSpPr>
          <p:nvPr>
            <p:ph type="title"/>
          </p:nvPr>
        </p:nvSpPr>
        <p:spPr>
          <a:xfrm>
            <a:off x="0" y="18255"/>
            <a:ext cx="9143237" cy="1325563"/>
          </a:xfrm>
        </p:spPr>
        <p:txBody>
          <a:bodyPr>
            <a:normAutofit/>
          </a:bodyPr>
          <a:lstStyle/>
          <a:p>
            <a:pPr algn="ctr"/>
            <a:r>
              <a:rPr lang="en-US" sz="2800" b="1" dirty="0">
                <a:latin typeface="Arial" panose="020B0604020202020204" pitchFamily="34" charset="0"/>
                <a:cs typeface="Arial" panose="020B0604020202020204" pitchFamily="34" charset="0"/>
              </a:rPr>
              <a:t>             Findings: </a:t>
            </a:r>
            <a:r>
              <a:rPr lang="en-US" sz="2800" b="1" dirty="0">
                <a:solidFill>
                  <a:srgbClr val="FFFF00"/>
                </a:solidFill>
                <a:latin typeface="Arial" panose="020B0604020202020204" pitchFamily="34" charset="0"/>
                <a:cs typeface="Arial" panose="020B0604020202020204" pitchFamily="34" charset="0"/>
              </a:rPr>
              <a:t>“Yeah, the school library rocks.”</a:t>
            </a:r>
            <a:br>
              <a:rPr lang="en-US" sz="2800" b="1" dirty="0">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7C32FAE-FCCB-68B6-68D0-D7E8EFECDACF}"/>
              </a:ext>
            </a:extLst>
          </p:cNvPr>
          <p:cNvSpPr>
            <a:spLocks noGrp="1"/>
          </p:cNvSpPr>
          <p:nvPr>
            <p:ph idx="1"/>
          </p:nvPr>
        </p:nvSpPr>
        <p:spPr>
          <a:xfrm>
            <a:off x="762" y="1467291"/>
            <a:ext cx="9143238" cy="5372454"/>
          </a:xfrm>
        </p:spPr>
        <p:txBody>
          <a:bodyPr/>
          <a:lstStyle/>
          <a:p>
            <a:endParaRPr lang="en-US" sz="2400" dirty="0">
              <a:solidFill>
                <a:schemeClr val="bg1"/>
              </a:solidFill>
            </a:endParaRPr>
          </a:p>
          <a:p>
            <a:endParaRPr lang="en-US" dirty="0">
              <a:solidFill>
                <a:schemeClr val="bg1"/>
              </a:solidFill>
            </a:endParaRPr>
          </a:p>
        </p:txBody>
      </p:sp>
      <p:sp>
        <p:nvSpPr>
          <p:cNvPr id="6" name="TextBox 5">
            <a:extLst>
              <a:ext uri="{FF2B5EF4-FFF2-40B4-BE49-F238E27FC236}">
                <a16:creationId xmlns:a16="http://schemas.microsoft.com/office/drawing/2014/main" id="{8CECAA73-F4E2-0C04-F012-F1B61FC34C3A}"/>
              </a:ext>
            </a:extLst>
          </p:cNvPr>
          <p:cNvSpPr txBox="1"/>
          <p:nvPr/>
        </p:nvSpPr>
        <p:spPr>
          <a:xfrm>
            <a:off x="762" y="1644317"/>
            <a:ext cx="9143238" cy="5201424"/>
          </a:xfrm>
          <a:prstGeom prst="rect">
            <a:avLst/>
          </a:prstGeom>
          <a:noFill/>
        </p:spPr>
        <p:txBody>
          <a:bodyPr wrap="square" rtlCol="0">
            <a:spAutoFit/>
          </a:bodyPr>
          <a:lstStyle/>
          <a:p>
            <a:endParaRPr lang="en-US" sz="20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13,050 (99.44% of the sample) indicated that the school library and its services, including the roles of school librarians, have helped them in some way </a:t>
            </a:r>
            <a:r>
              <a:rPr lang="en-US" sz="2400" dirty="0">
                <a:latin typeface="Arial" panose="020B0604020202020204" pitchFamily="34" charset="0"/>
                <a:cs typeface="Arial" panose="020B0604020202020204" pitchFamily="34" charset="0"/>
              </a:rPr>
              <a:t>with their learning in and out of school.</a:t>
            </a:r>
          </a:p>
          <a:p>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“I needed to write a paper and I went to the library where I was ultimately able to write a paper successfully.  My ideas were a mess and talking to the librarian gave me a way to organize my ideas and present the argument. I did really well!!! I’ve never forgotten that – used it to do many other assignments.“</a:t>
            </a:r>
          </a:p>
          <a:p>
            <a:pPr marL="342900" indent="-342900">
              <a:buFont typeface="Arial" panose="020B0604020202020204" pitchFamily="34" charset="0"/>
              <a:buChar char="•"/>
            </a:pPr>
            <a:endParaRPr lang="en-US" sz="2400" dirty="0"/>
          </a:p>
        </p:txBody>
      </p:sp>
      <p:pic>
        <p:nvPicPr>
          <p:cNvPr id="4" name="Picture 3" descr="A person wearing glasses&#10;&#10;Description automatically generated with medium confidence">
            <a:extLst>
              <a:ext uri="{FF2B5EF4-FFF2-40B4-BE49-F238E27FC236}">
                <a16:creationId xmlns:a16="http://schemas.microsoft.com/office/drawing/2014/main" id="{CB127641-A858-167F-33F5-760C132A9402}"/>
              </a:ext>
            </a:extLst>
          </p:cNvPr>
          <p:cNvPicPr>
            <a:picLocks noChangeAspect="1"/>
          </p:cNvPicPr>
          <p:nvPr/>
        </p:nvPicPr>
        <p:blipFill rotWithShape="1">
          <a:blip r:embed="rId3"/>
          <a:srcRect l="24480" r="25936" b="1"/>
          <a:stretch/>
        </p:blipFill>
        <p:spPr>
          <a:xfrm>
            <a:off x="145527" y="135370"/>
            <a:ext cx="881852" cy="1091332"/>
          </a:xfrm>
          <a:prstGeom prst="rect">
            <a:avLst/>
          </a:prstGeom>
        </p:spPr>
      </p:pic>
    </p:spTree>
    <p:extLst>
      <p:ext uri="{BB962C8B-B14F-4D97-AF65-F5344CB8AC3E}">
        <p14:creationId xmlns:p14="http://schemas.microsoft.com/office/powerpoint/2010/main" val="419022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FCBA134-9932-4625-92F2-ADE52ACE1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8B28E4E-0110-46E1-92BB-3DB2BAA5E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4571999" cy="1613646"/>
          </a:xfrm>
          <a:custGeom>
            <a:avLst/>
            <a:gdLst>
              <a:gd name="connsiteX0" fmla="*/ 0 w 7868507"/>
              <a:gd name="connsiteY0" fmla="*/ 0 h 1682351"/>
              <a:gd name="connsiteX1" fmla="*/ 7868507 w 7868507"/>
              <a:gd name="connsiteY1" fmla="*/ 0 h 1682351"/>
              <a:gd name="connsiteX2" fmla="*/ 7865866 w 7868507"/>
              <a:gd name="connsiteY2" fmla="*/ 1824 h 1682351"/>
              <a:gd name="connsiteX3" fmla="*/ 7837561 w 7868507"/>
              <a:gd name="connsiteY3" fmla="*/ 21679 h 1682351"/>
              <a:gd name="connsiteX4" fmla="*/ 7769454 w 7868507"/>
              <a:gd name="connsiteY4" fmla="*/ 43813 h 1682351"/>
              <a:gd name="connsiteX5" fmla="*/ 7695485 w 7868507"/>
              <a:gd name="connsiteY5" fmla="*/ 61050 h 1682351"/>
              <a:gd name="connsiteX6" fmla="*/ 7662356 w 7868507"/>
              <a:gd name="connsiteY6" fmla="*/ 73131 h 1682351"/>
              <a:gd name="connsiteX7" fmla="*/ 7602203 w 7868507"/>
              <a:gd name="connsiteY7" fmla="*/ 99894 h 1682351"/>
              <a:gd name="connsiteX8" fmla="*/ 7533256 w 7868507"/>
              <a:gd name="connsiteY8" fmla="*/ 141638 h 1682351"/>
              <a:gd name="connsiteX9" fmla="*/ 7516926 w 7868507"/>
              <a:gd name="connsiteY9" fmla="*/ 165418 h 1682351"/>
              <a:gd name="connsiteX10" fmla="*/ 7488994 w 7868507"/>
              <a:gd name="connsiteY10" fmla="*/ 178287 h 1682351"/>
              <a:gd name="connsiteX11" fmla="*/ 7478335 w 7868507"/>
              <a:gd name="connsiteY11" fmla="*/ 185700 h 1682351"/>
              <a:gd name="connsiteX12" fmla="*/ 7458526 w 7868507"/>
              <a:gd name="connsiteY12" fmla="*/ 189157 h 1682351"/>
              <a:gd name="connsiteX13" fmla="*/ 7419554 w 7868507"/>
              <a:gd name="connsiteY13" fmla="*/ 192546 h 1682351"/>
              <a:gd name="connsiteX14" fmla="*/ 7347574 w 7868507"/>
              <a:gd name="connsiteY14" fmla="*/ 213028 h 1682351"/>
              <a:gd name="connsiteX15" fmla="*/ 7205646 w 7868507"/>
              <a:gd name="connsiteY15" fmla="*/ 228570 h 1682351"/>
              <a:gd name="connsiteX16" fmla="*/ 7132082 w 7868507"/>
              <a:gd name="connsiteY16" fmla="*/ 240066 h 1682351"/>
              <a:gd name="connsiteX17" fmla="*/ 7026584 w 7868507"/>
              <a:gd name="connsiteY17" fmla="*/ 249305 h 1682351"/>
              <a:gd name="connsiteX18" fmla="*/ 6949796 w 7868507"/>
              <a:gd name="connsiteY18" fmla="*/ 259619 h 1682351"/>
              <a:gd name="connsiteX19" fmla="*/ 6850243 w 7868507"/>
              <a:gd name="connsiteY19" fmla="*/ 278486 h 1682351"/>
              <a:gd name="connsiteX20" fmla="*/ 6848972 w 7868507"/>
              <a:gd name="connsiteY20" fmla="*/ 279419 h 1682351"/>
              <a:gd name="connsiteX21" fmla="*/ 6833720 w 7868507"/>
              <a:gd name="connsiteY21" fmla="*/ 281340 h 1682351"/>
              <a:gd name="connsiteX22" fmla="*/ 6796601 w 7868507"/>
              <a:gd name="connsiteY22" fmla="*/ 279778 h 1682351"/>
              <a:gd name="connsiteX23" fmla="*/ 6793249 w 7868507"/>
              <a:gd name="connsiteY23" fmla="*/ 281365 h 1682351"/>
              <a:gd name="connsiteX24" fmla="*/ 6761214 w 7868507"/>
              <a:gd name="connsiteY24" fmla="*/ 283216 h 1682351"/>
              <a:gd name="connsiteX25" fmla="*/ 6761137 w 7868507"/>
              <a:gd name="connsiteY25" fmla="*/ 284040 h 1682351"/>
              <a:gd name="connsiteX26" fmla="*/ 6753708 w 7868507"/>
              <a:gd name="connsiteY26" fmla="*/ 288053 h 1682351"/>
              <a:gd name="connsiteX27" fmla="*/ 6738673 w 7868507"/>
              <a:gd name="connsiteY27" fmla="*/ 293899 h 1682351"/>
              <a:gd name="connsiteX28" fmla="*/ 6675177 w 7868507"/>
              <a:gd name="connsiteY28" fmla="*/ 319284 h 1682351"/>
              <a:gd name="connsiteX29" fmla="*/ 6668648 w 7868507"/>
              <a:gd name="connsiteY29" fmla="*/ 320128 h 1682351"/>
              <a:gd name="connsiteX30" fmla="*/ 6668596 w 7868507"/>
              <a:gd name="connsiteY30" fmla="*/ 320325 h 1682351"/>
              <a:gd name="connsiteX31" fmla="*/ 6661861 w 7868507"/>
              <a:gd name="connsiteY31" fmla="*/ 321574 h 1682351"/>
              <a:gd name="connsiteX32" fmla="*/ 6644079 w 7868507"/>
              <a:gd name="connsiteY32" fmla="*/ 323301 h 1682351"/>
              <a:gd name="connsiteX33" fmla="*/ 6640227 w 7868507"/>
              <a:gd name="connsiteY33" fmla="*/ 325063 h 1682351"/>
              <a:gd name="connsiteX34" fmla="*/ 6639422 w 7868507"/>
              <a:gd name="connsiteY34" fmla="*/ 327491 h 1682351"/>
              <a:gd name="connsiteX35" fmla="*/ 6617073 w 7868507"/>
              <a:gd name="connsiteY35" fmla="*/ 336554 h 1682351"/>
              <a:gd name="connsiteX36" fmla="*/ 6565938 w 7868507"/>
              <a:gd name="connsiteY36" fmla="*/ 354459 h 1682351"/>
              <a:gd name="connsiteX37" fmla="*/ 6506395 w 7868507"/>
              <a:gd name="connsiteY37" fmla="*/ 372715 h 1682351"/>
              <a:gd name="connsiteX38" fmla="*/ 6366803 w 7868507"/>
              <a:gd name="connsiteY38" fmla="*/ 421832 h 1682351"/>
              <a:gd name="connsiteX39" fmla="*/ 6245343 w 7868507"/>
              <a:gd name="connsiteY39" fmla="*/ 435559 h 1682351"/>
              <a:gd name="connsiteX40" fmla="*/ 6186762 w 7868507"/>
              <a:gd name="connsiteY40" fmla="*/ 449329 h 1682351"/>
              <a:gd name="connsiteX41" fmla="*/ 6151870 w 7868507"/>
              <a:gd name="connsiteY41" fmla="*/ 456667 h 1682351"/>
              <a:gd name="connsiteX42" fmla="*/ 6094791 w 7868507"/>
              <a:gd name="connsiteY42" fmla="*/ 467108 h 1682351"/>
              <a:gd name="connsiteX43" fmla="*/ 6094387 w 7868507"/>
              <a:gd name="connsiteY43" fmla="*/ 469288 h 1682351"/>
              <a:gd name="connsiteX44" fmla="*/ 6088888 w 7868507"/>
              <a:gd name="connsiteY44" fmla="*/ 472662 h 1682351"/>
              <a:gd name="connsiteX45" fmla="*/ 6079322 w 7868507"/>
              <a:gd name="connsiteY45" fmla="*/ 480342 h 1682351"/>
              <a:gd name="connsiteX46" fmla="*/ 6060058 w 7868507"/>
              <a:gd name="connsiteY46" fmla="*/ 490885 h 1682351"/>
              <a:gd name="connsiteX47" fmla="*/ 6059271 w 7868507"/>
              <a:gd name="connsiteY47" fmla="*/ 490563 h 1682351"/>
              <a:gd name="connsiteX48" fmla="*/ 6052214 w 7868507"/>
              <a:gd name="connsiteY48" fmla="*/ 491388 h 1682351"/>
              <a:gd name="connsiteX49" fmla="*/ 6004898 w 7868507"/>
              <a:gd name="connsiteY49" fmla="*/ 494385 h 1682351"/>
              <a:gd name="connsiteX50" fmla="*/ 5987859 w 7868507"/>
              <a:gd name="connsiteY50" fmla="*/ 504838 h 1682351"/>
              <a:gd name="connsiteX51" fmla="*/ 5984113 w 7868507"/>
              <a:gd name="connsiteY51" fmla="*/ 506697 h 1682351"/>
              <a:gd name="connsiteX52" fmla="*/ 5983909 w 7868507"/>
              <a:gd name="connsiteY52" fmla="*/ 506630 h 1682351"/>
              <a:gd name="connsiteX53" fmla="*/ 5979696 w 7868507"/>
              <a:gd name="connsiteY53" fmla="*/ 508387 h 1682351"/>
              <a:gd name="connsiteX54" fmla="*/ 5931986 w 7868507"/>
              <a:gd name="connsiteY54" fmla="*/ 510495 h 1682351"/>
              <a:gd name="connsiteX55" fmla="*/ 5873354 w 7868507"/>
              <a:gd name="connsiteY55" fmla="*/ 520717 h 1682351"/>
              <a:gd name="connsiteX56" fmla="*/ 5843006 w 7868507"/>
              <a:gd name="connsiteY56" fmla="*/ 525739 h 1682351"/>
              <a:gd name="connsiteX57" fmla="*/ 5825737 w 7868507"/>
              <a:gd name="connsiteY57" fmla="*/ 530029 h 1682351"/>
              <a:gd name="connsiteX58" fmla="*/ 5812271 w 7868507"/>
              <a:gd name="connsiteY58" fmla="*/ 536366 h 1682351"/>
              <a:gd name="connsiteX59" fmla="*/ 5683965 w 7868507"/>
              <a:gd name="connsiteY59" fmla="*/ 605660 h 1682351"/>
              <a:gd name="connsiteX60" fmla="*/ 5572324 w 7868507"/>
              <a:gd name="connsiteY60" fmla="*/ 625027 h 1682351"/>
              <a:gd name="connsiteX61" fmla="*/ 5556903 w 7868507"/>
              <a:gd name="connsiteY61" fmla="*/ 628786 h 1682351"/>
              <a:gd name="connsiteX62" fmla="*/ 5553544 w 7868507"/>
              <a:gd name="connsiteY62" fmla="*/ 627847 h 1682351"/>
              <a:gd name="connsiteX63" fmla="*/ 5526889 w 7868507"/>
              <a:gd name="connsiteY63" fmla="*/ 632098 h 1682351"/>
              <a:gd name="connsiteX64" fmla="*/ 5521078 w 7868507"/>
              <a:gd name="connsiteY64" fmla="*/ 637584 h 1682351"/>
              <a:gd name="connsiteX65" fmla="*/ 5512534 w 7868507"/>
              <a:gd name="connsiteY65" fmla="*/ 637267 h 1682351"/>
              <a:gd name="connsiteX66" fmla="*/ 5474353 w 7868507"/>
              <a:gd name="connsiteY66" fmla="*/ 648039 h 1682351"/>
              <a:gd name="connsiteX67" fmla="*/ 5470584 w 7868507"/>
              <a:gd name="connsiteY67" fmla="*/ 648039 h 1682351"/>
              <a:gd name="connsiteX68" fmla="*/ 5467496 w 7868507"/>
              <a:gd name="connsiteY68" fmla="*/ 650003 h 1682351"/>
              <a:gd name="connsiteX69" fmla="*/ 5462885 w 7868507"/>
              <a:gd name="connsiteY69" fmla="*/ 649269 h 1682351"/>
              <a:gd name="connsiteX70" fmla="*/ 5461190 w 7868507"/>
              <a:gd name="connsiteY70" fmla="*/ 650833 h 1682351"/>
              <a:gd name="connsiteX71" fmla="*/ 5438256 w 7868507"/>
              <a:gd name="connsiteY71" fmla="*/ 650162 h 1682351"/>
              <a:gd name="connsiteX72" fmla="*/ 5425515 w 7868507"/>
              <a:gd name="connsiteY72" fmla="*/ 650724 h 1682351"/>
              <a:gd name="connsiteX73" fmla="*/ 5399851 w 7868507"/>
              <a:gd name="connsiteY73" fmla="*/ 648648 h 1682351"/>
              <a:gd name="connsiteX74" fmla="*/ 5395578 w 7868507"/>
              <a:gd name="connsiteY74" fmla="*/ 651245 h 1682351"/>
              <a:gd name="connsiteX75" fmla="*/ 5357693 w 7868507"/>
              <a:gd name="connsiteY75" fmla="*/ 652764 h 1682351"/>
              <a:gd name="connsiteX76" fmla="*/ 5357422 w 7868507"/>
              <a:gd name="connsiteY76" fmla="*/ 654203 h 1682351"/>
              <a:gd name="connsiteX77" fmla="*/ 5347920 w 7868507"/>
              <a:gd name="connsiteY77" fmla="*/ 660769 h 1682351"/>
              <a:gd name="connsiteX78" fmla="*/ 5344829 w 7868507"/>
              <a:gd name="connsiteY78" fmla="*/ 661019 h 1682351"/>
              <a:gd name="connsiteX79" fmla="*/ 5285263 w 7868507"/>
              <a:gd name="connsiteY79" fmla="*/ 671313 h 1682351"/>
              <a:gd name="connsiteX80" fmla="*/ 5264305 w 7868507"/>
              <a:gd name="connsiteY80" fmla="*/ 677803 h 1682351"/>
              <a:gd name="connsiteX81" fmla="*/ 5229182 w 7868507"/>
              <a:gd name="connsiteY81" fmla="*/ 688503 h 1682351"/>
              <a:gd name="connsiteX82" fmla="*/ 5203382 w 7868507"/>
              <a:gd name="connsiteY82" fmla="*/ 703484 h 1682351"/>
              <a:gd name="connsiteX83" fmla="*/ 5173833 w 7868507"/>
              <a:gd name="connsiteY83" fmla="*/ 709660 h 1682351"/>
              <a:gd name="connsiteX84" fmla="*/ 5166382 w 7868507"/>
              <a:gd name="connsiteY84" fmla="*/ 702062 h 1682351"/>
              <a:gd name="connsiteX85" fmla="*/ 5142858 w 7868507"/>
              <a:gd name="connsiteY85" fmla="*/ 702153 h 1682351"/>
              <a:gd name="connsiteX86" fmla="*/ 5134964 w 7868507"/>
              <a:gd name="connsiteY86" fmla="*/ 711602 h 1682351"/>
              <a:gd name="connsiteX87" fmla="*/ 5087368 w 7868507"/>
              <a:gd name="connsiteY87" fmla="*/ 727066 h 1682351"/>
              <a:gd name="connsiteX88" fmla="*/ 5059763 w 7868507"/>
              <a:gd name="connsiteY88" fmla="*/ 733651 h 1682351"/>
              <a:gd name="connsiteX89" fmla="*/ 5023240 w 7868507"/>
              <a:gd name="connsiteY89" fmla="*/ 742299 h 1682351"/>
              <a:gd name="connsiteX90" fmla="*/ 5007406 w 7868507"/>
              <a:gd name="connsiteY90" fmla="*/ 747156 h 1682351"/>
              <a:gd name="connsiteX91" fmla="*/ 4995851 w 7868507"/>
              <a:gd name="connsiteY91" fmla="*/ 746560 h 1682351"/>
              <a:gd name="connsiteX92" fmla="*/ 4983107 w 7868507"/>
              <a:gd name="connsiteY92" fmla="*/ 748274 h 1682351"/>
              <a:gd name="connsiteX93" fmla="*/ 4973068 w 7868507"/>
              <a:gd name="connsiteY93" fmla="*/ 750600 h 1682351"/>
              <a:gd name="connsiteX94" fmla="*/ 4967642 w 7868507"/>
              <a:gd name="connsiteY94" fmla="*/ 756164 h 1682351"/>
              <a:gd name="connsiteX95" fmla="*/ 4958938 w 7868507"/>
              <a:gd name="connsiteY95" fmla="*/ 756308 h 1682351"/>
              <a:gd name="connsiteX96" fmla="*/ 4949594 w 7868507"/>
              <a:gd name="connsiteY96" fmla="*/ 761504 h 1682351"/>
              <a:gd name="connsiteX97" fmla="*/ 4947761 w 7868507"/>
              <a:gd name="connsiteY97" fmla="*/ 759559 h 1682351"/>
              <a:gd name="connsiteX98" fmla="*/ 4939683 w 7868507"/>
              <a:gd name="connsiteY98" fmla="*/ 757589 h 1682351"/>
              <a:gd name="connsiteX99" fmla="*/ 4905733 w 7868507"/>
              <a:gd name="connsiteY99" fmla="*/ 776774 h 1682351"/>
              <a:gd name="connsiteX100" fmla="*/ 4885524 w 7868507"/>
              <a:gd name="connsiteY100" fmla="*/ 784914 h 1682351"/>
              <a:gd name="connsiteX101" fmla="*/ 4884537 w 7868507"/>
              <a:gd name="connsiteY101" fmla="*/ 786309 h 1682351"/>
              <a:gd name="connsiteX102" fmla="*/ 4863207 w 7868507"/>
              <a:gd name="connsiteY102" fmla="*/ 792997 h 1682351"/>
              <a:gd name="connsiteX103" fmla="*/ 4857388 w 7868507"/>
              <a:gd name="connsiteY103" fmla="*/ 798678 h 1682351"/>
              <a:gd name="connsiteX104" fmla="*/ 4816499 w 7868507"/>
              <a:gd name="connsiteY104" fmla="*/ 818246 h 1682351"/>
              <a:gd name="connsiteX105" fmla="*/ 4805033 w 7868507"/>
              <a:gd name="connsiteY105" fmla="*/ 823877 h 1682351"/>
              <a:gd name="connsiteX106" fmla="*/ 4794341 w 7868507"/>
              <a:gd name="connsiteY106" fmla="*/ 824641 h 1682351"/>
              <a:gd name="connsiteX107" fmla="*/ 4791139 w 7868507"/>
              <a:gd name="connsiteY107" fmla="*/ 821265 h 1682351"/>
              <a:gd name="connsiteX108" fmla="*/ 4784697 w 7868507"/>
              <a:gd name="connsiteY108" fmla="*/ 823709 h 1682351"/>
              <a:gd name="connsiteX109" fmla="*/ 4782810 w 7868507"/>
              <a:gd name="connsiteY109" fmla="*/ 823507 h 1682351"/>
              <a:gd name="connsiteX110" fmla="*/ 4772164 w 7868507"/>
              <a:gd name="connsiteY110" fmla="*/ 823203 h 1682351"/>
              <a:gd name="connsiteX111" fmla="*/ 4753756 w 7868507"/>
              <a:gd name="connsiteY111" fmla="*/ 843711 h 1682351"/>
              <a:gd name="connsiteX112" fmla="*/ 4727551 w 7868507"/>
              <a:gd name="connsiteY112" fmla="*/ 851537 h 1682351"/>
              <a:gd name="connsiteX113" fmla="*/ 4631760 w 7868507"/>
              <a:gd name="connsiteY113" fmla="*/ 932126 h 1682351"/>
              <a:gd name="connsiteX114" fmla="*/ 4584082 w 7868507"/>
              <a:gd name="connsiteY114" fmla="*/ 949940 h 1682351"/>
              <a:gd name="connsiteX115" fmla="*/ 4523312 w 7868507"/>
              <a:gd name="connsiteY115" fmla="*/ 974005 h 1682351"/>
              <a:gd name="connsiteX116" fmla="*/ 4463504 w 7868507"/>
              <a:gd name="connsiteY116" fmla="*/ 996548 h 1682351"/>
              <a:gd name="connsiteX117" fmla="*/ 4452680 w 7868507"/>
              <a:gd name="connsiteY117" fmla="*/ 1008042 h 1682351"/>
              <a:gd name="connsiteX118" fmla="*/ 4445284 w 7868507"/>
              <a:gd name="connsiteY118" fmla="*/ 1009976 h 1682351"/>
              <a:gd name="connsiteX119" fmla="*/ 4407084 w 7868507"/>
              <a:gd name="connsiteY119" fmla="*/ 1025274 h 1682351"/>
              <a:gd name="connsiteX120" fmla="*/ 4398766 w 7868507"/>
              <a:gd name="connsiteY120" fmla="*/ 1022420 h 1682351"/>
              <a:gd name="connsiteX121" fmla="*/ 4397057 w 7868507"/>
              <a:gd name="connsiteY121" fmla="*/ 1020283 h 1682351"/>
              <a:gd name="connsiteX122" fmla="*/ 4386552 w 7868507"/>
              <a:gd name="connsiteY122" fmla="*/ 1024409 h 1682351"/>
              <a:gd name="connsiteX123" fmla="*/ 4377324 w 7868507"/>
              <a:gd name="connsiteY123" fmla="*/ 1023587 h 1682351"/>
              <a:gd name="connsiteX124" fmla="*/ 4370923 w 7868507"/>
              <a:gd name="connsiteY124" fmla="*/ 1028513 h 1682351"/>
              <a:gd name="connsiteX125" fmla="*/ 4360023 w 7868507"/>
              <a:gd name="connsiteY125" fmla="*/ 1029711 h 1682351"/>
              <a:gd name="connsiteX126" fmla="*/ 4346335 w 7868507"/>
              <a:gd name="connsiteY126" fmla="*/ 1029999 h 1682351"/>
              <a:gd name="connsiteX127" fmla="*/ 4334175 w 7868507"/>
              <a:gd name="connsiteY127" fmla="*/ 1028124 h 1682351"/>
              <a:gd name="connsiteX128" fmla="*/ 4316842 w 7868507"/>
              <a:gd name="connsiteY128" fmla="*/ 1031192 h 1682351"/>
              <a:gd name="connsiteX129" fmla="*/ 4277163 w 7868507"/>
              <a:gd name="connsiteY129" fmla="*/ 1035732 h 1682351"/>
              <a:gd name="connsiteX130" fmla="*/ 4247171 w 7868507"/>
              <a:gd name="connsiteY130" fmla="*/ 1039212 h 1682351"/>
              <a:gd name="connsiteX131" fmla="*/ 4194968 w 7868507"/>
              <a:gd name="connsiteY131" fmla="*/ 1049296 h 1682351"/>
              <a:gd name="connsiteX132" fmla="*/ 4185496 w 7868507"/>
              <a:gd name="connsiteY132" fmla="*/ 1057811 h 1682351"/>
              <a:gd name="connsiteX133" fmla="*/ 4160588 w 7868507"/>
              <a:gd name="connsiteY133" fmla="*/ 1055289 h 1682351"/>
              <a:gd name="connsiteX134" fmla="*/ 4153601 w 7868507"/>
              <a:gd name="connsiteY134" fmla="*/ 1046911 h 1682351"/>
              <a:gd name="connsiteX135" fmla="*/ 4121597 w 7868507"/>
              <a:gd name="connsiteY135" fmla="*/ 1049768 h 1682351"/>
              <a:gd name="connsiteX136" fmla="*/ 4092519 w 7868507"/>
              <a:gd name="connsiteY136" fmla="*/ 1061793 h 1682351"/>
              <a:gd name="connsiteX137" fmla="*/ 4054082 w 7868507"/>
              <a:gd name="connsiteY137" fmla="*/ 1068526 h 1682351"/>
              <a:gd name="connsiteX138" fmla="*/ 4031133 w 7868507"/>
              <a:gd name="connsiteY138" fmla="*/ 1072650 h 1682351"/>
              <a:gd name="connsiteX139" fmla="*/ 3966873 w 7868507"/>
              <a:gd name="connsiteY139" fmla="*/ 1076267 h 1682351"/>
              <a:gd name="connsiteX140" fmla="*/ 3963573 w 7868507"/>
              <a:gd name="connsiteY140" fmla="*/ 1076172 h 1682351"/>
              <a:gd name="connsiteX141" fmla="*/ 3952740 w 7868507"/>
              <a:gd name="connsiteY141" fmla="*/ 1081643 h 1682351"/>
              <a:gd name="connsiteX142" fmla="*/ 3952284 w 7868507"/>
              <a:gd name="connsiteY142" fmla="*/ 1083043 h 1682351"/>
              <a:gd name="connsiteX143" fmla="*/ 3912008 w 7868507"/>
              <a:gd name="connsiteY143" fmla="*/ 1080346 h 1682351"/>
              <a:gd name="connsiteX144" fmla="*/ 3907178 w 7868507"/>
              <a:gd name="connsiteY144" fmla="*/ 1082452 h 1682351"/>
              <a:gd name="connsiteX145" fmla="*/ 3880262 w 7868507"/>
              <a:gd name="connsiteY145" fmla="*/ 1077541 h 1682351"/>
              <a:gd name="connsiteX146" fmla="*/ 3866711 w 7868507"/>
              <a:gd name="connsiteY146" fmla="*/ 1076684 h 1682351"/>
              <a:gd name="connsiteX147" fmla="*/ 3842517 w 7868507"/>
              <a:gd name="connsiteY147" fmla="*/ 1073470 h 1682351"/>
              <a:gd name="connsiteX148" fmla="*/ 3840538 w 7868507"/>
              <a:gd name="connsiteY148" fmla="*/ 1074837 h 1682351"/>
              <a:gd name="connsiteX149" fmla="*/ 3835745 w 7868507"/>
              <a:gd name="connsiteY149" fmla="*/ 1073596 h 1682351"/>
              <a:gd name="connsiteX150" fmla="*/ 3832245 w 7868507"/>
              <a:gd name="connsiteY150" fmla="*/ 1075205 h 1682351"/>
              <a:gd name="connsiteX151" fmla="*/ 3828256 w 7868507"/>
              <a:gd name="connsiteY151" fmla="*/ 1074786 h 1682351"/>
              <a:gd name="connsiteX152" fmla="*/ 3786574 w 7868507"/>
              <a:gd name="connsiteY152" fmla="*/ 1081253 h 1682351"/>
              <a:gd name="connsiteX153" fmla="*/ 3777568 w 7868507"/>
              <a:gd name="connsiteY153" fmla="*/ 1079989 h 1682351"/>
              <a:gd name="connsiteX154" fmla="*/ 3770769 w 7868507"/>
              <a:gd name="connsiteY154" fmla="*/ 1084796 h 1682351"/>
              <a:gd name="connsiteX155" fmla="*/ 3742056 w 7868507"/>
              <a:gd name="connsiteY155" fmla="*/ 1086062 h 1682351"/>
              <a:gd name="connsiteX156" fmla="*/ 3732135 w 7868507"/>
              <a:gd name="connsiteY156" fmla="*/ 1082300 h 1682351"/>
              <a:gd name="connsiteX157" fmla="*/ 3722961 w 7868507"/>
              <a:gd name="connsiteY157" fmla="*/ 1079602 h 1682351"/>
              <a:gd name="connsiteX158" fmla="*/ 3721773 w 7868507"/>
              <a:gd name="connsiteY158" fmla="*/ 1079610 h 1682351"/>
              <a:gd name="connsiteX159" fmla="*/ 3709837 w 7868507"/>
              <a:gd name="connsiteY159" fmla="*/ 1079694 h 1682351"/>
              <a:gd name="connsiteX160" fmla="*/ 3687629 w 7868507"/>
              <a:gd name="connsiteY160" fmla="*/ 1079849 h 1682351"/>
              <a:gd name="connsiteX161" fmla="*/ 3644574 w 7868507"/>
              <a:gd name="connsiteY161" fmla="*/ 1083439 h 1682351"/>
              <a:gd name="connsiteX162" fmla="*/ 3547156 w 7868507"/>
              <a:gd name="connsiteY162" fmla="*/ 1066356 h 1682351"/>
              <a:gd name="connsiteX163" fmla="*/ 3408831 w 7868507"/>
              <a:gd name="connsiteY163" fmla="*/ 1075438 h 1682351"/>
              <a:gd name="connsiteX164" fmla="*/ 3114039 w 7868507"/>
              <a:gd name="connsiteY164" fmla="*/ 1109327 h 1682351"/>
              <a:gd name="connsiteX165" fmla="*/ 3051319 w 7868507"/>
              <a:gd name="connsiteY165" fmla="*/ 1116688 h 1682351"/>
              <a:gd name="connsiteX166" fmla="*/ 3010058 w 7868507"/>
              <a:gd name="connsiteY166" fmla="*/ 1118821 h 1682351"/>
              <a:gd name="connsiteX167" fmla="*/ 2941155 w 7868507"/>
              <a:gd name="connsiteY167" fmla="*/ 1141827 h 1682351"/>
              <a:gd name="connsiteX168" fmla="*/ 2862733 w 7868507"/>
              <a:gd name="connsiteY168" fmla="*/ 1149849 h 1682351"/>
              <a:gd name="connsiteX169" fmla="*/ 2762853 w 7868507"/>
              <a:gd name="connsiteY169" fmla="*/ 1155888 h 1682351"/>
              <a:gd name="connsiteX170" fmla="*/ 2735957 w 7868507"/>
              <a:gd name="connsiteY170" fmla="*/ 1166296 h 1682351"/>
              <a:gd name="connsiteX171" fmla="*/ 2697453 w 7868507"/>
              <a:gd name="connsiteY171" fmla="*/ 1175920 h 1682351"/>
              <a:gd name="connsiteX172" fmla="*/ 2630587 w 7868507"/>
              <a:gd name="connsiteY172" fmla="*/ 1198561 h 1682351"/>
              <a:gd name="connsiteX173" fmla="*/ 2554087 w 7868507"/>
              <a:gd name="connsiteY173" fmla="*/ 1210615 h 1682351"/>
              <a:gd name="connsiteX174" fmla="*/ 2466063 w 7868507"/>
              <a:gd name="connsiteY174" fmla="*/ 1202949 h 1682351"/>
              <a:gd name="connsiteX175" fmla="*/ 2417946 w 7868507"/>
              <a:gd name="connsiteY175" fmla="*/ 1202719 h 1682351"/>
              <a:gd name="connsiteX176" fmla="*/ 2258819 w 7868507"/>
              <a:gd name="connsiteY176" fmla="*/ 1200304 h 1682351"/>
              <a:gd name="connsiteX177" fmla="*/ 2148771 w 7868507"/>
              <a:gd name="connsiteY177" fmla="*/ 1198564 h 1682351"/>
              <a:gd name="connsiteX178" fmla="*/ 2117137 w 7868507"/>
              <a:gd name="connsiteY178" fmla="*/ 1207800 h 1682351"/>
              <a:gd name="connsiteX179" fmla="*/ 2064067 w 7868507"/>
              <a:gd name="connsiteY179" fmla="*/ 1222897 h 1682351"/>
              <a:gd name="connsiteX180" fmla="*/ 2011154 w 7868507"/>
              <a:gd name="connsiteY180" fmla="*/ 1227589 h 1682351"/>
              <a:gd name="connsiteX181" fmla="*/ 1967562 w 7868507"/>
              <a:gd name="connsiteY181" fmla="*/ 1238053 h 1682351"/>
              <a:gd name="connsiteX182" fmla="*/ 1925305 w 7868507"/>
              <a:gd name="connsiteY182" fmla="*/ 1239652 h 1682351"/>
              <a:gd name="connsiteX183" fmla="*/ 1903633 w 7868507"/>
              <a:gd name="connsiteY183" fmla="*/ 1234971 h 1682351"/>
              <a:gd name="connsiteX184" fmla="*/ 1878608 w 7868507"/>
              <a:gd name="connsiteY184" fmla="*/ 1229903 h 1682351"/>
              <a:gd name="connsiteX185" fmla="*/ 1843617 w 7868507"/>
              <a:gd name="connsiteY185" fmla="*/ 1224887 h 1682351"/>
              <a:gd name="connsiteX186" fmla="*/ 1749265 w 7868507"/>
              <a:gd name="connsiteY186" fmla="*/ 1228560 h 1682351"/>
              <a:gd name="connsiteX187" fmla="*/ 1650050 w 7868507"/>
              <a:gd name="connsiteY187" fmla="*/ 1231064 h 1682351"/>
              <a:gd name="connsiteX188" fmla="*/ 1625906 w 7868507"/>
              <a:gd name="connsiteY188" fmla="*/ 1240466 h 1682351"/>
              <a:gd name="connsiteX189" fmla="*/ 1625638 w 7868507"/>
              <a:gd name="connsiteY189" fmla="*/ 1243542 h 1682351"/>
              <a:gd name="connsiteX190" fmla="*/ 1621994 w 7868507"/>
              <a:gd name="connsiteY190" fmla="*/ 1248302 h 1682351"/>
              <a:gd name="connsiteX191" fmla="*/ 1615654 w 7868507"/>
              <a:gd name="connsiteY191" fmla="*/ 1259137 h 1682351"/>
              <a:gd name="connsiteX192" fmla="*/ 1602888 w 7868507"/>
              <a:gd name="connsiteY192" fmla="*/ 1274010 h 1682351"/>
              <a:gd name="connsiteX193" fmla="*/ 1602366 w 7868507"/>
              <a:gd name="connsiteY193" fmla="*/ 1273557 h 1682351"/>
              <a:gd name="connsiteX194" fmla="*/ 1597689 w 7868507"/>
              <a:gd name="connsiteY194" fmla="*/ 1274721 h 1682351"/>
              <a:gd name="connsiteX195" fmla="*/ 1566332 w 7868507"/>
              <a:gd name="connsiteY195" fmla="*/ 1278948 h 1682351"/>
              <a:gd name="connsiteX196" fmla="*/ 1555040 w 7868507"/>
              <a:gd name="connsiteY196" fmla="*/ 1293696 h 1682351"/>
              <a:gd name="connsiteX197" fmla="*/ 1552558 w 7868507"/>
              <a:gd name="connsiteY197" fmla="*/ 1296317 h 1682351"/>
              <a:gd name="connsiteX198" fmla="*/ 1552423 w 7868507"/>
              <a:gd name="connsiteY198" fmla="*/ 1296224 h 1682351"/>
              <a:gd name="connsiteX199" fmla="*/ 1549631 w 7868507"/>
              <a:gd name="connsiteY199" fmla="*/ 1298702 h 1682351"/>
              <a:gd name="connsiteX200" fmla="*/ 1518013 w 7868507"/>
              <a:gd name="connsiteY200" fmla="*/ 1301677 h 1682351"/>
              <a:gd name="connsiteX201" fmla="*/ 1479156 w 7868507"/>
              <a:gd name="connsiteY201" fmla="*/ 1316098 h 1682351"/>
              <a:gd name="connsiteX202" fmla="*/ 1441079 w 7868507"/>
              <a:gd name="connsiteY202" fmla="*/ 1332684 h 1682351"/>
              <a:gd name="connsiteX203" fmla="*/ 1427483 w 7868507"/>
              <a:gd name="connsiteY203" fmla="*/ 1339810 h 1682351"/>
              <a:gd name="connsiteX204" fmla="*/ 1402408 w 7868507"/>
              <a:gd name="connsiteY204" fmla="*/ 1347572 h 1682351"/>
              <a:gd name="connsiteX205" fmla="*/ 1390401 w 7868507"/>
              <a:gd name="connsiteY205" fmla="*/ 1348064 h 1682351"/>
              <a:gd name="connsiteX206" fmla="*/ 1389965 w 7868507"/>
              <a:gd name="connsiteY206" fmla="*/ 1348612 h 1682351"/>
              <a:gd name="connsiteX207" fmla="*/ 1388601 w 7868507"/>
              <a:gd name="connsiteY207" fmla="*/ 1346953 h 1682351"/>
              <a:gd name="connsiteX208" fmla="*/ 1380844 w 7868507"/>
              <a:gd name="connsiteY208" fmla="*/ 1350384 h 1682351"/>
              <a:gd name="connsiteX209" fmla="*/ 1378861 w 7868507"/>
              <a:gd name="connsiteY209" fmla="*/ 1352221 h 1682351"/>
              <a:gd name="connsiteX210" fmla="*/ 1375758 w 7868507"/>
              <a:gd name="connsiteY210" fmla="*/ 1353731 h 1682351"/>
              <a:gd name="connsiteX211" fmla="*/ 1375650 w 7868507"/>
              <a:gd name="connsiteY211" fmla="*/ 1353592 h 1682351"/>
              <a:gd name="connsiteX212" fmla="*/ 1372804 w 7868507"/>
              <a:gd name="connsiteY212" fmla="*/ 1355351 h 1682351"/>
              <a:gd name="connsiteX213" fmla="*/ 1359249 w 7868507"/>
              <a:gd name="connsiteY213" fmla="*/ 1366189 h 1682351"/>
              <a:gd name="connsiteX214" fmla="*/ 1340780 w 7868507"/>
              <a:gd name="connsiteY214" fmla="*/ 1366894 h 1682351"/>
              <a:gd name="connsiteX215" fmla="*/ 1337816 w 7868507"/>
              <a:gd name="connsiteY215" fmla="*/ 1359128 h 1682351"/>
              <a:gd name="connsiteX216" fmla="*/ 1335560 w 7868507"/>
              <a:gd name="connsiteY216" fmla="*/ 1360910 h 1682351"/>
              <a:gd name="connsiteX217" fmla="*/ 1331292 w 7868507"/>
              <a:gd name="connsiteY217" fmla="*/ 1365723 h 1682351"/>
              <a:gd name="connsiteX218" fmla="*/ 1329826 w 7868507"/>
              <a:gd name="connsiteY218" fmla="*/ 1365581 h 1682351"/>
              <a:gd name="connsiteX219" fmla="*/ 1315524 w 7868507"/>
              <a:gd name="connsiteY219" fmla="*/ 1370869 h 1682351"/>
              <a:gd name="connsiteX220" fmla="*/ 1311310 w 7868507"/>
              <a:gd name="connsiteY220" fmla="*/ 1368878 h 1682351"/>
              <a:gd name="connsiteX221" fmla="*/ 1309448 w 7868507"/>
              <a:gd name="connsiteY221" fmla="*/ 1368851 h 1682351"/>
              <a:gd name="connsiteX222" fmla="*/ 1301298 w 7868507"/>
              <a:gd name="connsiteY222" fmla="*/ 1377498 h 1682351"/>
              <a:gd name="connsiteX223" fmla="*/ 1296925 w 7868507"/>
              <a:gd name="connsiteY223" fmla="*/ 1380996 h 1682351"/>
              <a:gd name="connsiteX224" fmla="*/ 1269267 w 7868507"/>
              <a:gd name="connsiteY224" fmla="*/ 1411589 h 1682351"/>
              <a:gd name="connsiteX225" fmla="*/ 1221707 w 7868507"/>
              <a:gd name="connsiteY225" fmla="*/ 1427353 h 1682351"/>
              <a:gd name="connsiteX226" fmla="*/ 1173283 w 7868507"/>
              <a:gd name="connsiteY226" fmla="*/ 1444522 h 1682351"/>
              <a:gd name="connsiteX227" fmla="*/ 1135382 w 7868507"/>
              <a:gd name="connsiteY227" fmla="*/ 1456933 h 1682351"/>
              <a:gd name="connsiteX228" fmla="*/ 1055416 w 7868507"/>
              <a:gd name="connsiteY228" fmla="*/ 1526389 h 1682351"/>
              <a:gd name="connsiteX229" fmla="*/ 1034752 w 7868507"/>
              <a:gd name="connsiteY229" fmla="*/ 1531257 h 1682351"/>
              <a:gd name="connsiteX230" fmla="*/ 1018956 w 7868507"/>
              <a:gd name="connsiteY230" fmla="*/ 1549595 h 1682351"/>
              <a:gd name="connsiteX231" fmla="*/ 1010858 w 7868507"/>
              <a:gd name="connsiteY231" fmla="*/ 1548110 h 1682351"/>
              <a:gd name="connsiteX232" fmla="*/ 1009435 w 7868507"/>
              <a:gd name="connsiteY232" fmla="*/ 1547700 h 1682351"/>
              <a:gd name="connsiteX233" fmla="*/ 1004312 w 7868507"/>
              <a:gd name="connsiteY233" fmla="*/ 1549413 h 1682351"/>
              <a:gd name="connsiteX234" fmla="*/ 1002155 w 7868507"/>
              <a:gd name="connsiteY234" fmla="*/ 1545703 h 1682351"/>
              <a:gd name="connsiteX235" fmla="*/ 993932 w 7868507"/>
              <a:gd name="connsiteY235" fmla="*/ 1545275 h 1682351"/>
              <a:gd name="connsiteX236" fmla="*/ 984702 w 7868507"/>
              <a:gd name="connsiteY236" fmla="*/ 1549599 h 1682351"/>
              <a:gd name="connsiteX237" fmla="*/ 951832 w 7868507"/>
              <a:gd name="connsiteY237" fmla="*/ 1564506 h 1682351"/>
              <a:gd name="connsiteX238" fmla="*/ 946909 w 7868507"/>
              <a:gd name="connsiteY238" fmla="*/ 1569506 h 1682351"/>
              <a:gd name="connsiteX239" fmla="*/ 930061 w 7868507"/>
              <a:gd name="connsiteY239" fmla="*/ 1573784 h 1682351"/>
              <a:gd name="connsiteX240" fmla="*/ 929189 w 7868507"/>
              <a:gd name="connsiteY240" fmla="*/ 1575061 h 1682351"/>
              <a:gd name="connsiteX241" fmla="*/ 913074 w 7868507"/>
              <a:gd name="connsiteY241" fmla="*/ 1580907 h 1682351"/>
              <a:gd name="connsiteX242" fmla="*/ 885532 w 7868507"/>
              <a:gd name="connsiteY242" fmla="*/ 1596205 h 1682351"/>
              <a:gd name="connsiteX243" fmla="*/ 879535 w 7868507"/>
              <a:gd name="connsiteY243" fmla="*/ 1593350 h 1682351"/>
              <a:gd name="connsiteX244" fmla="*/ 878302 w 7868507"/>
              <a:gd name="connsiteY244" fmla="*/ 1591213 h 1682351"/>
              <a:gd name="connsiteX245" fmla="*/ 870728 w 7868507"/>
              <a:gd name="connsiteY245" fmla="*/ 1595340 h 1682351"/>
              <a:gd name="connsiteX246" fmla="*/ 864075 w 7868507"/>
              <a:gd name="connsiteY246" fmla="*/ 1594517 h 1682351"/>
              <a:gd name="connsiteX247" fmla="*/ 859460 w 7868507"/>
              <a:gd name="connsiteY247" fmla="*/ 1599444 h 1682351"/>
              <a:gd name="connsiteX248" fmla="*/ 851601 w 7868507"/>
              <a:gd name="connsiteY248" fmla="*/ 1600641 h 1682351"/>
              <a:gd name="connsiteX249" fmla="*/ 841730 w 7868507"/>
              <a:gd name="connsiteY249" fmla="*/ 1600929 h 1682351"/>
              <a:gd name="connsiteX250" fmla="*/ 832963 w 7868507"/>
              <a:gd name="connsiteY250" fmla="*/ 1599055 h 1682351"/>
              <a:gd name="connsiteX251" fmla="*/ 820466 w 7868507"/>
              <a:gd name="connsiteY251" fmla="*/ 1602123 h 1682351"/>
              <a:gd name="connsiteX252" fmla="*/ 791859 w 7868507"/>
              <a:gd name="connsiteY252" fmla="*/ 1606663 h 1682351"/>
              <a:gd name="connsiteX253" fmla="*/ 770233 w 7868507"/>
              <a:gd name="connsiteY253" fmla="*/ 1610142 h 1682351"/>
              <a:gd name="connsiteX254" fmla="*/ 732594 w 7868507"/>
              <a:gd name="connsiteY254" fmla="*/ 1620226 h 1682351"/>
              <a:gd name="connsiteX255" fmla="*/ 725765 w 7868507"/>
              <a:gd name="connsiteY255" fmla="*/ 1628741 h 1682351"/>
              <a:gd name="connsiteX256" fmla="*/ 707807 w 7868507"/>
              <a:gd name="connsiteY256" fmla="*/ 1626219 h 1682351"/>
              <a:gd name="connsiteX257" fmla="*/ 702769 w 7868507"/>
              <a:gd name="connsiteY257" fmla="*/ 1617842 h 1682351"/>
              <a:gd name="connsiteX258" fmla="*/ 679694 w 7868507"/>
              <a:gd name="connsiteY258" fmla="*/ 1620699 h 1682351"/>
              <a:gd name="connsiteX259" fmla="*/ 658729 w 7868507"/>
              <a:gd name="connsiteY259" fmla="*/ 1632723 h 1682351"/>
              <a:gd name="connsiteX260" fmla="*/ 631015 w 7868507"/>
              <a:gd name="connsiteY260" fmla="*/ 1639457 h 1682351"/>
              <a:gd name="connsiteX261" fmla="*/ 614469 w 7868507"/>
              <a:gd name="connsiteY261" fmla="*/ 1643580 h 1682351"/>
              <a:gd name="connsiteX262" fmla="*/ 568137 w 7868507"/>
              <a:gd name="connsiteY262" fmla="*/ 1647197 h 1682351"/>
              <a:gd name="connsiteX263" fmla="*/ 565757 w 7868507"/>
              <a:gd name="connsiteY263" fmla="*/ 1647102 h 1682351"/>
              <a:gd name="connsiteX264" fmla="*/ 557947 w 7868507"/>
              <a:gd name="connsiteY264" fmla="*/ 1652573 h 1682351"/>
              <a:gd name="connsiteX265" fmla="*/ 557617 w 7868507"/>
              <a:gd name="connsiteY265" fmla="*/ 1653973 h 1682351"/>
              <a:gd name="connsiteX266" fmla="*/ 528578 w 7868507"/>
              <a:gd name="connsiteY266" fmla="*/ 1651276 h 1682351"/>
              <a:gd name="connsiteX267" fmla="*/ 525096 w 7868507"/>
              <a:gd name="connsiteY267" fmla="*/ 1653383 h 1682351"/>
              <a:gd name="connsiteX268" fmla="*/ 505689 w 7868507"/>
              <a:gd name="connsiteY268" fmla="*/ 1648471 h 1682351"/>
              <a:gd name="connsiteX269" fmla="*/ 495919 w 7868507"/>
              <a:gd name="connsiteY269" fmla="*/ 1647615 h 1682351"/>
              <a:gd name="connsiteX270" fmla="*/ 478476 w 7868507"/>
              <a:gd name="connsiteY270" fmla="*/ 1644401 h 1682351"/>
              <a:gd name="connsiteX271" fmla="*/ 477049 w 7868507"/>
              <a:gd name="connsiteY271" fmla="*/ 1645767 h 1682351"/>
              <a:gd name="connsiteX272" fmla="*/ 473592 w 7868507"/>
              <a:gd name="connsiteY272" fmla="*/ 1644526 h 1682351"/>
              <a:gd name="connsiteX273" fmla="*/ 471069 w 7868507"/>
              <a:gd name="connsiteY273" fmla="*/ 1646136 h 1682351"/>
              <a:gd name="connsiteX274" fmla="*/ 468193 w 7868507"/>
              <a:gd name="connsiteY274" fmla="*/ 1645716 h 1682351"/>
              <a:gd name="connsiteX275" fmla="*/ 438139 w 7868507"/>
              <a:gd name="connsiteY275" fmla="*/ 1652183 h 1682351"/>
              <a:gd name="connsiteX276" fmla="*/ 431647 w 7868507"/>
              <a:gd name="connsiteY276" fmla="*/ 1650919 h 1682351"/>
              <a:gd name="connsiteX277" fmla="*/ 426745 w 7868507"/>
              <a:gd name="connsiteY277" fmla="*/ 1655727 h 1682351"/>
              <a:gd name="connsiteX278" fmla="*/ 406042 w 7868507"/>
              <a:gd name="connsiteY278" fmla="*/ 1656992 h 1682351"/>
              <a:gd name="connsiteX279" fmla="*/ 398889 w 7868507"/>
              <a:gd name="connsiteY279" fmla="*/ 1653230 h 1682351"/>
              <a:gd name="connsiteX280" fmla="*/ 392275 w 7868507"/>
              <a:gd name="connsiteY280" fmla="*/ 1650533 h 1682351"/>
              <a:gd name="connsiteX281" fmla="*/ 391417 w 7868507"/>
              <a:gd name="connsiteY281" fmla="*/ 1650540 h 1682351"/>
              <a:gd name="connsiteX282" fmla="*/ 382811 w 7868507"/>
              <a:gd name="connsiteY282" fmla="*/ 1650624 h 1682351"/>
              <a:gd name="connsiteX283" fmla="*/ 366800 w 7868507"/>
              <a:gd name="connsiteY283" fmla="*/ 1650779 h 1682351"/>
              <a:gd name="connsiteX284" fmla="*/ 335757 w 7868507"/>
              <a:gd name="connsiteY284" fmla="*/ 1654369 h 1682351"/>
              <a:gd name="connsiteX285" fmla="*/ 265518 w 7868507"/>
              <a:gd name="connsiteY285" fmla="*/ 1637286 h 1682351"/>
              <a:gd name="connsiteX286" fmla="*/ 165785 w 7868507"/>
              <a:gd name="connsiteY286" fmla="*/ 1646368 h 1682351"/>
              <a:gd name="connsiteX287" fmla="*/ 5771 w 7868507"/>
              <a:gd name="connsiteY287" fmla="*/ 1682351 h 1682351"/>
              <a:gd name="connsiteX288" fmla="*/ 0 w 7868507"/>
              <a:gd name="connsiteY288" fmla="*/ 1682121 h 1682351"/>
              <a:gd name="connsiteX289" fmla="*/ 0 w 7868507"/>
              <a:gd name="connsiteY289" fmla="*/ 208540 h 1682351"/>
              <a:gd name="connsiteX290" fmla="*/ 1 w 7868507"/>
              <a:gd name="connsiteY290" fmla="*/ 208540 h 168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868507" h="1682351">
                <a:moveTo>
                  <a:pt x="0" y="0"/>
                </a:moveTo>
                <a:lnTo>
                  <a:pt x="7868507" y="0"/>
                </a:lnTo>
                <a:lnTo>
                  <a:pt x="7865866" y="1824"/>
                </a:lnTo>
                <a:cubicBezTo>
                  <a:pt x="7856431" y="8442"/>
                  <a:pt x="7838680" y="21037"/>
                  <a:pt x="7837561" y="21679"/>
                </a:cubicBezTo>
                <a:cubicBezTo>
                  <a:pt x="7827334" y="28887"/>
                  <a:pt x="7786488" y="47703"/>
                  <a:pt x="7769454" y="43813"/>
                </a:cubicBezTo>
                <a:cubicBezTo>
                  <a:pt x="7776715" y="51976"/>
                  <a:pt x="7698773" y="52885"/>
                  <a:pt x="7695485" y="61050"/>
                </a:cubicBezTo>
                <a:cubicBezTo>
                  <a:pt x="7694124" y="67654"/>
                  <a:pt x="7669858" y="70842"/>
                  <a:pt x="7662356" y="73131"/>
                </a:cubicBezTo>
                <a:cubicBezTo>
                  <a:pt x="7657288" y="79798"/>
                  <a:pt x="7615644" y="67260"/>
                  <a:pt x="7602203" y="99894"/>
                </a:cubicBezTo>
                <a:cubicBezTo>
                  <a:pt x="7564102" y="102340"/>
                  <a:pt x="7563677" y="146948"/>
                  <a:pt x="7533256" y="141638"/>
                </a:cubicBezTo>
                <a:cubicBezTo>
                  <a:pt x="7525393" y="142116"/>
                  <a:pt x="7522481" y="163449"/>
                  <a:pt x="7516926" y="165418"/>
                </a:cubicBezTo>
                <a:lnTo>
                  <a:pt x="7488994" y="178287"/>
                </a:lnTo>
                <a:lnTo>
                  <a:pt x="7478335" y="185700"/>
                </a:lnTo>
                <a:lnTo>
                  <a:pt x="7458526" y="189157"/>
                </a:lnTo>
                <a:cubicBezTo>
                  <a:pt x="7448729" y="190298"/>
                  <a:pt x="7435680" y="189564"/>
                  <a:pt x="7419554" y="192546"/>
                </a:cubicBezTo>
                <a:cubicBezTo>
                  <a:pt x="7391848" y="201320"/>
                  <a:pt x="7364551" y="190112"/>
                  <a:pt x="7347574" y="213028"/>
                </a:cubicBezTo>
                <a:cubicBezTo>
                  <a:pt x="7289734" y="215419"/>
                  <a:pt x="7263297" y="236052"/>
                  <a:pt x="7205646" y="228570"/>
                </a:cubicBezTo>
                <a:cubicBezTo>
                  <a:pt x="7219384" y="234481"/>
                  <a:pt x="7148985" y="225303"/>
                  <a:pt x="7132082" y="240066"/>
                </a:cubicBezTo>
                <a:cubicBezTo>
                  <a:pt x="7098097" y="244851"/>
                  <a:pt x="7078927" y="243254"/>
                  <a:pt x="7026584" y="249305"/>
                </a:cubicBezTo>
                <a:cubicBezTo>
                  <a:pt x="6982005" y="255885"/>
                  <a:pt x="6975045" y="256084"/>
                  <a:pt x="6949796" y="259619"/>
                </a:cubicBezTo>
                <a:lnTo>
                  <a:pt x="6850243" y="278486"/>
                </a:lnTo>
                <a:lnTo>
                  <a:pt x="6848972" y="279419"/>
                </a:lnTo>
                <a:cubicBezTo>
                  <a:pt x="6842431" y="281915"/>
                  <a:pt x="6837674" y="282132"/>
                  <a:pt x="6833720" y="281340"/>
                </a:cubicBezTo>
                <a:lnTo>
                  <a:pt x="6796601" y="279778"/>
                </a:lnTo>
                <a:lnTo>
                  <a:pt x="6793249" y="281365"/>
                </a:lnTo>
                <a:lnTo>
                  <a:pt x="6761214" y="283216"/>
                </a:lnTo>
                <a:cubicBezTo>
                  <a:pt x="6761188" y="283490"/>
                  <a:pt x="6761163" y="283765"/>
                  <a:pt x="6761137" y="284040"/>
                </a:cubicBezTo>
                <a:cubicBezTo>
                  <a:pt x="6760237" y="285931"/>
                  <a:pt x="6758196" y="287407"/>
                  <a:pt x="6753708" y="288053"/>
                </a:cubicBezTo>
                <a:cubicBezTo>
                  <a:pt x="6765963" y="298767"/>
                  <a:pt x="6752991" y="292938"/>
                  <a:pt x="6738673" y="293899"/>
                </a:cubicBezTo>
                <a:cubicBezTo>
                  <a:pt x="6725584" y="299105"/>
                  <a:pt x="6686848" y="314912"/>
                  <a:pt x="6675177" y="319284"/>
                </a:cubicBezTo>
                <a:lnTo>
                  <a:pt x="6668648" y="320128"/>
                </a:lnTo>
                <a:cubicBezTo>
                  <a:pt x="6668631" y="320193"/>
                  <a:pt x="6668614" y="320260"/>
                  <a:pt x="6668596" y="320325"/>
                </a:cubicBezTo>
                <a:cubicBezTo>
                  <a:pt x="6667339" y="320894"/>
                  <a:pt x="6665255" y="321316"/>
                  <a:pt x="6661861" y="321574"/>
                </a:cubicBezTo>
                <a:lnTo>
                  <a:pt x="6644079" y="323301"/>
                </a:lnTo>
                <a:lnTo>
                  <a:pt x="6640227" y="325063"/>
                </a:lnTo>
                <a:lnTo>
                  <a:pt x="6639422" y="327491"/>
                </a:lnTo>
                <a:lnTo>
                  <a:pt x="6617073" y="336554"/>
                </a:lnTo>
                <a:cubicBezTo>
                  <a:pt x="6605813" y="334764"/>
                  <a:pt x="6572341" y="351494"/>
                  <a:pt x="6565938" y="354459"/>
                </a:cubicBezTo>
                <a:lnTo>
                  <a:pt x="6506395" y="372715"/>
                </a:lnTo>
                <a:cubicBezTo>
                  <a:pt x="6446059" y="407226"/>
                  <a:pt x="6413333" y="405459"/>
                  <a:pt x="6366803" y="421832"/>
                </a:cubicBezTo>
                <a:cubicBezTo>
                  <a:pt x="6324390" y="424230"/>
                  <a:pt x="6284368" y="425700"/>
                  <a:pt x="6245343" y="435559"/>
                </a:cubicBezTo>
                <a:cubicBezTo>
                  <a:pt x="6215336" y="440142"/>
                  <a:pt x="6196358" y="442032"/>
                  <a:pt x="6186762" y="449329"/>
                </a:cubicBezTo>
                <a:lnTo>
                  <a:pt x="6151870" y="456667"/>
                </a:lnTo>
                <a:lnTo>
                  <a:pt x="6094791" y="467108"/>
                </a:lnTo>
                <a:cubicBezTo>
                  <a:pt x="6094657" y="467835"/>
                  <a:pt x="6094521" y="468561"/>
                  <a:pt x="6094387" y="469288"/>
                </a:cubicBezTo>
                <a:lnTo>
                  <a:pt x="6088888" y="472662"/>
                </a:lnTo>
                <a:lnTo>
                  <a:pt x="6079322" y="480342"/>
                </a:lnTo>
                <a:lnTo>
                  <a:pt x="6060058" y="490885"/>
                </a:lnTo>
                <a:lnTo>
                  <a:pt x="6059271" y="490563"/>
                </a:lnTo>
                <a:cubicBezTo>
                  <a:pt x="6057130" y="490070"/>
                  <a:pt x="6054850" y="490140"/>
                  <a:pt x="6052214" y="491388"/>
                </a:cubicBezTo>
                <a:cubicBezTo>
                  <a:pt x="6043152" y="492025"/>
                  <a:pt x="6015622" y="492143"/>
                  <a:pt x="6004898" y="494385"/>
                </a:cubicBezTo>
                <a:cubicBezTo>
                  <a:pt x="5999647" y="497933"/>
                  <a:pt x="5993947" y="501457"/>
                  <a:pt x="5987859" y="504838"/>
                </a:cubicBezTo>
                <a:lnTo>
                  <a:pt x="5984113" y="506697"/>
                </a:lnTo>
                <a:lnTo>
                  <a:pt x="5983909" y="506630"/>
                </a:lnTo>
                <a:cubicBezTo>
                  <a:pt x="5982816" y="506817"/>
                  <a:pt x="5981478" y="507345"/>
                  <a:pt x="5979696" y="508387"/>
                </a:cubicBezTo>
                <a:lnTo>
                  <a:pt x="5931986" y="510495"/>
                </a:lnTo>
                <a:cubicBezTo>
                  <a:pt x="5909485" y="515471"/>
                  <a:pt x="5891640" y="509415"/>
                  <a:pt x="5873354" y="520717"/>
                </a:cubicBezTo>
                <a:cubicBezTo>
                  <a:pt x="5862814" y="523027"/>
                  <a:pt x="5852640" y="524240"/>
                  <a:pt x="5843006" y="525739"/>
                </a:cubicBezTo>
                <a:lnTo>
                  <a:pt x="5825737" y="530029"/>
                </a:lnTo>
                <a:lnTo>
                  <a:pt x="5812271" y="536366"/>
                </a:lnTo>
                <a:cubicBezTo>
                  <a:pt x="5756812" y="585055"/>
                  <a:pt x="5726733" y="582561"/>
                  <a:pt x="5683965" y="605660"/>
                </a:cubicBezTo>
                <a:cubicBezTo>
                  <a:pt x="5644981" y="609044"/>
                  <a:pt x="5608194" y="611118"/>
                  <a:pt x="5572324" y="625027"/>
                </a:cubicBezTo>
                <a:lnTo>
                  <a:pt x="5556903" y="628786"/>
                </a:lnTo>
                <a:lnTo>
                  <a:pt x="5553544" y="627847"/>
                </a:lnTo>
                <a:lnTo>
                  <a:pt x="5526889" y="632098"/>
                </a:lnTo>
                <a:lnTo>
                  <a:pt x="5521078" y="637584"/>
                </a:lnTo>
                <a:lnTo>
                  <a:pt x="5512534" y="637267"/>
                </a:lnTo>
                <a:cubicBezTo>
                  <a:pt x="5504747" y="639009"/>
                  <a:pt x="5481345" y="646244"/>
                  <a:pt x="5474353" y="648039"/>
                </a:cubicBezTo>
                <a:lnTo>
                  <a:pt x="5470584" y="648039"/>
                </a:lnTo>
                <a:lnTo>
                  <a:pt x="5467496" y="650003"/>
                </a:lnTo>
                <a:lnTo>
                  <a:pt x="5462885" y="649269"/>
                </a:lnTo>
                <a:lnTo>
                  <a:pt x="5461190" y="650833"/>
                </a:lnTo>
                <a:lnTo>
                  <a:pt x="5438256" y="650162"/>
                </a:lnTo>
                <a:lnTo>
                  <a:pt x="5425515" y="650724"/>
                </a:lnTo>
                <a:lnTo>
                  <a:pt x="5399851" y="648648"/>
                </a:lnTo>
                <a:lnTo>
                  <a:pt x="5395578" y="651245"/>
                </a:lnTo>
                <a:lnTo>
                  <a:pt x="5357693" y="652764"/>
                </a:lnTo>
                <a:cubicBezTo>
                  <a:pt x="5357603" y="653244"/>
                  <a:pt x="5357512" y="653723"/>
                  <a:pt x="5357422" y="654203"/>
                </a:cubicBezTo>
                <a:lnTo>
                  <a:pt x="5347920" y="660769"/>
                </a:lnTo>
                <a:lnTo>
                  <a:pt x="5344829" y="661019"/>
                </a:lnTo>
                <a:cubicBezTo>
                  <a:pt x="5307153" y="665059"/>
                  <a:pt x="5332651" y="677514"/>
                  <a:pt x="5285263" y="671313"/>
                </a:cubicBezTo>
                <a:cubicBezTo>
                  <a:pt x="5280405" y="677746"/>
                  <a:pt x="5274454" y="678943"/>
                  <a:pt x="5264305" y="677803"/>
                </a:cubicBezTo>
                <a:cubicBezTo>
                  <a:pt x="5246014" y="680189"/>
                  <a:pt x="5247969" y="694161"/>
                  <a:pt x="5229182" y="688503"/>
                </a:cubicBezTo>
                <a:cubicBezTo>
                  <a:pt x="5232786" y="695611"/>
                  <a:pt x="5194630" y="696876"/>
                  <a:pt x="5203382" y="703484"/>
                </a:cubicBezTo>
                <a:cubicBezTo>
                  <a:pt x="5191747" y="712293"/>
                  <a:pt x="5185418" y="701775"/>
                  <a:pt x="5173833" y="709660"/>
                </a:cubicBezTo>
                <a:cubicBezTo>
                  <a:pt x="5160556" y="713156"/>
                  <a:pt x="5181164" y="700314"/>
                  <a:pt x="5166382" y="702062"/>
                </a:cubicBezTo>
                <a:cubicBezTo>
                  <a:pt x="5152981" y="704685"/>
                  <a:pt x="5149341" y="697471"/>
                  <a:pt x="5142858" y="702153"/>
                </a:cubicBezTo>
                <a:cubicBezTo>
                  <a:pt x="5140697" y="703712"/>
                  <a:pt x="5138223" y="706594"/>
                  <a:pt x="5134964" y="711602"/>
                </a:cubicBezTo>
                <a:cubicBezTo>
                  <a:pt x="5116062" y="710281"/>
                  <a:pt x="5112766" y="718879"/>
                  <a:pt x="5087368" y="727066"/>
                </a:cubicBezTo>
                <a:cubicBezTo>
                  <a:pt x="5076462" y="724359"/>
                  <a:pt x="5067967" y="727957"/>
                  <a:pt x="5059763" y="733651"/>
                </a:cubicBezTo>
                <a:cubicBezTo>
                  <a:pt x="5047285" y="735133"/>
                  <a:pt x="5035444" y="738447"/>
                  <a:pt x="5023240" y="742299"/>
                </a:cubicBezTo>
                <a:lnTo>
                  <a:pt x="5007406" y="747156"/>
                </a:lnTo>
                <a:lnTo>
                  <a:pt x="4995851" y="746560"/>
                </a:lnTo>
                <a:cubicBezTo>
                  <a:pt x="4991224" y="747463"/>
                  <a:pt x="4986919" y="747840"/>
                  <a:pt x="4983107" y="748274"/>
                </a:cubicBezTo>
                <a:lnTo>
                  <a:pt x="4973068" y="750600"/>
                </a:lnTo>
                <a:lnTo>
                  <a:pt x="4967642" y="756164"/>
                </a:lnTo>
                <a:lnTo>
                  <a:pt x="4958938" y="756308"/>
                </a:lnTo>
                <a:lnTo>
                  <a:pt x="4949594" y="761504"/>
                </a:lnTo>
                <a:lnTo>
                  <a:pt x="4947761" y="759559"/>
                </a:lnTo>
                <a:lnTo>
                  <a:pt x="4939683" y="757589"/>
                </a:lnTo>
                <a:lnTo>
                  <a:pt x="4905733" y="776774"/>
                </a:lnTo>
                <a:cubicBezTo>
                  <a:pt x="4896707" y="781329"/>
                  <a:pt x="4889057" y="783325"/>
                  <a:pt x="4885524" y="784914"/>
                </a:cubicBezTo>
                <a:lnTo>
                  <a:pt x="4884537" y="786309"/>
                </a:lnTo>
                <a:lnTo>
                  <a:pt x="4863207" y="792997"/>
                </a:lnTo>
                <a:lnTo>
                  <a:pt x="4857388" y="798678"/>
                </a:lnTo>
                <a:cubicBezTo>
                  <a:pt x="4843193" y="806581"/>
                  <a:pt x="4824167" y="805577"/>
                  <a:pt x="4816499" y="818246"/>
                </a:cubicBezTo>
                <a:cubicBezTo>
                  <a:pt x="4812647" y="821244"/>
                  <a:pt x="4808821" y="822962"/>
                  <a:pt x="4805033" y="823877"/>
                </a:cubicBezTo>
                <a:lnTo>
                  <a:pt x="4794341" y="824641"/>
                </a:lnTo>
                <a:lnTo>
                  <a:pt x="4791139" y="821265"/>
                </a:lnTo>
                <a:lnTo>
                  <a:pt x="4784697" y="823709"/>
                </a:lnTo>
                <a:lnTo>
                  <a:pt x="4782810" y="823507"/>
                </a:lnTo>
                <a:cubicBezTo>
                  <a:pt x="4779205" y="823102"/>
                  <a:pt x="4775651" y="822843"/>
                  <a:pt x="4772164" y="823203"/>
                </a:cubicBezTo>
                <a:cubicBezTo>
                  <a:pt x="4777656" y="842476"/>
                  <a:pt x="4743396" y="829438"/>
                  <a:pt x="4753756" y="843711"/>
                </a:cubicBezTo>
                <a:cubicBezTo>
                  <a:pt x="4735544" y="849041"/>
                  <a:pt x="4750178" y="861228"/>
                  <a:pt x="4727551" y="851537"/>
                </a:cubicBezTo>
                <a:cubicBezTo>
                  <a:pt x="4699946" y="874427"/>
                  <a:pt x="4652821" y="902023"/>
                  <a:pt x="4631760" y="932126"/>
                </a:cubicBezTo>
                <a:cubicBezTo>
                  <a:pt x="4606537" y="943038"/>
                  <a:pt x="4602512" y="938987"/>
                  <a:pt x="4584082" y="949940"/>
                </a:cubicBezTo>
                <a:cubicBezTo>
                  <a:pt x="4584818" y="973908"/>
                  <a:pt x="4539784" y="951314"/>
                  <a:pt x="4523312" y="974005"/>
                </a:cubicBezTo>
                <a:lnTo>
                  <a:pt x="4463504" y="996548"/>
                </a:lnTo>
                <a:lnTo>
                  <a:pt x="4452680" y="1008042"/>
                </a:lnTo>
                <a:lnTo>
                  <a:pt x="4445284" y="1009976"/>
                </a:lnTo>
                <a:lnTo>
                  <a:pt x="4407084" y="1025274"/>
                </a:lnTo>
                <a:lnTo>
                  <a:pt x="4398766" y="1022420"/>
                </a:lnTo>
                <a:lnTo>
                  <a:pt x="4397057" y="1020283"/>
                </a:lnTo>
                <a:lnTo>
                  <a:pt x="4386552" y="1024409"/>
                </a:lnTo>
                <a:lnTo>
                  <a:pt x="4377324" y="1023587"/>
                </a:lnTo>
                <a:lnTo>
                  <a:pt x="4370923" y="1028513"/>
                </a:lnTo>
                <a:lnTo>
                  <a:pt x="4360023" y="1029711"/>
                </a:lnTo>
                <a:cubicBezTo>
                  <a:pt x="4355937" y="1029719"/>
                  <a:pt x="4351336" y="1029614"/>
                  <a:pt x="4346335" y="1029999"/>
                </a:cubicBezTo>
                <a:lnTo>
                  <a:pt x="4334175" y="1028124"/>
                </a:lnTo>
                <a:lnTo>
                  <a:pt x="4316842" y="1031192"/>
                </a:lnTo>
                <a:cubicBezTo>
                  <a:pt x="4303471" y="1033665"/>
                  <a:pt x="4290547" y="1035645"/>
                  <a:pt x="4277163" y="1035732"/>
                </a:cubicBezTo>
                <a:cubicBezTo>
                  <a:pt x="4267809" y="1040481"/>
                  <a:pt x="4258392" y="1043112"/>
                  <a:pt x="4247171" y="1039212"/>
                </a:cubicBezTo>
                <a:cubicBezTo>
                  <a:pt x="4219321" y="1044529"/>
                  <a:pt x="4214817" y="1052707"/>
                  <a:pt x="4194968" y="1049296"/>
                </a:cubicBezTo>
                <a:cubicBezTo>
                  <a:pt x="4190926" y="1053911"/>
                  <a:pt x="4187967" y="1056500"/>
                  <a:pt x="4185496" y="1057811"/>
                </a:cubicBezTo>
                <a:cubicBezTo>
                  <a:pt x="4178081" y="1061743"/>
                  <a:pt x="4175081" y="1054170"/>
                  <a:pt x="4160588" y="1055289"/>
                </a:cubicBezTo>
                <a:cubicBezTo>
                  <a:pt x="4144737" y="1055386"/>
                  <a:pt x="4168066" y="1044910"/>
                  <a:pt x="4153601" y="1046911"/>
                </a:cubicBezTo>
                <a:cubicBezTo>
                  <a:pt x="4140408" y="1053461"/>
                  <a:pt x="4134952" y="1042305"/>
                  <a:pt x="4121597" y="1049768"/>
                </a:cubicBezTo>
                <a:cubicBezTo>
                  <a:pt x="4130078" y="1057306"/>
                  <a:pt x="4089547" y="1054328"/>
                  <a:pt x="4092519" y="1061793"/>
                </a:cubicBezTo>
                <a:cubicBezTo>
                  <a:pt x="4073305" y="1054083"/>
                  <a:pt x="4073723" y="1068186"/>
                  <a:pt x="4054082" y="1068526"/>
                </a:cubicBezTo>
                <a:cubicBezTo>
                  <a:pt x="4043475" y="1066267"/>
                  <a:pt x="4037035" y="1066795"/>
                  <a:pt x="4031133" y="1072650"/>
                </a:cubicBezTo>
                <a:cubicBezTo>
                  <a:pt x="3981712" y="1061225"/>
                  <a:pt x="4007226" y="1076435"/>
                  <a:pt x="3966873" y="1076267"/>
                </a:cubicBezTo>
                <a:lnTo>
                  <a:pt x="3963573" y="1076172"/>
                </a:lnTo>
                <a:lnTo>
                  <a:pt x="3952740" y="1081643"/>
                </a:lnTo>
                <a:cubicBezTo>
                  <a:pt x="3952588" y="1082109"/>
                  <a:pt x="3952435" y="1082575"/>
                  <a:pt x="3952284" y="1083043"/>
                </a:cubicBezTo>
                <a:lnTo>
                  <a:pt x="3912008" y="1080346"/>
                </a:lnTo>
                <a:lnTo>
                  <a:pt x="3907178" y="1082452"/>
                </a:lnTo>
                <a:lnTo>
                  <a:pt x="3880262" y="1077541"/>
                </a:lnTo>
                <a:lnTo>
                  <a:pt x="3866711" y="1076684"/>
                </a:lnTo>
                <a:lnTo>
                  <a:pt x="3842517" y="1073470"/>
                </a:lnTo>
                <a:lnTo>
                  <a:pt x="3840538" y="1074837"/>
                </a:lnTo>
                <a:lnTo>
                  <a:pt x="3835745" y="1073596"/>
                </a:lnTo>
                <a:lnTo>
                  <a:pt x="3832245" y="1075205"/>
                </a:lnTo>
                <a:lnTo>
                  <a:pt x="3828256" y="1074786"/>
                </a:lnTo>
                <a:cubicBezTo>
                  <a:pt x="3820644" y="1075794"/>
                  <a:pt x="3795021" y="1080386"/>
                  <a:pt x="3786574" y="1081253"/>
                </a:cubicBezTo>
                <a:lnTo>
                  <a:pt x="3777568" y="1079989"/>
                </a:lnTo>
                <a:lnTo>
                  <a:pt x="3770769" y="1084796"/>
                </a:lnTo>
                <a:lnTo>
                  <a:pt x="3742056" y="1086062"/>
                </a:lnTo>
                <a:lnTo>
                  <a:pt x="3732135" y="1082300"/>
                </a:lnTo>
                <a:lnTo>
                  <a:pt x="3722961" y="1079602"/>
                </a:lnTo>
                <a:lnTo>
                  <a:pt x="3721773" y="1079610"/>
                </a:lnTo>
                <a:lnTo>
                  <a:pt x="3709837" y="1079694"/>
                </a:lnTo>
                <a:lnTo>
                  <a:pt x="3687629" y="1079849"/>
                </a:lnTo>
                <a:cubicBezTo>
                  <a:pt x="3673456" y="1080105"/>
                  <a:pt x="3659080" y="1080912"/>
                  <a:pt x="3644574" y="1083439"/>
                </a:cubicBezTo>
                <a:cubicBezTo>
                  <a:pt x="3589095" y="1070946"/>
                  <a:pt x="3593887" y="1069803"/>
                  <a:pt x="3547156" y="1066356"/>
                </a:cubicBezTo>
                <a:cubicBezTo>
                  <a:pt x="3524419" y="1052844"/>
                  <a:pt x="3435948" y="1076852"/>
                  <a:pt x="3408831" y="1075438"/>
                </a:cubicBezTo>
                <a:cubicBezTo>
                  <a:pt x="3341934" y="1084022"/>
                  <a:pt x="3199862" y="1123979"/>
                  <a:pt x="3114039" y="1109327"/>
                </a:cubicBezTo>
                <a:cubicBezTo>
                  <a:pt x="3092859" y="1111484"/>
                  <a:pt x="3063890" y="1116528"/>
                  <a:pt x="3051319" y="1116688"/>
                </a:cubicBezTo>
                <a:lnTo>
                  <a:pt x="3010058" y="1118821"/>
                </a:lnTo>
                <a:lnTo>
                  <a:pt x="2941155" y="1141827"/>
                </a:lnTo>
                <a:cubicBezTo>
                  <a:pt x="2906040" y="1127149"/>
                  <a:pt x="2906331" y="1144134"/>
                  <a:pt x="2862733" y="1149849"/>
                </a:cubicBezTo>
                <a:cubicBezTo>
                  <a:pt x="2846732" y="1145242"/>
                  <a:pt x="2772044" y="1145386"/>
                  <a:pt x="2762853" y="1155888"/>
                </a:cubicBezTo>
                <a:cubicBezTo>
                  <a:pt x="2752600" y="1158438"/>
                  <a:pt x="2740554" y="1155224"/>
                  <a:pt x="2735957" y="1166296"/>
                </a:cubicBezTo>
                <a:cubicBezTo>
                  <a:pt x="2728293" y="1179691"/>
                  <a:pt x="2692123" y="1160594"/>
                  <a:pt x="2697453" y="1175920"/>
                </a:cubicBezTo>
                <a:cubicBezTo>
                  <a:pt x="2671775" y="1162864"/>
                  <a:pt x="2651911" y="1191050"/>
                  <a:pt x="2630587" y="1198561"/>
                </a:cubicBezTo>
                <a:cubicBezTo>
                  <a:pt x="2610325" y="1198229"/>
                  <a:pt x="2600793" y="1205603"/>
                  <a:pt x="2554087" y="1210615"/>
                </a:cubicBezTo>
                <a:cubicBezTo>
                  <a:pt x="2531792" y="1195398"/>
                  <a:pt x="2507411" y="1222739"/>
                  <a:pt x="2466063" y="1202949"/>
                </a:cubicBezTo>
                <a:cubicBezTo>
                  <a:pt x="2464801" y="1205165"/>
                  <a:pt x="2452486" y="1203160"/>
                  <a:pt x="2417946" y="1202719"/>
                </a:cubicBezTo>
                <a:cubicBezTo>
                  <a:pt x="2383405" y="1202277"/>
                  <a:pt x="2310873" y="1202063"/>
                  <a:pt x="2258819" y="1200304"/>
                </a:cubicBezTo>
                <a:cubicBezTo>
                  <a:pt x="2199732" y="1200698"/>
                  <a:pt x="2226373" y="1222055"/>
                  <a:pt x="2148771" y="1198564"/>
                </a:cubicBezTo>
                <a:cubicBezTo>
                  <a:pt x="2142871" y="1211179"/>
                  <a:pt x="2133698" y="1212428"/>
                  <a:pt x="2117137" y="1207800"/>
                </a:cubicBezTo>
                <a:cubicBezTo>
                  <a:pt x="2088573" y="1208890"/>
                  <a:pt x="2095766" y="1239016"/>
                  <a:pt x="2064067" y="1222897"/>
                </a:cubicBezTo>
                <a:cubicBezTo>
                  <a:pt x="2043442" y="1230104"/>
                  <a:pt x="2024354" y="1222318"/>
                  <a:pt x="2011154" y="1227589"/>
                </a:cubicBezTo>
                <a:lnTo>
                  <a:pt x="1967562" y="1238053"/>
                </a:lnTo>
                <a:cubicBezTo>
                  <a:pt x="1943445" y="1241153"/>
                  <a:pt x="1936681" y="1218694"/>
                  <a:pt x="1925305" y="1239652"/>
                </a:cubicBezTo>
                <a:lnTo>
                  <a:pt x="1903633" y="1234971"/>
                </a:lnTo>
                <a:lnTo>
                  <a:pt x="1878608" y="1229903"/>
                </a:lnTo>
                <a:cubicBezTo>
                  <a:pt x="1865432" y="1226444"/>
                  <a:pt x="1871623" y="1230353"/>
                  <a:pt x="1843617" y="1224887"/>
                </a:cubicBezTo>
                <a:cubicBezTo>
                  <a:pt x="1825673" y="1239930"/>
                  <a:pt x="1796410" y="1228866"/>
                  <a:pt x="1749265" y="1228560"/>
                </a:cubicBezTo>
                <a:lnTo>
                  <a:pt x="1650050" y="1231064"/>
                </a:lnTo>
                <a:lnTo>
                  <a:pt x="1625906" y="1240466"/>
                </a:lnTo>
                <a:cubicBezTo>
                  <a:pt x="1625817" y="1241492"/>
                  <a:pt x="1625727" y="1242517"/>
                  <a:pt x="1625638" y="1243542"/>
                </a:cubicBezTo>
                <a:lnTo>
                  <a:pt x="1621994" y="1248302"/>
                </a:lnTo>
                <a:lnTo>
                  <a:pt x="1615654" y="1259137"/>
                </a:lnTo>
                <a:lnTo>
                  <a:pt x="1602888" y="1274010"/>
                </a:lnTo>
                <a:lnTo>
                  <a:pt x="1602366" y="1273557"/>
                </a:lnTo>
                <a:cubicBezTo>
                  <a:pt x="1600947" y="1272861"/>
                  <a:pt x="1599436" y="1272961"/>
                  <a:pt x="1597689" y="1274721"/>
                </a:cubicBezTo>
                <a:cubicBezTo>
                  <a:pt x="1591684" y="1275620"/>
                  <a:pt x="1573440" y="1275786"/>
                  <a:pt x="1566332" y="1278948"/>
                </a:cubicBezTo>
                <a:cubicBezTo>
                  <a:pt x="1562852" y="1283954"/>
                  <a:pt x="1559075" y="1288927"/>
                  <a:pt x="1555040" y="1293696"/>
                </a:cubicBezTo>
                <a:lnTo>
                  <a:pt x="1552558" y="1296317"/>
                </a:lnTo>
                <a:lnTo>
                  <a:pt x="1552423" y="1296224"/>
                </a:lnTo>
                <a:cubicBezTo>
                  <a:pt x="1551698" y="1296488"/>
                  <a:pt x="1550811" y="1297233"/>
                  <a:pt x="1549631" y="1298702"/>
                </a:cubicBezTo>
                <a:lnTo>
                  <a:pt x="1518013" y="1301677"/>
                </a:lnTo>
                <a:cubicBezTo>
                  <a:pt x="1503101" y="1308697"/>
                  <a:pt x="1491274" y="1300153"/>
                  <a:pt x="1479156" y="1316098"/>
                </a:cubicBezTo>
                <a:cubicBezTo>
                  <a:pt x="1465186" y="1322615"/>
                  <a:pt x="1452185" y="1322947"/>
                  <a:pt x="1441079" y="1332684"/>
                </a:cubicBezTo>
                <a:cubicBezTo>
                  <a:pt x="1435555" y="1330684"/>
                  <a:pt x="1430746" y="1331145"/>
                  <a:pt x="1427483" y="1339810"/>
                </a:cubicBezTo>
                <a:cubicBezTo>
                  <a:pt x="1414128" y="1344023"/>
                  <a:pt x="1409403" y="1336269"/>
                  <a:pt x="1402408" y="1347572"/>
                </a:cubicBezTo>
                <a:cubicBezTo>
                  <a:pt x="1392551" y="1336117"/>
                  <a:pt x="1393098" y="1342070"/>
                  <a:pt x="1390401" y="1348064"/>
                </a:cubicBezTo>
                <a:lnTo>
                  <a:pt x="1389965" y="1348612"/>
                </a:lnTo>
                <a:lnTo>
                  <a:pt x="1388601" y="1346953"/>
                </a:lnTo>
                <a:lnTo>
                  <a:pt x="1380844" y="1350384"/>
                </a:lnTo>
                <a:lnTo>
                  <a:pt x="1378861" y="1352221"/>
                </a:lnTo>
                <a:cubicBezTo>
                  <a:pt x="1377460" y="1353281"/>
                  <a:pt x="1376483" y="1353720"/>
                  <a:pt x="1375758" y="1353731"/>
                </a:cubicBezTo>
                <a:lnTo>
                  <a:pt x="1375650" y="1353592"/>
                </a:lnTo>
                <a:lnTo>
                  <a:pt x="1372804" y="1355351"/>
                </a:lnTo>
                <a:cubicBezTo>
                  <a:pt x="1368066" y="1358724"/>
                  <a:pt x="1363523" y="1362386"/>
                  <a:pt x="1359249" y="1366189"/>
                </a:cubicBezTo>
                <a:cubicBezTo>
                  <a:pt x="1355111" y="1360199"/>
                  <a:pt x="1345759" y="1369902"/>
                  <a:pt x="1340780" y="1366894"/>
                </a:cubicBezTo>
                <a:lnTo>
                  <a:pt x="1337816" y="1359128"/>
                </a:lnTo>
                <a:lnTo>
                  <a:pt x="1335560" y="1360910"/>
                </a:lnTo>
                <a:lnTo>
                  <a:pt x="1331292" y="1365723"/>
                </a:lnTo>
                <a:cubicBezTo>
                  <a:pt x="1330626" y="1366376"/>
                  <a:pt x="1330143" y="1366473"/>
                  <a:pt x="1329826" y="1365581"/>
                </a:cubicBezTo>
                <a:cubicBezTo>
                  <a:pt x="1327198" y="1366438"/>
                  <a:pt x="1318609" y="1370320"/>
                  <a:pt x="1315524" y="1370869"/>
                </a:cubicBezTo>
                <a:lnTo>
                  <a:pt x="1311310" y="1368878"/>
                </a:lnTo>
                <a:lnTo>
                  <a:pt x="1309448" y="1368851"/>
                </a:lnTo>
                <a:lnTo>
                  <a:pt x="1301298" y="1377498"/>
                </a:lnTo>
                <a:lnTo>
                  <a:pt x="1296925" y="1380996"/>
                </a:lnTo>
                <a:lnTo>
                  <a:pt x="1269267" y="1411589"/>
                </a:lnTo>
                <a:lnTo>
                  <a:pt x="1221707" y="1427353"/>
                </a:lnTo>
                <a:cubicBezTo>
                  <a:pt x="1207203" y="1448075"/>
                  <a:pt x="1174765" y="1420621"/>
                  <a:pt x="1173283" y="1444522"/>
                </a:cubicBezTo>
                <a:cubicBezTo>
                  <a:pt x="1158285" y="1453361"/>
                  <a:pt x="1155560" y="1448889"/>
                  <a:pt x="1135382" y="1456933"/>
                </a:cubicBezTo>
                <a:cubicBezTo>
                  <a:pt x="1116745" y="1484511"/>
                  <a:pt x="1078431" y="1506705"/>
                  <a:pt x="1055416" y="1526389"/>
                </a:cubicBezTo>
                <a:cubicBezTo>
                  <a:pt x="1038974" y="1514246"/>
                  <a:pt x="1049103" y="1527982"/>
                  <a:pt x="1034752" y="1531257"/>
                </a:cubicBezTo>
                <a:cubicBezTo>
                  <a:pt x="1041441" y="1546591"/>
                  <a:pt x="1016408" y="1529831"/>
                  <a:pt x="1018956" y="1549595"/>
                </a:cubicBezTo>
                <a:cubicBezTo>
                  <a:pt x="1016264" y="1549565"/>
                  <a:pt x="1013575" y="1548913"/>
                  <a:pt x="1010858" y="1548110"/>
                </a:cubicBezTo>
                <a:lnTo>
                  <a:pt x="1009435" y="1547700"/>
                </a:lnTo>
                <a:lnTo>
                  <a:pt x="1004312" y="1549413"/>
                </a:lnTo>
                <a:lnTo>
                  <a:pt x="1002155" y="1545703"/>
                </a:lnTo>
                <a:lnTo>
                  <a:pt x="993932" y="1545275"/>
                </a:lnTo>
                <a:cubicBezTo>
                  <a:pt x="990963" y="1545764"/>
                  <a:pt x="987897" y="1547047"/>
                  <a:pt x="984702" y="1549599"/>
                </a:cubicBezTo>
                <a:cubicBezTo>
                  <a:pt x="977771" y="1561338"/>
                  <a:pt x="963339" y="1558228"/>
                  <a:pt x="951832" y="1564506"/>
                </a:cubicBezTo>
                <a:lnTo>
                  <a:pt x="946909" y="1569506"/>
                </a:lnTo>
                <a:lnTo>
                  <a:pt x="930061" y="1573784"/>
                </a:lnTo>
                <a:lnTo>
                  <a:pt x="929189" y="1575061"/>
                </a:lnTo>
                <a:cubicBezTo>
                  <a:pt x="926358" y="1576248"/>
                  <a:pt x="920350" y="1577383"/>
                  <a:pt x="913074" y="1580907"/>
                </a:cubicBezTo>
                <a:lnTo>
                  <a:pt x="885532" y="1596205"/>
                </a:lnTo>
                <a:lnTo>
                  <a:pt x="879535" y="1593350"/>
                </a:lnTo>
                <a:lnTo>
                  <a:pt x="878302" y="1591213"/>
                </a:lnTo>
                <a:lnTo>
                  <a:pt x="870728" y="1595340"/>
                </a:lnTo>
                <a:lnTo>
                  <a:pt x="864075" y="1594517"/>
                </a:lnTo>
                <a:lnTo>
                  <a:pt x="859460" y="1599444"/>
                </a:lnTo>
                <a:lnTo>
                  <a:pt x="851601" y="1600641"/>
                </a:lnTo>
                <a:cubicBezTo>
                  <a:pt x="848654" y="1600649"/>
                  <a:pt x="845337" y="1600545"/>
                  <a:pt x="841730" y="1600929"/>
                </a:cubicBezTo>
                <a:lnTo>
                  <a:pt x="832963" y="1599055"/>
                </a:lnTo>
                <a:lnTo>
                  <a:pt x="820466" y="1602123"/>
                </a:lnTo>
                <a:cubicBezTo>
                  <a:pt x="810825" y="1604596"/>
                  <a:pt x="801507" y="1606575"/>
                  <a:pt x="791859" y="1606663"/>
                </a:cubicBezTo>
                <a:cubicBezTo>
                  <a:pt x="785113" y="1611411"/>
                  <a:pt x="778324" y="1614043"/>
                  <a:pt x="770233" y="1610142"/>
                </a:cubicBezTo>
                <a:cubicBezTo>
                  <a:pt x="750154" y="1615459"/>
                  <a:pt x="746906" y="1623638"/>
                  <a:pt x="732594" y="1620226"/>
                </a:cubicBezTo>
                <a:cubicBezTo>
                  <a:pt x="729681" y="1624842"/>
                  <a:pt x="727547" y="1627431"/>
                  <a:pt x="725765" y="1628741"/>
                </a:cubicBezTo>
                <a:cubicBezTo>
                  <a:pt x="720419" y="1632674"/>
                  <a:pt x="718256" y="1625100"/>
                  <a:pt x="707807" y="1626219"/>
                </a:cubicBezTo>
                <a:cubicBezTo>
                  <a:pt x="696378" y="1626316"/>
                  <a:pt x="713198" y="1615841"/>
                  <a:pt x="702769" y="1617842"/>
                </a:cubicBezTo>
                <a:cubicBezTo>
                  <a:pt x="693256" y="1624391"/>
                  <a:pt x="689323" y="1613235"/>
                  <a:pt x="679694" y="1620699"/>
                </a:cubicBezTo>
                <a:cubicBezTo>
                  <a:pt x="685809" y="1628237"/>
                  <a:pt x="656585" y="1625258"/>
                  <a:pt x="658729" y="1632723"/>
                </a:cubicBezTo>
                <a:cubicBezTo>
                  <a:pt x="644875" y="1625014"/>
                  <a:pt x="645176" y="1639116"/>
                  <a:pt x="631015" y="1639457"/>
                </a:cubicBezTo>
                <a:cubicBezTo>
                  <a:pt x="623368" y="1637197"/>
                  <a:pt x="618725" y="1637726"/>
                  <a:pt x="614469" y="1643580"/>
                </a:cubicBezTo>
                <a:cubicBezTo>
                  <a:pt x="578836" y="1632156"/>
                  <a:pt x="597232" y="1647365"/>
                  <a:pt x="568137" y="1647197"/>
                </a:cubicBezTo>
                <a:lnTo>
                  <a:pt x="565757" y="1647102"/>
                </a:lnTo>
                <a:lnTo>
                  <a:pt x="557947" y="1652573"/>
                </a:lnTo>
                <a:cubicBezTo>
                  <a:pt x="557837" y="1653040"/>
                  <a:pt x="557727" y="1653506"/>
                  <a:pt x="557617" y="1653973"/>
                </a:cubicBezTo>
                <a:lnTo>
                  <a:pt x="528578" y="1651276"/>
                </a:lnTo>
                <a:lnTo>
                  <a:pt x="525096" y="1653383"/>
                </a:lnTo>
                <a:lnTo>
                  <a:pt x="505689" y="1648471"/>
                </a:lnTo>
                <a:lnTo>
                  <a:pt x="495919" y="1647615"/>
                </a:lnTo>
                <a:lnTo>
                  <a:pt x="478476" y="1644401"/>
                </a:lnTo>
                <a:lnTo>
                  <a:pt x="477049" y="1645767"/>
                </a:lnTo>
                <a:lnTo>
                  <a:pt x="473592" y="1644526"/>
                </a:lnTo>
                <a:lnTo>
                  <a:pt x="471069" y="1646136"/>
                </a:lnTo>
                <a:lnTo>
                  <a:pt x="468193" y="1645716"/>
                </a:lnTo>
                <a:cubicBezTo>
                  <a:pt x="462704" y="1646724"/>
                  <a:pt x="444230" y="1651316"/>
                  <a:pt x="438139" y="1652183"/>
                </a:cubicBezTo>
                <a:lnTo>
                  <a:pt x="431647" y="1650919"/>
                </a:lnTo>
                <a:lnTo>
                  <a:pt x="426745" y="1655727"/>
                </a:lnTo>
                <a:lnTo>
                  <a:pt x="406042" y="1656992"/>
                </a:lnTo>
                <a:lnTo>
                  <a:pt x="398889" y="1653230"/>
                </a:lnTo>
                <a:lnTo>
                  <a:pt x="392275" y="1650533"/>
                </a:lnTo>
                <a:lnTo>
                  <a:pt x="391417" y="1650540"/>
                </a:lnTo>
                <a:lnTo>
                  <a:pt x="382811" y="1650624"/>
                </a:lnTo>
                <a:lnTo>
                  <a:pt x="366800" y="1650779"/>
                </a:lnTo>
                <a:cubicBezTo>
                  <a:pt x="356581" y="1651035"/>
                  <a:pt x="346216" y="1651842"/>
                  <a:pt x="335757" y="1654369"/>
                </a:cubicBezTo>
                <a:cubicBezTo>
                  <a:pt x="295757" y="1641876"/>
                  <a:pt x="299211" y="1640734"/>
                  <a:pt x="265518" y="1637286"/>
                </a:cubicBezTo>
                <a:cubicBezTo>
                  <a:pt x="249125" y="1623774"/>
                  <a:pt x="185336" y="1647782"/>
                  <a:pt x="165785" y="1646368"/>
                </a:cubicBezTo>
                <a:cubicBezTo>
                  <a:pt x="129610" y="1652806"/>
                  <a:pt x="62947" y="1676892"/>
                  <a:pt x="5771" y="1682351"/>
                </a:cubicBezTo>
                <a:lnTo>
                  <a:pt x="0" y="1682121"/>
                </a:lnTo>
                <a:lnTo>
                  <a:pt x="0" y="208540"/>
                </a:lnTo>
                <a:lnTo>
                  <a:pt x="1" y="20854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0A613DF-7EAB-B805-9D0E-486E058266F7}"/>
              </a:ext>
            </a:extLst>
          </p:cNvPr>
          <p:cNvSpPr>
            <a:spLocks noGrp="1"/>
          </p:cNvSpPr>
          <p:nvPr>
            <p:ph type="title"/>
          </p:nvPr>
        </p:nvSpPr>
        <p:spPr>
          <a:xfrm>
            <a:off x="4333460" y="281475"/>
            <a:ext cx="4486598" cy="1330839"/>
          </a:xfrm>
        </p:spPr>
        <p:txBody>
          <a:bodyPr vert="horz" lIns="91440" tIns="45720" rIns="91440" bIns="45720" rtlCol="0" anchor="ctr">
            <a:normAutofit fontScale="90000"/>
          </a:bodyPr>
          <a:lstStyle/>
          <a:p>
            <a:r>
              <a:rPr lang="en-US" sz="3200" b="1" dirty="0">
                <a:latin typeface="Arial" panose="020B0604020202020204" pitchFamily="34" charset="0"/>
                <a:cs typeface="Arial" panose="020B0604020202020204" pitchFamily="34" charset="0"/>
              </a:rPr>
              <a:t>How do school libraries help students learn?</a:t>
            </a:r>
            <a:br>
              <a:rPr lang="en-US" sz="3200" b="1" dirty="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p:txBody>
      </p:sp>
      <p:sp>
        <p:nvSpPr>
          <p:cNvPr id="14" name="Freeform: Shape 13">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4314" y="6027658"/>
            <a:ext cx="5929686"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3313B7-3007-48A7-BE97-9A74C1121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54" y="792481"/>
            <a:ext cx="3050771" cy="531020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Content Placeholder 3" descr="A person wearing glasses&#10;&#10;Description automatically generated with medium confidence">
            <a:extLst>
              <a:ext uri="{FF2B5EF4-FFF2-40B4-BE49-F238E27FC236}">
                <a16:creationId xmlns:a16="http://schemas.microsoft.com/office/drawing/2014/main" id="{9DA646CB-8BD3-4256-9C28-B844A17B7ED6}"/>
              </a:ext>
            </a:extLst>
          </p:cNvPr>
          <p:cNvPicPr>
            <a:picLocks noGrp="1" noChangeAspect="1"/>
          </p:cNvPicPr>
          <p:nvPr>
            <p:ph idx="1"/>
          </p:nvPr>
        </p:nvPicPr>
        <p:blipFill rotWithShape="1">
          <a:blip r:embed="rId2"/>
          <a:srcRect l="30699" r="32153" b="-1"/>
          <a:stretch/>
        </p:blipFill>
        <p:spPr>
          <a:xfrm>
            <a:off x="531234" y="959307"/>
            <a:ext cx="2778010" cy="4976553"/>
          </a:xfrm>
          <a:prstGeom prst="rect">
            <a:avLst/>
          </a:prstGeom>
        </p:spPr>
      </p:pic>
      <p:sp>
        <p:nvSpPr>
          <p:cNvPr id="18" name="Rectangle 6">
            <a:extLst>
              <a:ext uri="{FF2B5EF4-FFF2-40B4-BE49-F238E27FC236}">
                <a16:creationId xmlns:a16="http://schemas.microsoft.com/office/drawing/2014/main" id="{3FD46A31-BFB8-4D6E-8A49-A2DC0DEDA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07380" y="5869654"/>
            <a:ext cx="1025719"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9F0627F-C992-7A25-4621-5E62F55F396A}"/>
              </a:ext>
            </a:extLst>
          </p:cNvPr>
          <p:cNvSpPr txBox="1"/>
          <p:nvPr/>
        </p:nvSpPr>
        <p:spPr>
          <a:xfrm>
            <a:off x="3445625" y="1361301"/>
            <a:ext cx="5674997" cy="6440282"/>
          </a:xfrm>
          <a:prstGeom prst="rect">
            <a:avLst/>
          </a:prstGeom>
        </p:spPr>
        <p:txBody>
          <a:bodyPr vert="horz" lIns="91440" tIns="45720" rIns="91440" bIns="45720" rtlCol="0">
            <a:normAutofit fontScale="62500" lnSpcReduction="20000"/>
          </a:bodyPr>
          <a:lstStyle/>
          <a:p>
            <a:pPr marL="342900" indent="-228600" defTabSz="914400">
              <a:lnSpc>
                <a:spcPct val="90000"/>
              </a:lnSpc>
              <a:spcAft>
                <a:spcPts val="600"/>
              </a:spcAft>
              <a:buFont typeface="Arial" panose="020B0604020202020204" pitchFamily="34" charset="0"/>
              <a:buChar char="•"/>
            </a:pPr>
            <a:endParaRPr lang="en-US" sz="1600" b="1" dirty="0"/>
          </a:p>
          <a:p>
            <a:pPr marL="114300" defTabSz="914400">
              <a:lnSpc>
                <a:spcPct val="90000"/>
              </a:lnSpc>
              <a:spcAft>
                <a:spcPts val="600"/>
              </a:spcAft>
            </a:pPr>
            <a:br>
              <a:rPr lang="en-US" sz="3400" b="1"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Collect qualitative data from students</a:t>
            </a:r>
          </a:p>
          <a:p>
            <a:pPr marL="114300" defTabSz="914400">
              <a:lnSpc>
                <a:spcPct val="90000"/>
              </a:lnSpc>
              <a:spcAft>
                <a:spcPts val="600"/>
              </a:spcAft>
            </a:pPr>
            <a:r>
              <a:rPr lang="en-US" sz="3800" dirty="0">
                <a:latin typeface="Arial" panose="020B0604020202020204" pitchFamily="34" charset="0"/>
                <a:cs typeface="Arial" panose="020B0604020202020204" pitchFamily="34" charset="0"/>
              </a:rPr>
              <a:t>on finding and using information; </a:t>
            </a:r>
          </a:p>
          <a:p>
            <a:pPr marL="114300" defTabSz="914400">
              <a:lnSpc>
                <a:spcPct val="90000"/>
              </a:lnSpc>
              <a:spcAft>
                <a:spcPts val="600"/>
              </a:spcAft>
            </a:pPr>
            <a:r>
              <a:rPr lang="en-US" sz="3800" dirty="0">
                <a:latin typeface="Arial" panose="020B0604020202020204" pitchFamily="34" charset="0"/>
                <a:cs typeface="Arial" panose="020B0604020202020204" pitchFamily="34" charset="0"/>
              </a:rPr>
              <a:t>building knowledge; using information </a:t>
            </a:r>
          </a:p>
          <a:p>
            <a:pPr marL="114300" defTabSz="914400">
              <a:lnSpc>
                <a:spcPct val="90000"/>
              </a:lnSpc>
              <a:spcAft>
                <a:spcPts val="600"/>
              </a:spcAft>
            </a:pPr>
            <a:r>
              <a:rPr lang="en-US" sz="3800" dirty="0">
                <a:latin typeface="Arial" panose="020B0604020202020204" pitchFamily="34" charset="0"/>
                <a:cs typeface="Arial" panose="020B0604020202020204" pitchFamily="34" charset="0"/>
              </a:rPr>
              <a:t>technology; improving reading; </a:t>
            </a:r>
          </a:p>
          <a:p>
            <a:pPr marL="114300" defTabSz="914400">
              <a:lnSpc>
                <a:spcPct val="90000"/>
              </a:lnSpc>
              <a:spcAft>
                <a:spcPts val="600"/>
              </a:spcAft>
            </a:pPr>
            <a:r>
              <a:rPr lang="en-US" sz="3800" dirty="0">
                <a:latin typeface="Arial" panose="020B0604020202020204" pitchFamily="34" charset="0"/>
                <a:cs typeface="Arial" panose="020B0604020202020204" pitchFamily="34" charset="0"/>
              </a:rPr>
              <a:t>becoming independent learners.</a:t>
            </a:r>
            <a:br>
              <a:rPr lang="en-US" sz="3800" dirty="0">
                <a:latin typeface="Arial" panose="020B0604020202020204" pitchFamily="34" charset="0"/>
                <a:cs typeface="Arial" panose="020B0604020202020204" pitchFamily="34" charset="0"/>
              </a:rPr>
            </a:br>
            <a:endParaRPr lang="en-US" sz="3800" b="1" dirty="0">
              <a:latin typeface="Arial" panose="020B0604020202020204" pitchFamily="34" charset="0"/>
              <a:cs typeface="Arial" panose="020B0604020202020204" pitchFamily="34" charset="0"/>
            </a:endParaRPr>
          </a:p>
          <a:p>
            <a:pPr marL="114300" defTabSz="914400">
              <a:lnSpc>
                <a:spcPct val="90000"/>
              </a:lnSpc>
              <a:spcAft>
                <a:spcPts val="600"/>
              </a:spcAft>
            </a:pPr>
            <a:r>
              <a:rPr lang="en-US" sz="3800" b="1" dirty="0">
                <a:latin typeface="Arial" panose="020B0604020202020204" pitchFamily="34" charset="0"/>
                <a:cs typeface="Arial" panose="020B0604020202020204" pitchFamily="34" charset="0"/>
              </a:rPr>
              <a:t>How can school libraries be improved to best serve the needs of students and educators?  </a:t>
            </a:r>
          </a:p>
          <a:p>
            <a:pPr marL="114300" defTabSz="914400">
              <a:lnSpc>
                <a:spcPct val="90000"/>
              </a:lnSpc>
              <a:spcAft>
                <a:spcPts val="600"/>
              </a:spcAft>
            </a:pPr>
            <a:br>
              <a:rPr lang="en-US" sz="3800" b="1"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Establish a baseline through </a:t>
            </a:r>
          </a:p>
          <a:p>
            <a:pPr marL="114300" defTabSz="914400">
              <a:lnSpc>
                <a:spcPct val="90000"/>
              </a:lnSpc>
              <a:spcAft>
                <a:spcPts val="600"/>
              </a:spcAft>
            </a:pPr>
            <a:r>
              <a:rPr lang="en-US" sz="3800" dirty="0">
                <a:latin typeface="Arial" panose="020B0604020202020204" pitchFamily="34" charset="0"/>
                <a:cs typeface="Arial" panose="020B0604020202020204" pitchFamily="34" charset="0"/>
              </a:rPr>
              <a:t>quantitative methods and make </a:t>
            </a:r>
          </a:p>
          <a:p>
            <a:pPr marL="114300" defTabSz="914400">
              <a:lnSpc>
                <a:spcPct val="90000"/>
              </a:lnSpc>
              <a:spcAft>
                <a:spcPts val="600"/>
              </a:spcAft>
            </a:pPr>
            <a:r>
              <a:rPr lang="en-US" sz="3800" dirty="0">
                <a:latin typeface="Arial" panose="020B0604020202020204" pitchFamily="34" charset="0"/>
                <a:cs typeface="Arial" panose="020B0604020202020204" pitchFamily="34" charset="0"/>
              </a:rPr>
              <a:t>recommendations about inputs </a:t>
            </a:r>
          </a:p>
          <a:p>
            <a:pPr marL="114300" defTabSz="914400">
              <a:lnSpc>
                <a:spcPct val="90000"/>
              </a:lnSpc>
              <a:spcAft>
                <a:spcPts val="600"/>
              </a:spcAft>
            </a:pPr>
            <a:r>
              <a:rPr lang="en-US" sz="3800" dirty="0">
                <a:latin typeface="Arial" panose="020B0604020202020204" pitchFamily="34" charset="0"/>
                <a:cs typeface="Arial" panose="020B0604020202020204" pitchFamily="34" charset="0"/>
              </a:rPr>
              <a:t>(staffing, resources, technology, </a:t>
            </a:r>
          </a:p>
          <a:p>
            <a:pPr marL="114300" defTabSz="914400">
              <a:lnSpc>
                <a:spcPct val="90000"/>
              </a:lnSpc>
              <a:spcAft>
                <a:spcPts val="600"/>
              </a:spcAft>
            </a:pPr>
            <a:r>
              <a:rPr lang="en-US" sz="3800" dirty="0">
                <a:latin typeface="Arial" panose="020B0604020202020204" pitchFamily="34" charset="0"/>
                <a:cs typeface="Arial" panose="020B0604020202020204" pitchFamily="34" charset="0"/>
              </a:rPr>
              <a:t>policies and procedures to improve </a:t>
            </a:r>
          </a:p>
          <a:p>
            <a:pPr marL="114300" defTabSz="914400">
              <a:lnSpc>
                <a:spcPct val="90000"/>
              </a:lnSpc>
              <a:spcAft>
                <a:spcPts val="600"/>
              </a:spcAft>
            </a:pPr>
            <a:r>
              <a:rPr lang="en-US" sz="3800" dirty="0">
                <a:latin typeface="Arial" panose="020B0604020202020204" pitchFamily="34" charset="0"/>
                <a:cs typeface="Arial" panose="020B0604020202020204" pitchFamily="34" charset="0"/>
              </a:rPr>
              <a:t>capacity. </a:t>
            </a:r>
            <a:br>
              <a:rPr lang="en-US" sz="3800" dirty="0">
                <a:latin typeface="Arial" panose="020B0604020202020204" pitchFamily="34" charset="0"/>
                <a:cs typeface="Arial" panose="020B0604020202020204" pitchFamily="34" charset="0"/>
              </a:rPr>
            </a:br>
            <a:endParaRPr lang="en-US" sz="3800" dirty="0">
              <a:latin typeface="Arial" panose="020B0604020202020204" pitchFamily="34" charset="0"/>
              <a:cs typeface="Arial" panose="020B0604020202020204" pitchFamily="34" charset="0"/>
            </a:endParaRPr>
          </a:p>
          <a:p>
            <a:pPr indent="-228600" defTabSz="914400">
              <a:lnSpc>
                <a:spcPct val="90000"/>
              </a:lnSpc>
              <a:spcAft>
                <a:spcPts val="600"/>
              </a:spcAft>
              <a:buFont typeface="Arial" panose="020B0604020202020204" pitchFamily="34" charset="0"/>
              <a:buChar char="•"/>
            </a:pPr>
            <a:endParaRPr lang="en-US" sz="1600" dirty="0"/>
          </a:p>
          <a:p>
            <a:pPr indent="-228600" defTabSz="914400">
              <a:lnSpc>
                <a:spcPct val="90000"/>
              </a:lnSpc>
              <a:spcAft>
                <a:spcPts val="600"/>
              </a:spcAft>
              <a:buFont typeface="Arial" panose="020B0604020202020204" pitchFamily="34" charset="0"/>
              <a:buChar char="•"/>
            </a:pPr>
            <a:endParaRPr lang="en-US" sz="1600" dirty="0"/>
          </a:p>
          <a:p>
            <a:pPr marL="342900" indent="-228600" defTabSz="914400">
              <a:lnSpc>
                <a:spcPct val="90000"/>
              </a:lnSpc>
              <a:spcAft>
                <a:spcPts val="600"/>
              </a:spcAft>
              <a:buFont typeface="Arial" panose="020B0604020202020204" pitchFamily="34" charset="0"/>
              <a:buChar char="•"/>
            </a:pPr>
            <a:endParaRPr lang="en-US" sz="1600" dirty="0"/>
          </a:p>
          <a:p>
            <a:pPr indent="-228600" defTabSz="914400">
              <a:lnSpc>
                <a:spcPct val="90000"/>
              </a:lnSpc>
              <a:spcAft>
                <a:spcPts val="600"/>
              </a:spcAft>
              <a:buFont typeface="Arial" panose="020B0604020202020204" pitchFamily="34" charset="0"/>
              <a:buChar char="•"/>
            </a:pPr>
            <a:endParaRPr lang="en-US" sz="1600" dirty="0"/>
          </a:p>
          <a:p>
            <a:pPr indent="-228600" defTabSz="914400">
              <a:lnSpc>
                <a:spcPct val="90000"/>
              </a:lnSpc>
              <a:spcAft>
                <a:spcPts val="600"/>
              </a:spcAft>
              <a:buFont typeface="Arial" panose="020B0604020202020204" pitchFamily="34" charset="0"/>
              <a:buChar char="•"/>
            </a:pPr>
            <a:endParaRPr lang="en-US" sz="1600" dirty="0"/>
          </a:p>
          <a:p>
            <a:pPr indent="-228600" defTabSz="914400">
              <a:lnSpc>
                <a:spcPct val="90000"/>
              </a:lnSpc>
              <a:spcAft>
                <a:spcPts val="600"/>
              </a:spcAft>
              <a:buFont typeface="Arial" panose="020B0604020202020204" pitchFamily="34" charset="0"/>
              <a:buChar char="•"/>
            </a:pPr>
            <a:endParaRPr lang="en-US" sz="1600" dirty="0"/>
          </a:p>
        </p:txBody>
      </p:sp>
    </p:spTree>
    <p:extLst>
      <p:ext uri="{BB962C8B-B14F-4D97-AF65-F5344CB8AC3E}">
        <p14:creationId xmlns:p14="http://schemas.microsoft.com/office/powerpoint/2010/main" val="1694026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61161"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B1D9D1E-0EDF-263D-8CAC-577F8925E3E8}"/>
              </a:ext>
            </a:extLst>
          </p:cNvPr>
          <p:cNvSpPr>
            <a:spLocks noGrp="1"/>
          </p:cNvSpPr>
          <p:nvPr>
            <p:ph type="title"/>
          </p:nvPr>
        </p:nvSpPr>
        <p:spPr>
          <a:xfrm>
            <a:off x="6805383" y="-65294"/>
            <a:ext cx="2420024" cy="1322887"/>
          </a:xfrm>
        </p:spPr>
        <p:txBody>
          <a:bodyPr>
            <a:normAutofit/>
          </a:bodyPr>
          <a:lstStyle/>
          <a:p>
            <a:r>
              <a:rPr lang="en-US" sz="3200" b="1" dirty="0">
                <a:latin typeface="Arial" panose="020B0604020202020204" pitchFamily="34" charset="0"/>
                <a:cs typeface="Arial" panose="020B0604020202020204" pitchFamily="34" charset="0"/>
              </a:rPr>
              <a:t>   Findings</a:t>
            </a:r>
            <a:endParaRPr lang="en-US" sz="3200" b="1"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61BAB35A-0F3E-1793-6639-FA23AE874B2D}"/>
              </a:ext>
            </a:extLst>
          </p:cNvPr>
          <p:cNvSpPr>
            <a:spLocks noGrp="1"/>
          </p:cNvSpPr>
          <p:nvPr>
            <p:ph idx="1"/>
          </p:nvPr>
        </p:nvSpPr>
        <p:spPr>
          <a:xfrm>
            <a:off x="2336279" y="985293"/>
            <a:ext cx="6681302" cy="3388441"/>
          </a:xfrm>
        </p:spPr>
        <p:txBody>
          <a:bodyPr>
            <a:normAutofit/>
          </a:bodyPr>
          <a:lstStyle/>
          <a:p>
            <a:pPr marL="0" indent="0">
              <a:buNone/>
            </a:pPr>
            <a:br>
              <a:rPr lang="en-US" sz="1600" dirty="0">
                <a:cs typeface="Arial" panose="020B0604020202020204" pitchFamily="34" charset="0"/>
              </a:rPr>
            </a:br>
            <a:r>
              <a:rPr lang="en-US" sz="2400" b="1" i="0" dirty="0">
                <a:solidFill>
                  <a:srgbClr val="FFFF00"/>
                </a:solidFill>
                <a:effectLst/>
                <a:latin typeface="Arial" panose="020B0604020202020204" pitchFamily="34" charset="0"/>
                <a:cs typeface="Arial" panose="020B0604020202020204" pitchFamily="34" charset="0"/>
              </a:rPr>
              <a:t>The concept of help </a:t>
            </a:r>
            <a:r>
              <a:rPr lang="en-US" sz="2400" b="1" i="0" dirty="0">
                <a:effectLst/>
                <a:latin typeface="Arial" panose="020B0604020202020204" pitchFamily="34" charset="0"/>
                <a:cs typeface="Arial" panose="020B0604020202020204" pitchFamily="34" charset="0"/>
              </a:rPr>
              <a:t>was understood in two ways:</a:t>
            </a:r>
          </a:p>
          <a:p>
            <a:pPr marL="0" indent="0">
              <a:buNone/>
            </a:pPr>
            <a:r>
              <a:rPr lang="en-US" sz="2400" b="0" i="0" dirty="0">
                <a:effectLst/>
                <a:latin typeface="Arial" panose="020B0604020202020204" pitchFamily="34" charset="0"/>
                <a:cs typeface="Arial" panose="020B0604020202020204" pitchFamily="34" charset="0"/>
              </a:rPr>
              <a:t>1) </a:t>
            </a:r>
            <a:r>
              <a:rPr lang="en-US" sz="2400" b="1" i="0" dirty="0">
                <a:solidFill>
                  <a:srgbClr val="FFFF00"/>
                </a:solidFill>
                <a:effectLst/>
                <a:latin typeface="Arial" panose="020B0604020202020204" pitchFamily="34" charset="0"/>
                <a:cs typeface="Arial" panose="020B0604020202020204" pitchFamily="34" charset="0"/>
              </a:rPr>
              <a:t>Help-as-inputs</a:t>
            </a:r>
            <a:r>
              <a:rPr lang="en-US" sz="2400" b="0" i="0" dirty="0">
                <a:effectLst/>
                <a:latin typeface="Arial" panose="020B0604020202020204" pitchFamily="34" charset="0"/>
                <a:cs typeface="Arial" panose="020B0604020202020204" pitchFamily="34" charset="0"/>
              </a:rPr>
              <a:t> or help that engages students in the process of effective learning through the school library</a:t>
            </a:r>
          </a:p>
          <a:p>
            <a:pPr marL="0" indent="0">
              <a:buNone/>
            </a:pPr>
            <a:r>
              <a:rPr lang="en-US" sz="2400" b="1" i="0" dirty="0">
                <a:solidFill>
                  <a:srgbClr val="FFFF00"/>
                </a:solidFill>
                <a:effectLst/>
                <a:latin typeface="Arial" panose="020B0604020202020204" pitchFamily="34" charset="0"/>
                <a:cs typeface="Arial" panose="020B0604020202020204" pitchFamily="34" charset="0"/>
              </a:rPr>
              <a:t>2) </a:t>
            </a:r>
            <a:r>
              <a:rPr lang="en-US" sz="2400" b="1" dirty="0">
                <a:solidFill>
                  <a:srgbClr val="FFFF00"/>
                </a:solidFill>
                <a:latin typeface="Arial" panose="020B0604020202020204" pitchFamily="34" charset="0"/>
                <a:cs typeface="Arial" panose="020B0604020202020204" pitchFamily="34" charset="0"/>
              </a:rPr>
              <a:t>H</a:t>
            </a:r>
            <a:r>
              <a:rPr lang="en-US" sz="2400" b="1" i="0" dirty="0">
                <a:solidFill>
                  <a:srgbClr val="FFFF00"/>
                </a:solidFill>
                <a:effectLst/>
                <a:latin typeface="Arial" panose="020B0604020202020204" pitchFamily="34" charset="0"/>
                <a:cs typeface="Arial" panose="020B0604020202020204" pitchFamily="34" charset="0"/>
              </a:rPr>
              <a:t>elp-as-outcomes</a:t>
            </a:r>
            <a:r>
              <a:rPr lang="en-US" sz="2400" b="0" i="0" dirty="0">
                <a:effectLst/>
                <a:latin typeface="Arial" panose="020B0604020202020204" pitchFamily="34" charset="0"/>
                <a:cs typeface="Arial" panose="020B0604020202020204" pitchFamily="34" charset="0"/>
              </a:rPr>
              <a:t>, impacts, or demonstrated outcomes of meaningful learning-academic achievement and personal agency. </a:t>
            </a:r>
          </a:p>
          <a:p>
            <a:endParaRPr lang="en-US" sz="1600" dirty="0"/>
          </a:p>
        </p:txBody>
      </p:sp>
      <p:pic>
        <p:nvPicPr>
          <p:cNvPr id="5" name="Picture 4" descr="A person wearing glasses&#10;&#10;Description automatically generated with medium confidence">
            <a:extLst>
              <a:ext uri="{FF2B5EF4-FFF2-40B4-BE49-F238E27FC236}">
                <a16:creationId xmlns:a16="http://schemas.microsoft.com/office/drawing/2014/main" id="{25046AE0-C371-7442-533D-ECC9CD0A72D1}"/>
              </a:ext>
            </a:extLst>
          </p:cNvPr>
          <p:cNvPicPr>
            <a:picLocks noChangeAspect="1"/>
          </p:cNvPicPr>
          <p:nvPr/>
        </p:nvPicPr>
        <p:blipFill rotWithShape="1">
          <a:blip r:embed="rId3"/>
          <a:srcRect l="25265" r="26719" b="-1"/>
          <a:stretch/>
        </p:blipFill>
        <p:spPr>
          <a:xfrm>
            <a:off x="237710" y="117091"/>
            <a:ext cx="1934045" cy="2680422"/>
          </a:xfrm>
          <a:prstGeom prst="rect">
            <a:avLst/>
          </a:prstGeom>
        </p:spPr>
      </p:pic>
      <p:sp>
        <p:nvSpPr>
          <p:cNvPr id="4" name="TextBox 3">
            <a:extLst>
              <a:ext uri="{FF2B5EF4-FFF2-40B4-BE49-F238E27FC236}">
                <a16:creationId xmlns:a16="http://schemas.microsoft.com/office/drawing/2014/main" id="{70739975-D71E-A1E8-EE18-C8C04DB37C40}"/>
              </a:ext>
            </a:extLst>
          </p:cNvPr>
          <p:cNvSpPr txBox="1"/>
          <p:nvPr/>
        </p:nvSpPr>
        <p:spPr>
          <a:xfrm>
            <a:off x="290943" y="4623202"/>
            <a:ext cx="8562114" cy="1938992"/>
          </a:xfrm>
          <a:prstGeom prst="rect">
            <a:avLst/>
          </a:prstGeom>
          <a:noFill/>
        </p:spPr>
        <p:txBody>
          <a:bodyPr wrap="square" rtlCol="0">
            <a:spAutoFit/>
          </a:bodyPr>
          <a:lstStyle/>
          <a:p>
            <a:pPr marL="0" indent="0">
              <a:buNone/>
            </a:pPr>
            <a:r>
              <a:rPr lang="en-US" sz="2400" b="1" i="0" dirty="0">
                <a:solidFill>
                  <a:srgbClr val="FFFF00"/>
                </a:solidFill>
                <a:effectLst/>
                <a:latin typeface="Arial" panose="020B0604020202020204" pitchFamily="34" charset="0"/>
                <a:cs typeface="Arial" panose="020B0604020202020204" pitchFamily="34" charset="0"/>
              </a:rPr>
              <a:t>The study shows that an effective school library is not just informational, but transformational and formational</a:t>
            </a:r>
            <a:r>
              <a:rPr lang="en-US" sz="2400" b="0" i="0" dirty="0">
                <a:effectLst/>
                <a:latin typeface="Arial" panose="020B0604020202020204" pitchFamily="34" charset="0"/>
                <a:cs typeface="Arial" panose="020B0604020202020204" pitchFamily="34" charset="0"/>
              </a:rPr>
              <a:t>, </a:t>
            </a:r>
            <a:r>
              <a:rPr lang="en-US" sz="2400" b="1" i="0" dirty="0">
                <a:solidFill>
                  <a:srgbClr val="FFFF00"/>
                </a:solidFill>
                <a:effectLst/>
                <a:latin typeface="Arial" panose="020B0604020202020204" pitchFamily="34" charset="0"/>
                <a:cs typeface="Arial" panose="020B0604020202020204" pitchFamily="34" charset="0"/>
              </a:rPr>
              <a:t>leading to knowledge </a:t>
            </a:r>
            <a:r>
              <a:rPr lang="en-US" sz="2400" b="0" i="0" dirty="0">
                <a:effectLst/>
                <a:latin typeface="Arial" panose="020B0604020202020204" pitchFamily="34" charset="0"/>
                <a:cs typeface="Arial" panose="020B0604020202020204" pitchFamily="34" charset="0"/>
              </a:rPr>
              <a:t>creation, knowledge production, knowledge dissemination, and knowledge use, as well as the development of information values.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549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wearing glasses&#10;&#10;Description automatically generated with medium confidence">
            <a:extLst>
              <a:ext uri="{FF2B5EF4-FFF2-40B4-BE49-F238E27FC236}">
                <a16:creationId xmlns:a16="http://schemas.microsoft.com/office/drawing/2014/main" id="{0C74D5E4-F795-533F-6762-6DD28AA4C1D8}"/>
              </a:ext>
            </a:extLst>
          </p:cNvPr>
          <p:cNvPicPr>
            <a:picLocks noChangeAspect="1"/>
          </p:cNvPicPr>
          <p:nvPr/>
        </p:nvPicPr>
        <p:blipFill rotWithShape="1">
          <a:blip r:embed="rId3"/>
          <a:srcRect r="2" b="7756"/>
          <a:stretch/>
        </p:blipFill>
        <p:spPr>
          <a:xfrm>
            <a:off x="3653335" y="200645"/>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5" name="Content Placeholder 4" descr="A picture containing text, logo, circle, emblem&#10;&#10;Description automatically generated">
            <a:extLst>
              <a:ext uri="{FF2B5EF4-FFF2-40B4-BE49-F238E27FC236}">
                <a16:creationId xmlns:a16="http://schemas.microsoft.com/office/drawing/2014/main" id="{4D70A298-AF97-5C51-704B-45C6DADBA410}"/>
              </a:ext>
            </a:extLst>
          </p:cNvPr>
          <p:cNvPicPr>
            <a:picLocks noGrp="1" noChangeAspect="1"/>
          </p:cNvPicPr>
          <p:nvPr>
            <p:ph idx="1"/>
          </p:nvPr>
        </p:nvPicPr>
        <p:blipFill rotWithShape="1">
          <a:blip r:embed="rId4"/>
          <a:srcRect t="7374" r="-2" b="10777"/>
          <a:stretch/>
        </p:blipFill>
        <p:spPr>
          <a:xfrm>
            <a:off x="3662268" y="3534310"/>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3" name="Freeform: Shape 1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C960CF57-369E-4505-848C-F9B733EBEEDD}"/>
              </a:ext>
            </a:extLst>
          </p:cNvPr>
          <p:cNvSpPr>
            <a:spLocks noGrp="1"/>
          </p:cNvSpPr>
          <p:nvPr>
            <p:ph type="title"/>
          </p:nvPr>
        </p:nvSpPr>
        <p:spPr>
          <a:xfrm>
            <a:off x="306659" y="225018"/>
            <a:ext cx="3952179" cy="1525059"/>
          </a:xfrm>
        </p:spPr>
        <p:txBody>
          <a:bodyPr vert="horz" lIns="91440" tIns="45720" rIns="91440" bIns="45720" rtlCol="0" anchor="ctr">
            <a:normAutofit/>
          </a:bodyPr>
          <a:lstStyle/>
          <a:p>
            <a:r>
              <a:rPr lang="en-US" sz="3000" b="1" kern="1200" dirty="0">
                <a:solidFill>
                  <a:schemeClr val="tx1"/>
                </a:solidFill>
                <a:latin typeface="+mj-lt"/>
                <a:ea typeface="+mj-ea"/>
                <a:cs typeface="+mj-cs"/>
              </a:rPr>
              <a:t>The Dynamic Agent of Learning</a:t>
            </a:r>
          </a:p>
        </p:txBody>
      </p:sp>
      <p:sp>
        <p:nvSpPr>
          <p:cNvPr id="17" name="Rectangle 1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9" name="Rectangle 1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D9F59233-9CF7-70D8-D3EC-48D05C878F24}"/>
              </a:ext>
            </a:extLst>
          </p:cNvPr>
          <p:cNvSpPr txBox="1"/>
          <p:nvPr/>
        </p:nvSpPr>
        <p:spPr>
          <a:xfrm>
            <a:off x="337158" y="2419578"/>
            <a:ext cx="4536116" cy="4882905"/>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000" b="1" dirty="0"/>
              <a:t>Information Resources</a:t>
            </a:r>
          </a:p>
          <a:p>
            <a:pPr indent="-228600" defTabSz="914400">
              <a:lnSpc>
                <a:spcPct val="90000"/>
              </a:lnSpc>
              <a:spcAft>
                <a:spcPts val="600"/>
              </a:spcAft>
              <a:buFont typeface="Arial" panose="020B0604020202020204" pitchFamily="34" charset="0"/>
              <a:buChar char="•"/>
            </a:pPr>
            <a:endParaRPr lang="en-US" sz="2000" b="1" dirty="0"/>
          </a:p>
          <a:p>
            <a:pPr indent="-228600" defTabSz="914400">
              <a:lnSpc>
                <a:spcPct val="90000"/>
              </a:lnSpc>
              <a:spcAft>
                <a:spcPts val="600"/>
              </a:spcAft>
              <a:buFont typeface="Arial" panose="020B0604020202020204" pitchFamily="34" charset="0"/>
              <a:buChar char="•"/>
            </a:pPr>
            <a:r>
              <a:rPr lang="en-US" sz="2000" b="1" dirty="0" err="1"/>
              <a:t>Technolgical</a:t>
            </a:r>
            <a:r>
              <a:rPr lang="en-US" sz="2000" b="1" dirty="0"/>
              <a:t> Infrastructure</a:t>
            </a:r>
          </a:p>
          <a:p>
            <a:pPr indent="-228600" defTabSz="914400">
              <a:lnSpc>
                <a:spcPct val="90000"/>
              </a:lnSpc>
              <a:spcAft>
                <a:spcPts val="600"/>
              </a:spcAft>
              <a:buFont typeface="Arial" panose="020B0604020202020204" pitchFamily="34" charset="0"/>
              <a:buChar char="•"/>
            </a:pPr>
            <a:endParaRPr lang="en-US" sz="2000" b="1" dirty="0"/>
          </a:p>
          <a:p>
            <a:pPr indent="-228600" defTabSz="914400">
              <a:lnSpc>
                <a:spcPct val="90000"/>
              </a:lnSpc>
              <a:spcAft>
                <a:spcPts val="600"/>
              </a:spcAft>
              <a:buFont typeface="Arial" panose="020B0604020202020204" pitchFamily="34" charset="0"/>
              <a:buChar char="•"/>
            </a:pPr>
            <a:r>
              <a:rPr lang="en-US" sz="2000" b="1" dirty="0"/>
              <a:t>Reading Resources</a:t>
            </a:r>
          </a:p>
          <a:p>
            <a:pPr indent="-228600" defTabSz="914400">
              <a:lnSpc>
                <a:spcPct val="90000"/>
              </a:lnSpc>
              <a:spcAft>
                <a:spcPts val="600"/>
              </a:spcAft>
              <a:buFont typeface="Arial" panose="020B0604020202020204" pitchFamily="34" charset="0"/>
              <a:buChar char="•"/>
            </a:pPr>
            <a:endParaRPr lang="en-US" sz="2000" b="1" dirty="0"/>
          </a:p>
          <a:p>
            <a:pPr indent="-228600" defTabSz="914400">
              <a:lnSpc>
                <a:spcPct val="90000"/>
              </a:lnSpc>
              <a:spcAft>
                <a:spcPts val="600"/>
              </a:spcAft>
              <a:buFont typeface="Arial" panose="020B0604020202020204" pitchFamily="34" charset="0"/>
              <a:buChar char="•"/>
            </a:pPr>
            <a:r>
              <a:rPr lang="en-US" sz="2000" b="1" dirty="0"/>
              <a:t>Reading Engagement</a:t>
            </a:r>
          </a:p>
          <a:p>
            <a:pPr indent="-228600" defTabSz="914400">
              <a:lnSpc>
                <a:spcPct val="90000"/>
              </a:lnSpc>
              <a:spcAft>
                <a:spcPts val="600"/>
              </a:spcAft>
              <a:buFont typeface="Arial" panose="020B0604020202020204" pitchFamily="34" charset="0"/>
              <a:buChar char="•"/>
            </a:pPr>
            <a:endParaRPr lang="en-US" sz="2000" b="1" dirty="0"/>
          </a:p>
          <a:p>
            <a:pPr indent="-228600" defTabSz="914400">
              <a:lnSpc>
                <a:spcPct val="90000"/>
              </a:lnSpc>
              <a:spcAft>
                <a:spcPts val="600"/>
              </a:spcAft>
              <a:buFont typeface="Arial" panose="020B0604020202020204" pitchFamily="34" charset="0"/>
              <a:buChar char="•"/>
            </a:pPr>
            <a:r>
              <a:rPr lang="en-US" sz="2000" b="1" dirty="0"/>
              <a:t>Information Literacy</a:t>
            </a:r>
          </a:p>
          <a:p>
            <a:pPr indent="-228600" defTabSz="914400">
              <a:lnSpc>
                <a:spcPct val="90000"/>
              </a:lnSpc>
              <a:spcAft>
                <a:spcPts val="600"/>
              </a:spcAft>
              <a:buFont typeface="Arial" panose="020B0604020202020204" pitchFamily="34" charset="0"/>
              <a:buChar char="•"/>
            </a:pPr>
            <a:endParaRPr lang="en-US" sz="2000" b="1" dirty="0"/>
          </a:p>
          <a:p>
            <a:pPr indent="-228600" defTabSz="914400">
              <a:lnSpc>
                <a:spcPct val="90000"/>
              </a:lnSpc>
              <a:spcAft>
                <a:spcPts val="600"/>
              </a:spcAft>
              <a:buFont typeface="Arial" panose="020B0604020202020204" pitchFamily="34" charset="0"/>
              <a:buChar char="•"/>
            </a:pPr>
            <a:r>
              <a:rPr lang="en-US" sz="2000" b="1" dirty="0"/>
              <a:t>Technology Literacy</a:t>
            </a:r>
          </a:p>
        </p:txBody>
      </p:sp>
    </p:spTree>
    <p:extLst>
      <p:ext uri="{BB962C8B-B14F-4D97-AF65-F5344CB8AC3E}">
        <p14:creationId xmlns:p14="http://schemas.microsoft.com/office/powerpoint/2010/main" val="3232312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9">
            <a:extLst>
              <a:ext uri="{FF2B5EF4-FFF2-40B4-BE49-F238E27FC236}">
                <a16:creationId xmlns:a16="http://schemas.microsoft.com/office/drawing/2014/main" id="{111A264F-A668-44B4-88A8-1CC2F0EDC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A0663A-52A2-55A5-57AC-92E561623B29}"/>
              </a:ext>
            </a:extLst>
          </p:cNvPr>
          <p:cNvSpPr>
            <a:spLocks noGrp="1"/>
          </p:cNvSpPr>
          <p:nvPr>
            <p:ph type="title"/>
          </p:nvPr>
        </p:nvSpPr>
        <p:spPr>
          <a:xfrm>
            <a:off x="4880815" y="1107996"/>
            <a:ext cx="3996699" cy="785649"/>
          </a:xfrm>
        </p:spPr>
        <p:txBody>
          <a:bodyPr vert="horz" lIns="91440" tIns="45720" rIns="91440" bIns="45720" rtlCol="0">
            <a:noAutofit/>
          </a:bodyPr>
          <a:lstStyle/>
          <a:p>
            <a:r>
              <a:rPr lang="en-US" sz="3600" b="1" kern="1200" dirty="0">
                <a:latin typeface="Arial" panose="020B0604020202020204" pitchFamily="34" charset="0"/>
                <a:cs typeface="Arial" panose="020B0604020202020204" pitchFamily="34" charset="0"/>
              </a:rPr>
              <a:t>Ross to the Rescue</a:t>
            </a:r>
            <a:r>
              <a:rPr lang="en-US" sz="3600" b="1" dirty="0">
                <a:latin typeface="Arial" panose="020B0604020202020204" pitchFamily="34" charset="0"/>
                <a:cs typeface="Arial" panose="020B0604020202020204" pitchFamily="34" charset="0"/>
              </a:rPr>
              <a:t>, </a:t>
            </a:r>
            <a:r>
              <a:rPr lang="en-US" sz="3600" b="1" kern="1200" dirty="0">
                <a:latin typeface="Arial" panose="020B0604020202020204" pitchFamily="34" charset="0"/>
                <a:cs typeface="Arial" panose="020B0604020202020204" pitchFamily="34" charset="0"/>
              </a:rPr>
              <a:t>2006</a:t>
            </a:r>
            <a:br>
              <a:rPr lang="en-US" sz="3600" b="1" kern="1200" dirty="0">
                <a:latin typeface="Arial" panose="020B0604020202020204" pitchFamily="34" charset="0"/>
                <a:cs typeface="Arial" panose="020B0604020202020204" pitchFamily="34" charset="0"/>
              </a:rPr>
            </a:br>
            <a:endParaRPr lang="en-US" sz="3600" b="1" kern="1200" dirty="0">
              <a:latin typeface="Arial" panose="020B0604020202020204" pitchFamily="34" charset="0"/>
              <a:cs typeface="Arial" panose="020B0604020202020204" pitchFamily="34" charset="0"/>
            </a:endParaRPr>
          </a:p>
        </p:txBody>
      </p:sp>
      <p:sp>
        <p:nvSpPr>
          <p:cNvPr id="27" name="Rectangle 21">
            <a:extLst>
              <a:ext uri="{FF2B5EF4-FFF2-40B4-BE49-F238E27FC236}">
                <a16:creationId xmlns:a16="http://schemas.microsoft.com/office/drawing/2014/main" id="{107D50C9-F568-423A-A839-B49874AAEE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9870" y="4101713"/>
            <a:ext cx="468550" cy="62473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4B2AF165-1CDF-C065-62C9-016C4691B751}"/>
              </a:ext>
            </a:extLst>
          </p:cNvPr>
          <p:cNvSpPr txBox="1"/>
          <p:nvPr/>
        </p:nvSpPr>
        <p:spPr>
          <a:xfrm>
            <a:off x="3138406" y="1946684"/>
            <a:ext cx="5522993" cy="4351338"/>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endParaRPr lang="en-US" b="1" dirty="0"/>
          </a:p>
        </p:txBody>
      </p:sp>
      <p:sp>
        <p:nvSpPr>
          <p:cNvPr id="9" name="TextBox 8">
            <a:extLst>
              <a:ext uri="{FF2B5EF4-FFF2-40B4-BE49-F238E27FC236}">
                <a16:creationId xmlns:a16="http://schemas.microsoft.com/office/drawing/2014/main" id="{932A8A7B-468F-E9EA-3536-CCCF84DE40FA}"/>
              </a:ext>
            </a:extLst>
          </p:cNvPr>
          <p:cNvSpPr txBox="1"/>
          <p:nvPr/>
        </p:nvSpPr>
        <p:spPr>
          <a:xfrm>
            <a:off x="4880815" y="2522387"/>
            <a:ext cx="3491376" cy="3539430"/>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a:t>
            </a:r>
            <a:r>
              <a:rPr lang="en-US" sz="3200" b="0" i="0" dirty="0">
                <a:effectLst/>
                <a:latin typeface="Arial" panose="020B0604020202020204" pitchFamily="34" charset="0"/>
                <a:cs typeface="Arial" panose="020B0604020202020204" pitchFamily="34" charset="0"/>
              </a:rPr>
              <a:t>We can’t wait for somebody outside of ourselves to rescue us, because nobody is coming to the rescue.”</a:t>
            </a:r>
            <a:endParaRPr lang="en-US" sz="3200" dirty="0">
              <a:latin typeface="Arial" panose="020B0604020202020204" pitchFamily="34" charset="0"/>
              <a:cs typeface="Arial" panose="020B0604020202020204" pitchFamily="34" charset="0"/>
            </a:endParaRPr>
          </a:p>
        </p:txBody>
      </p:sp>
      <p:pic>
        <p:nvPicPr>
          <p:cNvPr id="6" name="Picture 5" descr="A magazine cover with a cartoon of a person riding a horse&#10;&#10;Description automatically generated with medium confidence">
            <a:extLst>
              <a:ext uri="{FF2B5EF4-FFF2-40B4-BE49-F238E27FC236}">
                <a16:creationId xmlns:a16="http://schemas.microsoft.com/office/drawing/2014/main" id="{B415BFA8-7852-75DA-C3AE-4F37EF083F96}"/>
              </a:ext>
            </a:extLst>
          </p:cNvPr>
          <p:cNvPicPr>
            <a:picLocks noChangeAspect="1"/>
          </p:cNvPicPr>
          <p:nvPr/>
        </p:nvPicPr>
        <p:blipFill>
          <a:blip r:embed="rId3"/>
          <a:stretch>
            <a:fillRect/>
          </a:stretch>
        </p:blipFill>
        <p:spPr>
          <a:xfrm>
            <a:off x="478936" y="893135"/>
            <a:ext cx="3922943" cy="5216679"/>
          </a:xfrm>
          <a:prstGeom prst="rect">
            <a:avLst/>
          </a:prstGeom>
        </p:spPr>
      </p:pic>
    </p:spTree>
    <p:extLst>
      <p:ext uri="{BB962C8B-B14F-4D97-AF65-F5344CB8AC3E}">
        <p14:creationId xmlns:p14="http://schemas.microsoft.com/office/powerpoint/2010/main" val="230420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2EF0D132-E758-56BA-7036-B819F2843E13}"/>
              </a:ext>
            </a:extLst>
          </p:cNvPr>
          <p:cNvGraphicFramePr>
            <a:graphicFrameLocks noGrp="1"/>
          </p:cNvGraphicFramePr>
          <p:nvPr>
            <p:ph idx="1"/>
            <p:extLst>
              <p:ext uri="{D42A27DB-BD31-4B8C-83A1-F6EECF244321}">
                <p14:modId xmlns:p14="http://schemas.microsoft.com/office/powerpoint/2010/main" val="1246519247"/>
              </p:ext>
            </p:extLst>
          </p:nvPr>
        </p:nvGraphicFramePr>
        <p:xfrm>
          <a:off x="0" y="0"/>
          <a:ext cx="9144001" cy="7480400"/>
        </p:xfrm>
        <a:graphic>
          <a:graphicData uri="http://schemas.openxmlformats.org/drawingml/2006/table">
            <a:tbl>
              <a:tblPr firstRow="1" bandRow="1">
                <a:tableStyleId>{5C22544A-7EE6-4342-B048-85BDC9FD1C3A}</a:tableStyleId>
              </a:tblPr>
              <a:tblGrid>
                <a:gridCol w="1959433">
                  <a:extLst>
                    <a:ext uri="{9D8B030D-6E8A-4147-A177-3AD203B41FA5}">
                      <a16:colId xmlns:a16="http://schemas.microsoft.com/office/drawing/2014/main" val="516161022"/>
                    </a:ext>
                  </a:extLst>
                </a:gridCol>
                <a:gridCol w="247054">
                  <a:extLst>
                    <a:ext uri="{9D8B030D-6E8A-4147-A177-3AD203B41FA5}">
                      <a16:colId xmlns:a16="http://schemas.microsoft.com/office/drawing/2014/main" val="3370889854"/>
                    </a:ext>
                  </a:extLst>
                </a:gridCol>
                <a:gridCol w="1593353">
                  <a:extLst>
                    <a:ext uri="{9D8B030D-6E8A-4147-A177-3AD203B41FA5}">
                      <a16:colId xmlns:a16="http://schemas.microsoft.com/office/drawing/2014/main" val="1542180585"/>
                    </a:ext>
                  </a:extLst>
                </a:gridCol>
                <a:gridCol w="155934">
                  <a:extLst>
                    <a:ext uri="{9D8B030D-6E8A-4147-A177-3AD203B41FA5}">
                      <a16:colId xmlns:a16="http://schemas.microsoft.com/office/drawing/2014/main" val="672441017"/>
                    </a:ext>
                  </a:extLst>
                </a:gridCol>
                <a:gridCol w="2423761">
                  <a:extLst>
                    <a:ext uri="{9D8B030D-6E8A-4147-A177-3AD203B41FA5}">
                      <a16:colId xmlns:a16="http://schemas.microsoft.com/office/drawing/2014/main" val="2856149960"/>
                    </a:ext>
                  </a:extLst>
                </a:gridCol>
                <a:gridCol w="315185">
                  <a:extLst>
                    <a:ext uri="{9D8B030D-6E8A-4147-A177-3AD203B41FA5}">
                      <a16:colId xmlns:a16="http://schemas.microsoft.com/office/drawing/2014/main" val="1422196890"/>
                    </a:ext>
                  </a:extLst>
                </a:gridCol>
                <a:gridCol w="2449281">
                  <a:extLst>
                    <a:ext uri="{9D8B030D-6E8A-4147-A177-3AD203B41FA5}">
                      <a16:colId xmlns:a16="http://schemas.microsoft.com/office/drawing/2014/main" val="727547110"/>
                    </a:ext>
                  </a:extLst>
                </a:gridCol>
              </a:tblGrid>
              <a:tr h="844632">
                <a:tc>
                  <a:txBody>
                    <a:bodyPr/>
                    <a:lstStyle/>
                    <a:p>
                      <a:r>
                        <a:rPr lang="en-US" sz="2400" dirty="0">
                          <a:latin typeface="Arial" panose="020B0604020202020204" pitchFamily="34" charset="0"/>
                          <a:cs typeface="Arial" panose="020B0604020202020204" pitchFamily="34" charset="0"/>
                        </a:rPr>
                        <a:t>Ohio </a:t>
                      </a:r>
                    </a:p>
                    <a:p>
                      <a:r>
                        <a:rPr lang="en-US" sz="2400" dirty="0">
                          <a:latin typeface="Arial" panose="020B0604020202020204" pitchFamily="34" charset="0"/>
                          <a:cs typeface="Arial" panose="020B0604020202020204" pitchFamily="34" charset="0"/>
                        </a:rPr>
                        <a:t>2005</a:t>
                      </a:r>
                    </a:p>
                  </a:txBody>
                  <a:tcPr>
                    <a:solidFill>
                      <a:srgbClr val="7030A0"/>
                    </a:solidFill>
                  </a:tcPr>
                </a:tc>
                <a:tc gridSpan="2">
                  <a:txBody>
                    <a:bodyPr/>
                    <a:lstStyle/>
                    <a:p>
                      <a:r>
                        <a:rPr lang="en-US" sz="2400" baseline="0" dirty="0">
                          <a:solidFill>
                            <a:srgbClr val="FFC000"/>
                          </a:solidFill>
                          <a:latin typeface="Arial" panose="020B0604020202020204" pitchFamily="34" charset="0"/>
                          <a:cs typeface="Arial" panose="020B0604020202020204" pitchFamily="34" charset="0"/>
                        </a:rPr>
                        <a:t>Delaware 2007</a:t>
                      </a:r>
                    </a:p>
                  </a:txBody>
                  <a:tcPr>
                    <a:solidFill>
                      <a:srgbClr val="7030A0"/>
                    </a:solidFill>
                  </a:tcPr>
                </a:tc>
                <a:tc hMerge="1">
                  <a:txBody>
                    <a:bodyPr/>
                    <a:lstStyle/>
                    <a:p>
                      <a:endParaRPr lang="en-US" sz="2400" dirty="0">
                        <a:latin typeface="Arial" panose="020B0604020202020204" pitchFamily="34" charset="0"/>
                        <a:cs typeface="Arial" panose="020B0604020202020204" pitchFamily="34" charset="0"/>
                      </a:endParaRPr>
                    </a:p>
                  </a:txBody>
                  <a:tcPr>
                    <a:solidFill>
                      <a:srgbClr val="7030A0"/>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aseline="0" dirty="0">
                          <a:solidFill>
                            <a:schemeClr val="tx1"/>
                          </a:solidFill>
                          <a:latin typeface="Arial" panose="020B0604020202020204" pitchFamily="34" charset="0"/>
                          <a:cs typeface="Arial" panose="020B0604020202020204" pitchFamily="34" charset="0"/>
                        </a:rPr>
                        <a:t>New Jersey 2010 based on 2002-2006</a:t>
                      </a:r>
                    </a:p>
                  </a:txBody>
                  <a:tcPr>
                    <a:solidFill>
                      <a:srgbClr val="7030A0"/>
                    </a:solidFill>
                  </a:tcPr>
                </a:tc>
                <a:tc hMerge="1">
                  <a:txBody>
                    <a:bodyPr/>
                    <a:lstStyle/>
                    <a:p>
                      <a:r>
                        <a:rPr lang="en-US" dirty="0"/>
                        <a:t>New Jersey</a:t>
                      </a:r>
                    </a:p>
                    <a:p>
                      <a:r>
                        <a:rPr lang="en-US" dirty="0"/>
                        <a:t>2009-2019</a:t>
                      </a:r>
                    </a:p>
                  </a:txBody>
                  <a:tcPr/>
                </a:tc>
                <a:tc gridSpan="2">
                  <a:txBody>
                    <a:bodyPr/>
                    <a:lstStyle/>
                    <a:p>
                      <a:r>
                        <a:rPr lang="en-US" sz="2400" dirty="0">
                          <a:latin typeface="Arial" panose="020B0604020202020204" pitchFamily="34" charset="0"/>
                          <a:cs typeface="Arial" panose="020B0604020202020204" pitchFamily="34" charset="0"/>
                        </a:rPr>
                        <a:t>Massachusetts</a:t>
                      </a:r>
                    </a:p>
                    <a:p>
                      <a:r>
                        <a:rPr lang="en-US" sz="2400" dirty="0">
                          <a:latin typeface="Arial" panose="020B0604020202020204" pitchFamily="34" charset="0"/>
                          <a:cs typeface="Arial" panose="020B0604020202020204" pitchFamily="34" charset="0"/>
                        </a:rPr>
                        <a:t> 2018</a:t>
                      </a:r>
                    </a:p>
                  </a:txBody>
                  <a:tcPr>
                    <a:solidFill>
                      <a:srgbClr val="7030A0"/>
                    </a:solidFill>
                  </a:tcPr>
                </a:tc>
                <a:tc hMerge="1">
                  <a:txBody>
                    <a:bodyPr/>
                    <a:lstStyle/>
                    <a:p>
                      <a:r>
                        <a:rPr lang="en-US" dirty="0"/>
                        <a:t>Massachusetts</a:t>
                      </a:r>
                    </a:p>
                    <a:p>
                      <a:r>
                        <a:rPr lang="en-US" dirty="0"/>
                        <a:t>2014-2018</a:t>
                      </a:r>
                    </a:p>
                  </a:txBody>
                  <a:tcPr/>
                </a:tc>
                <a:extLst>
                  <a:ext uri="{0D108BD9-81ED-4DB2-BD59-A6C34878D82A}">
                    <a16:rowId xmlns:a16="http://schemas.microsoft.com/office/drawing/2014/main" val="126655849"/>
                  </a:ext>
                </a:extLst>
              </a:tr>
              <a:tr h="3222113">
                <a:tc>
                  <a:txBody>
                    <a:bodyPr/>
                    <a:lstStyle/>
                    <a:p>
                      <a:r>
                        <a:rPr lang="en-US" sz="2000" b="1" u="sng" dirty="0">
                          <a:latin typeface="Arial" panose="020B0604020202020204" pitchFamily="34" charset="0"/>
                          <a:cs typeface="Arial" panose="020B0604020202020204" pitchFamily="34" charset="0"/>
                        </a:rPr>
                        <a:t>Student Learning through Ohio School Libraries</a:t>
                      </a:r>
                      <a:r>
                        <a:rPr lang="en-US" sz="2000" u="sng"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Ohio Educational Library Media Association</a:t>
                      </a:r>
                    </a:p>
                    <a:p>
                      <a:r>
                        <a:rPr lang="en-US" sz="2000" dirty="0">
                          <a:latin typeface="Arial" panose="020B0604020202020204" pitchFamily="34" charset="0"/>
                          <a:cs typeface="Arial" panose="020B0604020202020204" pitchFamily="34" charset="0"/>
                        </a:rPr>
                        <a:t>IMLS</a:t>
                      </a:r>
                    </a:p>
                  </a:txBody>
                  <a:tcPr/>
                </a:tc>
                <a:tc gridSpan="2">
                  <a:txBody>
                    <a:bodyPr/>
                    <a:lstStyle/>
                    <a:p>
                      <a:r>
                        <a:rPr lang="en-US" sz="2000" b="1" u="sng" dirty="0">
                          <a:latin typeface="Arial" panose="020B0604020202020204" pitchFamily="34" charset="0"/>
                          <a:cs typeface="Arial" panose="020B0604020202020204" pitchFamily="34" charset="0"/>
                        </a:rPr>
                        <a:t>Building Capacity and Continuous Improvement of School Libraries</a:t>
                      </a:r>
                    </a:p>
                    <a:p>
                      <a:r>
                        <a:rPr lang="en-US" sz="2000" dirty="0">
                          <a:latin typeface="Arial" panose="020B0604020202020204" pitchFamily="34" charset="0"/>
                          <a:cs typeface="Arial" panose="020B0604020202020204" pitchFamily="34" charset="0"/>
                        </a:rPr>
                        <a:t>Governor’s Task Force on School Libraries</a:t>
                      </a:r>
                    </a:p>
                  </a:txBody>
                  <a:tcPr/>
                </a:tc>
                <a:tc hMerge="1">
                  <a:txBody>
                    <a:bodyPr/>
                    <a:lstStyle/>
                    <a:p>
                      <a:endParaRPr lang="en-US" sz="2000" dirty="0">
                        <a:latin typeface="Arial" panose="020B0604020202020204" pitchFamily="34" charset="0"/>
                        <a:cs typeface="Arial" panose="020B0604020202020204" pitchFamily="34" charset="0"/>
                      </a:endParaRPr>
                    </a:p>
                  </a:txBody>
                  <a:tcPr/>
                </a:tc>
                <a:tc gridSpan="2">
                  <a:txBody>
                    <a:bodyPr/>
                    <a:lstStyle/>
                    <a:p>
                      <a:r>
                        <a:rPr lang="en-US" sz="2000" b="1" u="sng" dirty="0">
                          <a:latin typeface="Arial" panose="020B0604020202020204" pitchFamily="34" charset="0"/>
                          <a:cs typeface="Arial" panose="020B0604020202020204" pitchFamily="34" charset="0"/>
                        </a:rPr>
                        <a:t>One Common Goal-Student Learning</a:t>
                      </a:r>
                    </a:p>
                    <a:p>
                      <a:r>
                        <a:rPr lang="en-US" sz="2000" dirty="0">
                          <a:latin typeface="Arial" panose="020B0604020202020204" pitchFamily="34" charset="0"/>
                          <a:cs typeface="Arial" panose="020B0604020202020204" pitchFamily="34" charset="0"/>
                        </a:rPr>
                        <a:t>The New Jersey Association of School Libraries </a:t>
                      </a:r>
                    </a:p>
                    <a:p>
                      <a:endParaRPr lang="en-US" sz="2000" dirty="0">
                        <a:latin typeface="Arial" panose="020B0604020202020204" pitchFamily="34" charset="0"/>
                        <a:cs typeface="Arial" panose="020B0604020202020204" pitchFamily="34" charset="0"/>
                      </a:endParaRPr>
                    </a:p>
                  </a:txBody>
                  <a:tcPr/>
                </a:tc>
                <a:tc hMerge="1">
                  <a:txBody>
                    <a:bodyPr/>
                    <a:lstStyle/>
                    <a:p>
                      <a:r>
                        <a:rPr lang="en-US" sz="2000" b="1" dirty="0">
                          <a:latin typeface="Times New Roman" panose="02020603050405020304" pitchFamily="18" charset="0"/>
                          <a:cs typeface="Times New Roman" panose="02020603050405020304" pitchFamily="18" charset="0"/>
                        </a:rPr>
                        <a:t>One Common Goal-Student Learning</a:t>
                      </a:r>
                    </a:p>
                    <a:p>
                      <a:r>
                        <a:rPr lang="en-US" sz="2000" dirty="0">
                          <a:latin typeface="Times New Roman" panose="02020603050405020304" pitchFamily="18" charset="0"/>
                          <a:cs typeface="Times New Roman" panose="02020603050405020304" pitchFamily="18" charset="0"/>
                        </a:rPr>
                        <a:t>New Jersey Association of School Libraries </a:t>
                      </a:r>
                    </a:p>
                  </a:txBody>
                  <a:tcPr/>
                </a:tc>
                <a:tc gridSpan="2">
                  <a:txBody>
                    <a:bodyPr/>
                    <a:lstStyle/>
                    <a:p>
                      <a:r>
                        <a:rPr lang="en-US" sz="2000" b="1" u="sng" dirty="0">
                          <a:latin typeface="Arial" panose="020B0604020202020204" pitchFamily="34" charset="0"/>
                          <a:cs typeface="Arial" panose="020B0604020202020204" pitchFamily="34" charset="0"/>
                        </a:rPr>
                        <a:t>Equitable Access and Meaningful Use of School Libraries for Students in the Commonwealth</a:t>
                      </a:r>
                    </a:p>
                    <a:p>
                      <a:r>
                        <a:rPr lang="en-US" sz="2000" dirty="0">
                          <a:latin typeface="Arial" panose="020B0604020202020204" pitchFamily="34" charset="0"/>
                          <a:cs typeface="Arial" panose="020B0604020202020204" pitchFamily="34" charset="0"/>
                        </a:rPr>
                        <a:t>The Massachusetts Legislature’s Commission on School Libraries</a:t>
                      </a:r>
                    </a:p>
                    <a:p>
                      <a:endParaRPr lang="en-US" sz="2000" dirty="0">
                        <a:latin typeface="Arial" panose="020B0604020202020204" pitchFamily="34" charset="0"/>
                        <a:cs typeface="Arial" panose="020B0604020202020204" pitchFamily="34" charset="0"/>
                      </a:endParaRPr>
                    </a:p>
                  </a:txBody>
                  <a:tcPr/>
                </a:tc>
                <a:tc hMerge="1">
                  <a:txBody>
                    <a:bodyPr/>
                    <a:lstStyle/>
                    <a:p>
                      <a:r>
                        <a:rPr lang="en-US" sz="2000" b="1" dirty="0">
                          <a:latin typeface="Times New Roman" panose="02020603050405020304" pitchFamily="18" charset="0"/>
                          <a:cs typeface="Times New Roman" panose="02020603050405020304" pitchFamily="18" charset="0"/>
                        </a:rPr>
                        <a:t>Equitable Access and Meaningful Use of School Libraries for Students in the Commonwealth</a:t>
                      </a:r>
                    </a:p>
                    <a:p>
                      <a:r>
                        <a:rPr lang="en-US" sz="2000" dirty="0">
                          <a:latin typeface="Times New Roman" panose="02020603050405020304" pitchFamily="18" charset="0"/>
                          <a:cs typeface="Times New Roman" panose="02020603050405020304" pitchFamily="18" charset="0"/>
                        </a:rPr>
                        <a:t>MA Legislature</a:t>
                      </a:r>
                    </a:p>
                  </a:txBody>
                  <a:tcPr/>
                </a:tc>
                <a:extLst>
                  <a:ext uri="{0D108BD9-81ED-4DB2-BD59-A6C34878D82A}">
                    <a16:rowId xmlns:a16="http://schemas.microsoft.com/office/drawing/2014/main" val="1519327348"/>
                  </a:ext>
                </a:extLst>
              </a:tr>
              <a:tr h="1032328">
                <a:tc>
                  <a:txBody>
                    <a:bodyPr/>
                    <a:lstStyle/>
                    <a:p>
                      <a:r>
                        <a:rPr lang="en-US" sz="2000" b="1" dirty="0">
                          <a:latin typeface="Arial" panose="020B0604020202020204" pitchFamily="34" charset="0"/>
                          <a:cs typeface="Arial" panose="020B0604020202020204" pitchFamily="34" charset="0"/>
                        </a:rPr>
                        <a:t>Ross Todd, </a:t>
                      </a:r>
                    </a:p>
                    <a:p>
                      <a:r>
                        <a:rPr lang="en-US" sz="2000" b="1" dirty="0">
                          <a:latin typeface="Arial" panose="020B0604020202020204" pitchFamily="34" charset="0"/>
                          <a:cs typeface="Arial" panose="020B0604020202020204" pitchFamily="34" charset="0"/>
                        </a:rPr>
                        <a:t>Carol Collier </a:t>
                      </a:r>
                      <a:r>
                        <a:rPr lang="en-US" sz="2000" b="1" dirty="0" err="1">
                          <a:latin typeface="Arial" panose="020B0604020202020204" pitchFamily="34" charset="0"/>
                          <a:cs typeface="Arial" panose="020B0604020202020204" pitchFamily="34" charset="0"/>
                        </a:rPr>
                        <a:t>Kuhthau</a:t>
                      </a:r>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CISSL</a:t>
                      </a:r>
                    </a:p>
                  </a:txBody>
                  <a:tcPr/>
                </a:tc>
                <a:tc gridSpan="2">
                  <a:txBody>
                    <a:bodyPr/>
                    <a:lstStyle/>
                    <a:p>
                      <a:r>
                        <a:rPr lang="en-US" sz="2000" b="1" dirty="0">
                          <a:latin typeface="Arial" panose="020B0604020202020204" pitchFamily="34" charset="0"/>
                          <a:cs typeface="Arial" panose="020B0604020202020204" pitchFamily="34" charset="0"/>
                        </a:rPr>
                        <a:t>Ross Todd,</a:t>
                      </a:r>
                    </a:p>
                    <a:p>
                      <a:r>
                        <a:rPr lang="en-US" sz="2000" b="1" dirty="0" err="1">
                          <a:latin typeface="Arial" panose="020B0604020202020204" pitchFamily="34" charset="0"/>
                          <a:cs typeface="Arial" panose="020B0604020202020204" pitchFamily="34" charset="0"/>
                        </a:rPr>
                        <a:t>Jannica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Heinstrom</a:t>
                      </a:r>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CISSL</a:t>
                      </a:r>
                    </a:p>
                  </a:txBody>
                  <a:tcPr/>
                </a:tc>
                <a:tc hMerge="1">
                  <a:txBody>
                    <a:bodyPr/>
                    <a:lstStyle/>
                    <a:p>
                      <a:endParaRPr lang="en-US" sz="2000" dirty="0">
                        <a:latin typeface="Arial" panose="020B0604020202020204" pitchFamily="34" charset="0"/>
                        <a:cs typeface="Arial" panose="020B0604020202020204" pitchFamily="34" charset="0"/>
                      </a:endParaRPr>
                    </a:p>
                  </a:txBody>
                  <a:tcPr/>
                </a:tc>
                <a:tc gridSpan="2">
                  <a:txBody>
                    <a:bodyPr/>
                    <a:lstStyle/>
                    <a:p>
                      <a:r>
                        <a:rPr lang="en-US" sz="2000" b="1" dirty="0">
                          <a:latin typeface="Arial" panose="020B0604020202020204" pitchFamily="34" charset="0"/>
                          <a:cs typeface="Arial" panose="020B0604020202020204" pitchFamily="34" charset="0"/>
                        </a:rPr>
                        <a:t>Ross Todd, Carol Gordon, </a:t>
                      </a:r>
                      <a:r>
                        <a:rPr lang="en-US" sz="2000" b="1" dirty="0" err="1">
                          <a:latin typeface="Arial" panose="020B0604020202020204" pitchFamily="34" charset="0"/>
                          <a:cs typeface="Arial" panose="020B0604020202020204" pitchFamily="34" charset="0"/>
                        </a:rPr>
                        <a:t>Ya</a:t>
                      </a:r>
                      <a:r>
                        <a:rPr lang="en-US" sz="2000" b="1" dirty="0">
                          <a:latin typeface="Arial" panose="020B0604020202020204" pitchFamily="34" charset="0"/>
                          <a:cs typeface="Arial" panose="020B0604020202020204" pitchFamily="34" charset="0"/>
                        </a:rPr>
                        <a:t> Ling-Lu</a:t>
                      </a:r>
                    </a:p>
                    <a:p>
                      <a:r>
                        <a:rPr lang="en-US" sz="2000" b="1" dirty="0">
                          <a:latin typeface="Arial" panose="020B0604020202020204" pitchFamily="34" charset="0"/>
                          <a:cs typeface="Arial" panose="020B0604020202020204" pitchFamily="34" charset="0"/>
                        </a:rPr>
                        <a:t>CISSL</a:t>
                      </a:r>
                    </a:p>
                  </a:txBody>
                  <a:tcPr/>
                </a:tc>
                <a:tc hMerge="1">
                  <a:txBody>
                    <a:bodyPr/>
                    <a:lstStyle/>
                    <a:p>
                      <a:r>
                        <a:rPr lang="en-US" sz="2000" dirty="0">
                          <a:latin typeface="Times New Roman" panose="02020603050405020304" pitchFamily="18" charset="0"/>
                          <a:cs typeface="Times New Roman" panose="02020603050405020304" pitchFamily="18" charset="0"/>
                        </a:rPr>
                        <a:t>Ross Todd, Carol Gordon, </a:t>
                      </a:r>
                      <a:r>
                        <a:rPr lang="en-US" sz="2000" dirty="0" err="1">
                          <a:latin typeface="Times New Roman" panose="02020603050405020304" pitchFamily="18" charset="0"/>
                          <a:cs typeface="Times New Roman" panose="02020603050405020304" pitchFamily="18" charset="0"/>
                        </a:rPr>
                        <a:t>Ya</a:t>
                      </a:r>
                      <a:r>
                        <a:rPr lang="en-US" sz="2000" dirty="0">
                          <a:latin typeface="Times New Roman" panose="02020603050405020304" pitchFamily="18" charset="0"/>
                          <a:cs typeface="Times New Roman" panose="02020603050405020304" pitchFamily="18" charset="0"/>
                        </a:rPr>
                        <a:t> Ling-Lu. CISSL</a:t>
                      </a:r>
                    </a:p>
                  </a:txBody>
                  <a:tcPr/>
                </a:tc>
                <a:tc gridSpan="2">
                  <a:txBody>
                    <a:bodyPr/>
                    <a:lstStyle/>
                    <a:p>
                      <a:r>
                        <a:rPr lang="en-US" sz="2000" b="1" dirty="0">
                          <a:latin typeface="Arial" panose="020B0604020202020204" pitchFamily="34" charset="0"/>
                          <a:cs typeface="Arial" panose="020B0604020202020204" pitchFamily="34" charset="0"/>
                        </a:rPr>
                        <a:t>Carol Gordon, </a:t>
                      </a:r>
                    </a:p>
                    <a:p>
                      <a:r>
                        <a:rPr lang="en-US" sz="2000" b="1" dirty="0">
                          <a:latin typeface="Arial" panose="020B0604020202020204" pitchFamily="34" charset="0"/>
                          <a:cs typeface="Arial" panose="020B0604020202020204" pitchFamily="34" charset="0"/>
                        </a:rPr>
                        <a:t>Robin Cicchetti</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CISSL</a:t>
                      </a:r>
                    </a:p>
                  </a:txBody>
                  <a:tcPr/>
                </a:tc>
                <a:tc hMerge="1">
                  <a:txBody>
                    <a:bodyPr/>
                    <a:lstStyle/>
                    <a:p>
                      <a:r>
                        <a:rPr lang="en-US" sz="2000" dirty="0">
                          <a:latin typeface="Times New Roman" panose="02020603050405020304" pitchFamily="18" charset="0"/>
                          <a:cs typeface="Times New Roman" panose="02020603050405020304" pitchFamily="18" charset="0"/>
                        </a:rPr>
                        <a:t>Carol Gordon, Robin Cicchetti</a:t>
                      </a:r>
                    </a:p>
                  </a:txBody>
                  <a:tcPr/>
                </a:tc>
                <a:extLst>
                  <a:ext uri="{0D108BD9-81ED-4DB2-BD59-A6C34878D82A}">
                    <a16:rowId xmlns:a16="http://schemas.microsoft.com/office/drawing/2014/main" val="3133552746"/>
                  </a:ext>
                </a:extLst>
              </a:tr>
              <a:tr h="719501">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How do school libraries help students learn? </a:t>
                      </a:r>
                    </a:p>
                    <a:p>
                      <a:r>
                        <a:rPr lang="en-US" sz="2000" b="1" dirty="0">
                          <a:latin typeface="Arial" panose="020B0604020202020204" pitchFamily="34" charset="0"/>
                          <a:cs typeface="Arial" panose="020B0604020202020204" pitchFamily="34" charset="0"/>
                        </a:rPr>
                        <a:t>How can school libraries be improved? </a:t>
                      </a:r>
                    </a:p>
                  </a:txBody>
                  <a:tcPr/>
                </a:tc>
                <a:tc hMerge="1">
                  <a:txBody>
                    <a:bodyPr/>
                    <a:lstStyle/>
                    <a:p>
                      <a:endParaRPr lang="en-US" sz="2000" dirty="0">
                        <a:latin typeface="+mj-lt"/>
                      </a:endParaRPr>
                    </a:p>
                  </a:txBody>
                  <a:tcPr/>
                </a:tc>
                <a:tc hMerge="1">
                  <a:txBody>
                    <a:bodyPr/>
                    <a:lstStyle/>
                    <a:p>
                      <a:endParaRPr lang="en-US"/>
                    </a:p>
                  </a:txBody>
                  <a:tcPr/>
                </a:tc>
                <a:tc hMerge="1">
                  <a:txBody>
                    <a:bodyPr/>
                    <a:lstStyle/>
                    <a:p>
                      <a:endParaRPr lang="en-US"/>
                    </a:p>
                  </a:txBody>
                  <a:tcPr/>
                </a:tc>
                <a:tc hMerge="1">
                  <a:txBody>
                    <a:bodyPr/>
                    <a:lstStyle/>
                    <a:p>
                      <a:endParaRPr lang="en-US" sz="2000" dirty="0">
                        <a:latin typeface="+mj-lt"/>
                      </a:endParaRPr>
                    </a:p>
                  </a:txBody>
                  <a:tcPr/>
                </a:tc>
                <a:tc hMerge="1">
                  <a:txBody>
                    <a:bodyPr/>
                    <a:lstStyle/>
                    <a:p>
                      <a:endParaRPr lang="en-US"/>
                    </a:p>
                  </a:txBody>
                  <a:tcPr/>
                </a:tc>
                <a:tc hMerge="1">
                  <a:txBody>
                    <a:bodyPr/>
                    <a:lstStyle/>
                    <a:p>
                      <a:endParaRPr lang="en-US" sz="2000" dirty="0">
                        <a:latin typeface="+mj-lt"/>
                      </a:endParaRPr>
                    </a:p>
                  </a:txBody>
                  <a:tcPr/>
                </a:tc>
                <a:extLst>
                  <a:ext uri="{0D108BD9-81ED-4DB2-BD59-A6C34878D82A}">
                    <a16:rowId xmlns:a16="http://schemas.microsoft.com/office/drawing/2014/main" val="4046880971"/>
                  </a:ext>
                </a:extLst>
              </a:tr>
              <a:tr h="1039426">
                <a:tc gridSpan="2">
                  <a:txBody>
                    <a:bodyPr/>
                    <a:lstStyle/>
                    <a:p>
                      <a:r>
                        <a:rPr lang="en-US" sz="2000" b="1" dirty="0">
                          <a:latin typeface="Times New Roman" panose="02020603050405020304" pitchFamily="18" charset="0"/>
                          <a:cs typeface="Times New Roman" panose="02020603050405020304" pitchFamily="18" charset="0"/>
                        </a:rPr>
                        <a:t>Survey</a:t>
                      </a:r>
                    </a:p>
                    <a:p>
                      <a:r>
                        <a:rPr lang="en-US" sz="2000" b="1" dirty="0">
                          <a:latin typeface="Times New Roman" panose="02020603050405020304" pitchFamily="18" charset="0"/>
                          <a:cs typeface="Times New Roman" panose="02020603050405020304" pitchFamily="18" charset="0"/>
                        </a:rPr>
                        <a:t>Recommendations</a:t>
                      </a:r>
                    </a:p>
                  </a:txBody>
                  <a:tcPr/>
                </a:tc>
                <a:tc hMerge="1">
                  <a:txBody>
                    <a:bodyPr/>
                    <a:lstStyle/>
                    <a:p>
                      <a:r>
                        <a:rPr lang="en-US" sz="2000" dirty="0">
                          <a:latin typeface="Times New Roman" panose="02020603050405020304" pitchFamily="18" charset="0"/>
                          <a:cs typeface="Times New Roman" panose="02020603050405020304" pitchFamily="18" charset="0"/>
                        </a:rPr>
                        <a:t>Survey</a:t>
                      </a:r>
                    </a:p>
                    <a:p>
                      <a:r>
                        <a:rPr lang="en-US" sz="2000" dirty="0">
                          <a:latin typeface="Times New Roman" panose="02020603050405020304" pitchFamily="18" charset="0"/>
                          <a:cs typeface="Times New Roman" panose="02020603050405020304" pitchFamily="18" charset="0"/>
                        </a:rPr>
                        <a:t>Quantitative</a:t>
                      </a:r>
                    </a:p>
                    <a:p>
                      <a:r>
                        <a:rPr lang="en-US" sz="2000" dirty="0">
                          <a:latin typeface="Times New Roman" panose="02020603050405020304" pitchFamily="18" charset="0"/>
                          <a:cs typeface="Times New Roman" panose="02020603050405020304" pitchFamily="18" charset="0"/>
                        </a:rPr>
                        <a:t>Qualitative</a:t>
                      </a:r>
                    </a:p>
                    <a:p>
                      <a:r>
                        <a:rPr lang="en-US" sz="2000" dirty="0">
                          <a:latin typeface="Times New Roman" panose="02020603050405020304" pitchFamily="18" charset="0"/>
                          <a:cs typeface="Times New Roman" panose="02020603050405020304" pitchFamily="18" charset="0"/>
                        </a:rPr>
                        <a:t>Recommendations</a:t>
                      </a:r>
                    </a:p>
                  </a:txBody>
                  <a:tcPr/>
                </a:tc>
                <a:tc gridSpan="2">
                  <a:txBody>
                    <a:bodyPr/>
                    <a:lstStyle/>
                    <a:p>
                      <a:r>
                        <a:rPr lang="en-US" sz="2000" b="1" dirty="0">
                          <a:latin typeface="Times New Roman" panose="02020603050405020304" pitchFamily="18" charset="0"/>
                          <a:cs typeface="Times New Roman" panose="02020603050405020304" pitchFamily="18" charset="0"/>
                        </a:rPr>
                        <a:t>Survey</a:t>
                      </a:r>
                    </a:p>
                    <a:p>
                      <a:r>
                        <a:rPr lang="en-US" sz="2000" b="1" dirty="0">
                          <a:latin typeface="Times New Roman" panose="02020603050405020304" pitchFamily="18" charset="0"/>
                          <a:cs typeface="Times New Roman" panose="02020603050405020304" pitchFamily="18" charset="0"/>
                        </a:rPr>
                        <a:t>Recommend-</a:t>
                      </a:r>
                      <a:r>
                        <a:rPr lang="en-US" sz="2000" b="1" dirty="0" err="1">
                          <a:latin typeface="Times New Roman" panose="02020603050405020304" pitchFamily="18" charset="0"/>
                          <a:cs typeface="Times New Roman" panose="02020603050405020304" pitchFamily="18" charset="0"/>
                        </a:rPr>
                        <a:t>ations</a:t>
                      </a:r>
                      <a:endParaRPr lang="en-US" b="1" dirty="0"/>
                    </a:p>
                  </a:txBody>
                  <a:tcPr/>
                </a:tc>
                <a:tc hMerge="1">
                  <a:txBody>
                    <a:bodyPr/>
                    <a:lstStyle/>
                    <a:p>
                      <a:endParaRPr lang="en-US" sz="2000" dirty="0">
                        <a:latin typeface="Times New Roman" panose="02020603050405020304" pitchFamily="18" charset="0"/>
                        <a:cs typeface="Times New Roman" panose="02020603050405020304" pitchFamily="18" charset="0"/>
                      </a:endParaRPr>
                    </a:p>
                  </a:txBody>
                  <a:tcPr/>
                </a:tc>
                <a:tc gridSpan="2">
                  <a:txBody>
                    <a:bodyPr/>
                    <a:lstStyle/>
                    <a:p>
                      <a:r>
                        <a:rPr lang="en-US" sz="2000" b="1" dirty="0">
                          <a:latin typeface="Times New Roman" panose="02020603050405020304" pitchFamily="18" charset="0"/>
                          <a:cs typeface="Times New Roman" panose="02020603050405020304" pitchFamily="18" charset="0"/>
                        </a:rPr>
                        <a:t>Survey</a:t>
                      </a:r>
                    </a:p>
                    <a:p>
                      <a:r>
                        <a:rPr lang="en-US" sz="2000" b="1" dirty="0">
                          <a:latin typeface="Times New Roman" panose="02020603050405020304" pitchFamily="18" charset="0"/>
                          <a:cs typeface="Times New Roman" panose="02020603050405020304" pitchFamily="18" charset="0"/>
                        </a:rPr>
                        <a:t>Focus Groups</a:t>
                      </a:r>
                    </a:p>
                    <a:p>
                      <a:r>
                        <a:rPr lang="en-US" sz="2000" b="1" dirty="0">
                          <a:latin typeface="Times New Roman" panose="02020603050405020304" pitchFamily="18" charset="0"/>
                          <a:cs typeface="Times New Roman" panose="02020603050405020304" pitchFamily="18" charset="0"/>
                        </a:rPr>
                        <a:t>Recommendations</a:t>
                      </a:r>
                    </a:p>
                  </a:txBody>
                  <a:tcPr/>
                </a:tc>
                <a:tc hMerge="1">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S</a:t>
                      </a:r>
                      <a:r>
                        <a:rPr lang="en-US" sz="2000" b="1" dirty="0">
                          <a:latin typeface="Times New Roman" panose="02020603050405020304" pitchFamily="18" charset="0"/>
                          <a:cs typeface="Times New Roman" panose="02020603050405020304" pitchFamily="18" charset="0"/>
                        </a:rPr>
                        <a:t>urvey</a:t>
                      </a:r>
                    </a:p>
                    <a:p>
                      <a:r>
                        <a:rPr lang="en-US" sz="2000" b="1" dirty="0">
                          <a:latin typeface="Times New Roman" panose="02020603050405020304" pitchFamily="18" charset="0"/>
                          <a:cs typeface="Times New Roman" panose="02020603050405020304" pitchFamily="18" charset="0"/>
                        </a:rPr>
                        <a:t>Recommendations</a:t>
                      </a:r>
                    </a:p>
                  </a:txBody>
                  <a:tcPr/>
                </a:tc>
                <a:extLst>
                  <a:ext uri="{0D108BD9-81ED-4DB2-BD59-A6C34878D82A}">
                    <a16:rowId xmlns:a16="http://schemas.microsoft.com/office/drawing/2014/main" val="269454973"/>
                  </a:ext>
                </a:extLst>
              </a:tr>
            </a:tbl>
          </a:graphicData>
        </a:graphic>
      </p:graphicFrame>
    </p:spTree>
    <p:extLst>
      <p:ext uri="{BB962C8B-B14F-4D97-AF65-F5344CB8AC3E}">
        <p14:creationId xmlns:p14="http://schemas.microsoft.com/office/powerpoint/2010/main" val="3300079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A person in a hat and tie&#10;&#10;Description automatically generated with low confidence">
            <a:extLst>
              <a:ext uri="{FF2B5EF4-FFF2-40B4-BE49-F238E27FC236}">
                <a16:creationId xmlns:a16="http://schemas.microsoft.com/office/drawing/2014/main" id="{A39BE516-606B-7DEC-B49E-112E2435E4A9}"/>
              </a:ext>
            </a:extLst>
          </p:cNvPr>
          <p:cNvPicPr>
            <a:picLocks noGrp="1" noChangeAspect="1"/>
          </p:cNvPicPr>
          <p:nvPr>
            <p:ph idx="1"/>
          </p:nvPr>
        </p:nvPicPr>
        <p:blipFill rotWithShape="1">
          <a:blip r:embed="rId3"/>
          <a:srcRect r="3" b="4002"/>
          <a:stretch/>
        </p:blipFill>
        <p:spPr>
          <a:xfrm>
            <a:off x="0" y="-1"/>
            <a:ext cx="2705100" cy="360341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6" name="TextBox 5">
            <a:extLst>
              <a:ext uri="{FF2B5EF4-FFF2-40B4-BE49-F238E27FC236}">
                <a16:creationId xmlns:a16="http://schemas.microsoft.com/office/drawing/2014/main" id="{FFEBBFD4-762D-C6B8-57E3-D1E8D316B9E5}"/>
              </a:ext>
            </a:extLst>
          </p:cNvPr>
          <p:cNvSpPr txBox="1"/>
          <p:nvPr/>
        </p:nvSpPr>
        <p:spPr>
          <a:xfrm>
            <a:off x="2867982" y="505636"/>
            <a:ext cx="6317673" cy="3979551"/>
          </a:xfrm>
          <a:prstGeom prst="rect">
            <a:avLst/>
          </a:prstGeom>
          <a:noFill/>
        </p:spPr>
        <p:txBody>
          <a:bodyPr wrap="square">
            <a:spAutoFit/>
          </a:bodyPr>
          <a:lstStyle/>
          <a:p>
            <a:pPr defTabSz="914400">
              <a:lnSpc>
                <a:spcPct val="90000"/>
              </a:lnSpc>
              <a:spcAft>
                <a:spcPts val="600"/>
              </a:spcAft>
            </a:pPr>
            <a:r>
              <a:rPr lang="en-US" sz="2400" b="1" dirty="0">
                <a:latin typeface="Arial" panose="020B0604020202020204" pitchFamily="34" charset="0"/>
                <a:cs typeface="Arial" panose="020B0604020202020204" pitchFamily="34" charset="0"/>
              </a:rPr>
              <a:t>The Dissertation (1996)</a:t>
            </a:r>
            <a:br>
              <a:rPr lang="en-US" sz="2400" b="1" dirty="0">
                <a:latin typeface="Arial" panose="020B0604020202020204" pitchFamily="34" charset="0"/>
                <a:cs typeface="Arial" panose="020B0604020202020204" pitchFamily="34" charset="0"/>
              </a:rPr>
            </a:br>
            <a:r>
              <a:rPr lang="en-US" sz="2400" b="1" dirty="0">
                <a:solidFill>
                  <a:srgbClr val="FFFF00"/>
                </a:solidFill>
                <a:latin typeface="Arial" panose="020B0604020202020204" pitchFamily="34" charset="0"/>
                <a:cs typeface="Arial" panose="020B0604020202020204" pitchFamily="34" charset="0"/>
              </a:rPr>
              <a:t> </a:t>
            </a:r>
            <a:r>
              <a:rPr lang="en-US" sz="2400" b="1" i="1" dirty="0">
                <a:solidFill>
                  <a:srgbClr val="FFFF00"/>
                </a:solidFill>
                <a:effectLst/>
                <a:latin typeface="Arial" panose="020B0604020202020204" pitchFamily="34" charset="0"/>
                <a:cs typeface="Arial" panose="020B0604020202020204" pitchFamily="34" charset="0"/>
              </a:rPr>
              <a:t>Information </a:t>
            </a:r>
            <a:r>
              <a:rPr lang="en-US" sz="2400" b="1" i="1" dirty="0" err="1">
                <a:solidFill>
                  <a:srgbClr val="FFFF00"/>
                </a:solidFill>
                <a:latin typeface="Arial" panose="020B0604020202020204" pitchFamily="34" charset="0"/>
                <a:cs typeface="Arial" panose="020B0604020202020204" pitchFamily="34" charset="0"/>
              </a:rPr>
              <a:t>U</a:t>
            </a:r>
            <a:r>
              <a:rPr lang="en-US" sz="2400" b="1" i="1" dirty="0" err="1">
                <a:solidFill>
                  <a:srgbClr val="FFFF00"/>
                </a:solidFill>
                <a:effectLst/>
                <a:latin typeface="Arial" panose="020B0604020202020204" pitchFamily="34" charset="0"/>
                <a:cs typeface="Arial" panose="020B0604020202020204" pitchFamily="34" charset="0"/>
              </a:rPr>
              <a:t>tilisation</a:t>
            </a:r>
            <a:r>
              <a:rPr lang="en-US" sz="2400" b="1" i="1" dirty="0">
                <a:solidFill>
                  <a:srgbClr val="FFFF00"/>
                </a:solidFill>
                <a:effectLst/>
                <a:latin typeface="Arial" panose="020B0604020202020204" pitchFamily="34" charset="0"/>
                <a:cs typeface="Arial" panose="020B0604020202020204" pitchFamily="34" charset="0"/>
              </a:rPr>
              <a:t>: A </a:t>
            </a:r>
            <a:r>
              <a:rPr lang="en-US" sz="2400" b="1" i="1" dirty="0">
                <a:solidFill>
                  <a:srgbClr val="FFFF00"/>
                </a:solidFill>
                <a:latin typeface="Arial" panose="020B0604020202020204" pitchFamily="34" charset="0"/>
                <a:cs typeface="Arial" panose="020B0604020202020204" pitchFamily="34" charset="0"/>
              </a:rPr>
              <a:t>C</a:t>
            </a:r>
            <a:r>
              <a:rPr lang="en-US" sz="2400" b="1" i="1" dirty="0">
                <a:solidFill>
                  <a:srgbClr val="FFFF00"/>
                </a:solidFill>
                <a:effectLst/>
                <a:latin typeface="Arial" panose="020B0604020202020204" pitchFamily="34" charset="0"/>
                <a:cs typeface="Arial" panose="020B0604020202020204" pitchFamily="34" charset="0"/>
              </a:rPr>
              <a:t>ognitive </a:t>
            </a:r>
            <a:r>
              <a:rPr lang="en-US" sz="2400" b="1" i="1" dirty="0">
                <a:solidFill>
                  <a:srgbClr val="FFFF00"/>
                </a:solidFill>
                <a:latin typeface="Arial" panose="020B0604020202020204" pitchFamily="34" charset="0"/>
                <a:cs typeface="Arial" panose="020B0604020202020204" pitchFamily="34" charset="0"/>
              </a:rPr>
              <a:t>A</a:t>
            </a:r>
            <a:r>
              <a:rPr lang="en-US" sz="2400" b="1" i="1" dirty="0">
                <a:solidFill>
                  <a:srgbClr val="FFFF00"/>
                </a:solidFill>
                <a:effectLst/>
                <a:latin typeface="Arial" panose="020B0604020202020204" pitchFamily="34" charset="0"/>
                <a:cs typeface="Arial" panose="020B0604020202020204" pitchFamily="34" charset="0"/>
              </a:rPr>
              <a:t>nalysis of How </a:t>
            </a:r>
            <a:r>
              <a:rPr lang="en-US" sz="2400" b="1" i="1" dirty="0">
                <a:solidFill>
                  <a:srgbClr val="FFFF00"/>
                </a:solidFill>
                <a:latin typeface="Arial" panose="020B0604020202020204" pitchFamily="34" charset="0"/>
                <a:cs typeface="Arial" panose="020B0604020202020204" pitchFamily="34" charset="0"/>
              </a:rPr>
              <a:t>G</a:t>
            </a:r>
            <a:r>
              <a:rPr lang="en-US" sz="2400" b="1" i="1" dirty="0">
                <a:solidFill>
                  <a:srgbClr val="FFFF00"/>
                </a:solidFill>
                <a:effectLst/>
                <a:latin typeface="Arial" panose="020B0604020202020204" pitchFamily="34" charset="0"/>
                <a:cs typeface="Arial" panose="020B0604020202020204" pitchFamily="34" charset="0"/>
              </a:rPr>
              <a:t>irls </a:t>
            </a:r>
            <a:r>
              <a:rPr lang="en-US" sz="2400" b="1" i="1" dirty="0" err="1">
                <a:solidFill>
                  <a:srgbClr val="FFFF00"/>
                </a:solidFill>
                <a:latin typeface="Arial" panose="020B0604020202020204" pitchFamily="34" charset="0"/>
                <a:cs typeface="Arial" panose="020B0604020202020204" pitchFamily="34" charset="0"/>
              </a:rPr>
              <a:t>U</a:t>
            </a:r>
            <a:r>
              <a:rPr lang="en-US" sz="2400" b="1" i="1" dirty="0" err="1">
                <a:solidFill>
                  <a:srgbClr val="FFFF00"/>
                </a:solidFill>
                <a:effectLst/>
                <a:latin typeface="Arial" panose="020B0604020202020204" pitchFamily="34" charset="0"/>
                <a:cs typeface="Arial" panose="020B0604020202020204" pitchFamily="34" charset="0"/>
              </a:rPr>
              <a:t>tilise</a:t>
            </a:r>
            <a:r>
              <a:rPr lang="en-US" sz="2400" b="1" i="1" dirty="0">
                <a:solidFill>
                  <a:srgbClr val="FFFF00"/>
                </a:solidFill>
                <a:effectLst/>
                <a:latin typeface="Arial" panose="020B0604020202020204" pitchFamily="34" charset="0"/>
                <a:cs typeface="Arial" panose="020B0604020202020204" pitchFamily="34" charset="0"/>
              </a:rPr>
              <a:t> Drug </a:t>
            </a:r>
            <a:r>
              <a:rPr lang="en-US" sz="2400" b="1" i="1" dirty="0">
                <a:solidFill>
                  <a:srgbClr val="FFFF00"/>
                </a:solidFill>
                <a:latin typeface="Arial" panose="020B0604020202020204" pitchFamily="34" charset="0"/>
                <a:cs typeface="Arial" panose="020B0604020202020204" pitchFamily="34" charset="0"/>
              </a:rPr>
              <a:t>I</a:t>
            </a:r>
            <a:r>
              <a:rPr lang="en-US" sz="2400" b="1" i="1" dirty="0">
                <a:solidFill>
                  <a:srgbClr val="FFFF00"/>
                </a:solidFill>
                <a:effectLst/>
                <a:latin typeface="Arial" panose="020B0604020202020204" pitchFamily="34" charset="0"/>
                <a:cs typeface="Arial" panose="020B0604020202020204" pitchFamily="34" charset="0"/>
              </a:rPr>
              <a:t>nformation </a:t>
            </a:r>
            <a:r>
              <a:rPr lang="en-US" sz="2400" b="1" i="1" dirty="0">
                <a:solidFill>
                  <a:srgbClr val="FFFF00"/>
                </a:solidFill>
                <a:latin typeface="Arial" panose="020B0604020202020204" pitchFamily="34" charset="0"/>
                <a:cs typeface="Arial" panose="020B0604020202020204" pitchFamily="34" charset="0"/>
              </a:rPr>
              <a:t>B</a:t>
            </a:r>
            <a:r>
              <a:rPr lang="en-US" sz="2400" b="1" i="1" dirty="0">
                <a:solidFill>
                  <a:srgbClr val="FFFF00"/>
                </a:solidFill>
                <a:effectLst/>
                <a:latin typeface="Arial" panose="020B0604020202020204" pitchFamily="34" charset="0"/>
                <a:cs typeface="Arial" panose="020B0604020202020204" pitchFamily="34" charset="0"/>
              </a:rPr>
              <a:t>ased on Brookes’ Fundamental Equation </a:t>
            </a:r>
          </a:p>
          <a:p>
            <a:pPr defTabSz="914400">
              <a:lnSpc>
                <a:spcPct val="90000"/>
              </a:lnSpc>
              <a:spcAft>
                <a:spcPts val="600"/>
              </a:spcAft>
            </a:pPr>
            <a:endParaRPr lang="en-US" sz="2400" i="1" dirty="0">
              <a:latin typeface="Arial" panose="020B0604020202020204" pitchFamily="34" charset="0"/>
              <a:cs typeface="Arial" panose="020B0604020202020204" pitchFamily="34" charset="0"/>
            </a:endParaRPr>
          </a:p>
          <a:p>
            <a:pPr defTabSz="914400">
              <a:lnSpc>
                <a:spcPct val="90000"/>
              </a:lnSpc>
              <a:spcAft>
                <a:spcPts val="600"/>
              </a:spcAft>
            </a:pPr>
            <a:r>
              <a:rPr lang="en-US" sz="2400" b="1" dirty="0">
                <a:solidFill>
                  <a:srgbClr val="FFFF00"/>
                </a:solidFill>
                <a:latin typeface="Arial" panose="020B0604020202020204" pitchFamily="34" charset="0"/>
                <a:cs typeface="Arial" panose="020B0604020202020204" pitchFamily="34" charset="0"/>
              </a:rPr>
              <a:t>Research Goal: Establish  the effects of information processing on four vulnerable girls in their final year of secondary education</a:t>
            </a:r>
            <a:endParaRPr lang="en-US" sz="2400" b="1" i="1" dirty="0">
              <a:solidFill>
                <a:srgbClr val="FFFF00"/>
              </a:solidFill>
              <a:effectLst/>
              <a:latin typeface="Arial" panose="020B0604020202020204" pitchFamily="34" charset="0"/>
              <a:cs typeface="Arial" panose="020B0604020202020204" pitchFamily="34" charset="0"/>
            </a:endParaRPr>
          </a:p>
          <a:p>
            <a:pPr defTabSz="914400">
              <a:lnSpc>
                <a:spcPct val="90000"/>
              </a:lnSpc>
              <a:spcAft>
                <a:spcPts val="600"/>
              </a:spcAft>
            </a:pPr>
            <a:endParaRPr lang="en-US" sz="2400" i="1" dirty="0">
              <a:effectLst/>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8E9AB58-8339-72CC-4651-6A5A1C023F3E}"/>
              </a:ext>
            </a:extLst>
          </p:cNvPr>
          <p:cNvSpPr txBox="1"/>
          <p:nvPr/>
        </p:nvSpPr>
        <p:spPr>
          <a:xfrm>
            <a:off x="0" y="3761507"/>
            <a:ext cx="9144000" cy="3785652"/>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Methods: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 girls’ existing knowledge structures about the drug heroin were mapped;</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Knowledge structures after three exposures to different information were also mapped;</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Qualitative methods explored how four girls interact and process new information about heroin in terms of their digital well-being through </a:t>
            </a:r>
            <a:r>
              <a:rPr lang="en-US" sz="2400" b="1" dirty="0">
                <a:solidFill>
                  <a:srgbClr val="FFFF00"/>
                </a:solidFill>
                <a:latin typeface="Arial" panose="020B0604020202020204" pitchFamily="34" charset="0"/>
                <a:cs typeface="Arial" panose="020B0604020202020204" pitchFamily="34" charset="0"/>
              </a:rPr>
              <a:t>use-cases focusing on vulnerable groups groups.</a:t>
            </a:r>
            <a:br>
              <a:rPr lang="en-US" sz="2400" dirty="0">
                <a:latin typeface="Arial" panose="020B0604020202020204" pitchFamily="34" charset="0"/>
                <a:cs typeface="Arial" panose="020B0604020202020204" pitchFamily="34" charset="0"/>
              </a:rPr>
            </a:br>
            <a:endParaRPr lang="en-US" sz="2400" dirty="0"/>
          </a:p>
        </p:txBody>
      </p:sp>
    </p:spTree>
    <p:extLst>
      <p:ext uri="{BB962C8B-B14F-4D97-AF65-F5344CB8AC3E}">
        <p14:creationId xmlns:p14="http://schemas.microsoft.com/office/powerpoint/2010/main" val="1885995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D496F-C950-757C-8841-6FAB80DB722A}"/>
              </a:ext>
            </a:extLst>
          </p:cNvPr>
          <p:cNvSpPr>
            <a:spLocks noGrp="1"/>
          </p:cNvSpPr>
          <p:nvPr>
            <p:ph type="title"/>
          </p:nvPr>
        </p:nvSpPr>
        <p:spPr>
          <a:xfrm>
            <a:off x="122111" y="193964"/>
            <a:ext cx="7054544" cy="1639008"/>
          </a:xfrm>
        </p:spPr>
        <p:txBody>
          <a:bodyPr>
            <a:normAutofit/>
          </a:bodyPr>
          <a:lstStyle/>
          <a:p>
            <a:r>
              <a:rPr lang="en-US" sz="2800" b="1" dirty="0">
                <a:latin typeface="Arial" panose="020B0604020202020204" pitchFamily="34" charset="0"/>
                <a:cs typeface="Arial" panose="020B0604020202020204" pitchFamily="34" charset="0"/>
              </a:rPr>
              <a:t>Building Capacity and Continuous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Improvement of School Libraries: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The Delaware Experience, The Evidence (2007)</a:t>
            </a:r>
          </a:p>
        </p:txBody>
      </p:sp>
      <p:sp>
        <p:nvSpPr>
          <p:cNvPr id="3" name="Content Placeholder 2">
            <a:extLst>
              <a:ext uri="{FF2B5EF4-FFF2-40B4-BE49-F238E27FC236}">
                <a16:creationId xmlns:a16="http://schemas.microsoft.com/office/drawing/2014/main" id="{AE1FAD73-A82F-9F0A-DCBC-173A5EA0D5E9}"/>
              </a:ext>
            </a:extLst>
          </p:cNvPr>
          <p:cNvSpPr>
            <a:spLocks noGrp="1"/>
          </p:cNvSpPr>
          <p:nvPr>
            <p:ph idx="1"/>
          </p:nvPr>
        </p:nvSpPr>
        <p:spPr>
          <a:xfrm>
            <a:off x="55417" y="2082354"/>
            <a:ext cx="9144001" cy="5177428"/>
          </a:xfrm>
        </p:spPr>
        <p:txBody>
          <a:bodyPr>
            <a:normAutofit fontScale="85000" lnSpcReduction="20000"/>
          </a:bodyPr>
          <a:lstStyle/>
          <a:p>
            <a:r>
              <a:rPr lang="en-US" sz="2600" b="1" dirty="0">
                <a:solidFill>
                  <a:srgbClr val="FFFF00"/>
                </a:solidFill>
                <a:latin typeface="Arial" panose="020B0604020202020204" pitchFamily="34" charset="0"/>
                <a:cs typeface="Arial" panose="020B0604020202020204" pitchFamily="34" charset="0"/>
              </a:rPr>
              <a:t>Research Goals:  Describe organizational elements</a:t>
            </a:r>
            <a:r>
              <a:rPr lang="en-US" sz="2600" dirty="0">
                <a:latin typeface="Arial" panose="020B0604020202020204" pitchFamily="34" charset="0"/>
                <a:cs typeface="Arial" panose="020B0604020202020204" pitchFamily="34" charset="0"/>
              </a:rPr>
              <a:t>: staffing;</a:t>
            </a:r>
          </a:p>
          <a:p>
            <a:pPr marL="0" indent="0">
              <a:buNone/>
            </a:pPr>
            <a:r>
              <a:rPr lang="en-US" sz="2600" dirty="0">
                <a:latin typeface="Arial" panose="020B0604020202020204" pitchFamily="34" charset="0"/>
                <a:cs typeface="Arial" panose="020B0604020202020204" pitchFamily="34" charset="0"/>
              </a:rPr>
              <a:t>print and resources, instruction; collaborations/co-operations,</a:t>
            </a:r>
          </a:p>
          <a:p>
            <a:pPr marL="0" indent="0">
              <a:buNone/>
            </a:pPr>
            <a:r>
              <a:rPr lang="en-US" sz="2600" dirty="0">
                <a:latin typeface="Arial" panose="020B0604020202020204" pitchFamily="34" charset="0"/>
                <a:cs typeface="Arial" panose="020B0604020202020204" pitchFamily="34" charset="0"/>
              </a:rPr>
              <a:t>engagement; professional development, library learning</a:t>
            </a:r>
          </a:p>
          <a:p>
            <a:pPr marL="0" indent="0">
              <a:buNone/>
            </a:pPr>
            <a:r>
              <a:rPr lang="en-US" sz="2600" dirty="0">
                <a:latin typeface="Arial" panose="020B0604020202020204" pitchFamily="34" charset="0"/>
                <a:cs typeface="Arial" panose="020B0604020202020204" pitchFamily="34" charset="0"/>
              </a:rPr>
              <a:t>outcomes; barriers and enablers of professional school library</a:t>
            </a:r>
          </a:p>
          <a:p>
            <a:pPr marL="0" indent="0">
              <a:buNone/>
            </a:pPr>
            <a:r>
              <a:rPr lang="en-US" sz="2600" dirty="0">
                <a:latin typeface="Arial" panose="020B0604020202020204" pitchFamily="34" charset="0"/>
                <a:cs typeface="Arial" panose="020B0604020202020204" pitchFamily="34" charset="0"/>
              </a:rPr>
              <a:t>work;</a:t>
            </a:r>
            <a:br>
              <a:rPr lang="en-US" sz="2400" dirty="0">
                <a:cs typeface="Arial" panose="020B0604020202020204" pitchFamily="34" charset="0"/>
              </a:rPr>
            </a:br>
            <a:endParaRPr lang="en-US" sz="2400" dirty="0">
              <a:cs typeface="Arial" panose="020B0604020202020204" pitchFamily="34" charset="0"/>
            </a:endParaRPr>
          </a:p>
          <a:p>
            <a:r>
              <a:rPr lang="en-US" sz="2600" b="1" dirty="0">
                <a:solidFill>
                  <a:srgbClr val="FFFF00"/>
                </a:solidFill>
                <a:latin typeface="Arial" panose="020B0604020202020204" pitchFamily="34" charset="0"/>
                <a:cs typeface="Arial" panose="020B0604020202020204" pitchFamily="34" charset="0"/>
              </a:rPr>
              <a:t>Commissioned by the Governor’s Task Force </a:t>
            </a:r>
            <a:r>
              <a:rPr lang="en-US" sz="2600" dirty="0">
                <a:latin typeface="Arial" panose="020B0604020202020204" pitchFamily="34" charset="0"/>
                <a:cs typeface="Arial" panose="020B0604020202020204" pitchFamily="34" charset="0"/>
              </a:rPr>
              <a:t>to identify key issues </a:t>
            </a:r>
          </a:p>
          <a:p>
            <a:pPr marL="0" indent="0">
              <a:buNone/>
            </a:pPr>
            <a:r>
              <a:rPr lang="en-US" sz="2600" dirty="0">
                <a:latin typeface="Arial" panose="020B0604020202020204" pitchFamily="34" charset="0"/>
                <a:cs typeface="Arial" panose="020B0604020202020204" pitchFamily="34" charset="0"/>
              </a:rPr>
              <a:t>   and concerns for the improvement of school libraries;</a:t>
            </a:r>
            <a:br>
              <a:rPr lang="en-US" sz="2600" dirty="0">
                <a:latin typeface="Arial" panose="020B0604020202020204" pitchFamily="34" charset="0"/>
                <a:cs typeface="Arial" panose="020B0604020202020204" pitchFamily="34" charset="0"/>
              </a:rPr>
            </a:br>
            <a:endParaRPr lang="en-US" sz="2600" dirty="0">
              <a:latin typeface="Arial" panose="020B0604020202020204" pitchFamily="34" charset="0"/>
              <a:cs typeface="Arial" panose="020B0604020202020204" pitchFamily="34" charset="0"/>
            </a:endParaRPr>
          </a:p>
          <a:p>
            <a:pPr marL="0" indent="0">
              <a:buNone/>
            </a:pPr>
            <a:r>
              <a:rPr lang="en-US" sz="2600" b="1" dirty="0">
                <a:solidFill>
                  <a:srgbClr val="FFFF00"/>
                </a:solidFill>
                <a:latin typeface="Arial" panose="020B0604020202020204" pitchFamily="34" charset="0"/>
                <a:cs typeface="Arial" panose="020B0604020202020204" pitchFamily="34" charset="0"/>
              </a:rPr>
              <a:t>Participants: </a:t>
            </a:r>
            <a:r>
              <a:rPr lang="en-US" sz="2600" dirty="0">
                <a:latin typeface="Arial" panose="020B0604020202020204" pitchFamily="34" charset="0"/>
                <a:cs typeface="Arial" panose="020B0604020202020204" pitchFamily="34" charset="0"/>
              </a:rPr>
              <a:t>154 public schools (</a:t>
            </a:r>
            <a:r>
              <a:rPr lang="en-US" sz="2600" b="1" dirty="0">
                <a:solidFill>
                  <a:srgbClr val="FFFF00"/>
                </a:solidFill>
                <a:latin typeface="Arial" panose="020B0604020202020204" pitchFamily="34" charset="0"/>
                <a:cs typeface="Arial" panose="020B0604020202020204" pitchFamily="34" charset="0"/>
              </a:rPr>
              <a:t>100 %)</a:t>
            </a:r>
            <a:br>
              <a:rPr lang="en-US" sz="2600" dirty="0">
                <a:latin typeface="Arial" panose="020B0604020202020204" pitchFamily="34" charset="0"/>
                <a:cs typeface="Arial" panose="020B0604020202020204" pitchFamily="34" charset="0"/>
              </a:rPr>
            </a:br>
            <a:endParaRPr lang="en-US" sz="2600" dirty="0">
              <a:latin typeface="Arial" panose="020B0604020202020204" pitchFamily="34" charset="0"/>
              <a:cs typeface="Arial" panose="020B0604020202020204" pitchFamily="34" charset="0"/>
            </a:endParaRPr>
          </a:p>
          <a:p>
            <a:pPr marL="0" indent="0">
              <a:buNone/>
            </a:pPr>
            <a:r>
              <a:rPr lang="en-US" sz="2600" b="1" dirty="0">
                <a:solidFill>
                  <a:srgbClr val="FFFF00"/>
                </a:solidFill>
                <a:latin typeface="Arial" panose="020B0604020202020204" pitchFamily="34" charset="0"/>
                <a:cs typeface="Arial" panose="020B0604020202020204" pitchFamily="34" charset="0"/>
              </a:rPr>
              <a:t>1) How do school libraries help students learn? </a:t>
            </a:r>
          </a:p>
          <a:p>
            <a:pPr marL="0" indent="0">
              <a:buNone/>
            </a:pPr>
            <a:r>
              <a:rPr lang="en-US" sz="2600" b="1" dirty="0">
                <a:solidFill>
                  <a:srgbClr val="FFFF00"/>
                </a:solidFill>
                <a:latin typeface="Arial" panose="020B0604020202020204" pitchFamily="34" charset="0"/>
                <a:cs typeface="Arial" panose="020B0604020202020204" pitchFamily="34" charset="0"/>
              </a:rPr>
              <a:t>2) How can school libraries be improved with emphasis on the instructional role of school libraries integrated with academic standards?</a:t>
            </a:r>
            <a:br>
              <a:rPr lang="en-US" sz="2600" b="1" dirty="0">
                <a:solidFill>
                  <a:srgbClr val="FFFF00"/>
                </a:solidFill>
                <a:latin typeface="Arial" panose="020B0604020202020204" pitchFamily="34" charset="0"/>
                <a:cs typeface="Arial" panose="020B0604020202020204" pitchFamily="34" charset="0"/>
              </a:rPr>
            </a:br>
            <a:endParaRPr lang="en-US" sz="2600" b="1" dirty="0">
              <a:solidFill>
                <a:srgbClr val="FFFF00"/>
              </a:solidFill>
              <a:latin typeface="Arial" panose="020B0604020202020204" pitchFamily="34" charset="0"/>
              <a:cs typeface="Arial" panose="020B0604020202020204" pitchFamily="34" charset="0"/>
            </a:endParaRPr>
          </a:p>
          <a:p>
            <a:pPr marL="0" indent="0">
              <a:buNone/>
            </a:pPr>
            <a:endParaRPr lang="en-US" dirty="0"/>
          </a:p>
        </p:txBody>
      </p:sp>
      <p:pic>
        <p:nvPicPr>
          <p:cNvPr id="4" name="Picture 3" descr="A picture containing person, person, indoor&#10;&#10;Description automatically generated">
            <a:extLst>
              <a:ext uri="{FF2B5EF4-FFF2-40B4-BE49-F238E27FC236}">
                <a16:creationId xmlns:a16="http://schemas.microsoft.com/office/drawing/2014/main" id="{A6D27DBF-489A-733E-A1E6-8CE757CA31C7}"/>
              </a:ext>
            </a:extLst>
          </p:cNvPr>
          <p:cNvPicPr>
            <a:picLocks noChangeAspect="1"/>
          </p:cNvPicPr>
          <p:nvPr/>
        </p:nvPicPr>
        <p:blipFill rotWithShape="1">
          <a:blip r:embed="rId3"/>
          <a:srcRect l="9298" r="4014" b="4"/>
          <a:stretch/>
        </p:blipFill>
        <p:spPr>
          <a:xfrm>
            <a:off x="7800638" y="193964"/>
            <a:ext cx="1221251" cy="1639008"/>
          </a:xfrm>
          <a:prstGeom prst="rect">
            <a:avLst/>
          </a:prstGeom>
        </p:spPr>
      </p:pic>
    </p:spTree>
    <p:extLst>
      <p:ext uri="{BB962C8B-B14F-4D97-AF65-F5344CB8AC3E}">
        <p14:creationId xmlns:p14="http://schemas.microsoft.com/office/powerpoint/2010/main" val="3409713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9594-BA7E-89D0-F5CD-0F10C9EB70E7}"/>
              </a:ext>
            </a:extLst>
          </p:cNvPr>
          <p:cNvSpPr>
            <a:spLocks noGrp="1"/>
          </p:cNvSpPr>
          <p:nvPr>
            <p:ph type="title"/>
          </p:nvPr>
        </p:nvSpPr>
        <p:spPr>
          <a:xfrm>
            <a:off x="130249" y="-248762"/>
            <a:ext cx="7886700" cy="1260440"/>
          </a:xfrm>
        </p:spPr>
        <p:txBody>
          <a:bodyPr>
            <a:normAutofit/>
          </a:bodyPr>
          <a:lstStyle/>
          <a:p>
            <a:r>
              <a:rPr lang="en-US" sz="3600" b="1" dirty="0">
                <a:latin typeface="Arial" panose="020B0604020202020204" pitchFamily="34" charset="0"/>
                <a:cs typeface="Arial" panose="020B0604020202020204" pitchFamily="34" charset="0"/>
              </a:rPr>
              <a:t>The Survey</a:t>
            </a:r>
          </a:p>
        </p:txBody>
      </p:sp>
      <p:sp>
        <p:nvSpPr>
          <p:cNvPr id="3" name="Content Placeholder 2">
            <a:extLst>
              <a:ext uri="{FF2B5EF4-FFF2-40B4-BE49-F238E27FC236}">
                <a16:creationId xmlns:a16="http://schemas.microsoft.com/office/drawing/2014/main" id="{0BBEB845-0A7B-3E4D-9CC4-359EC2FF472D}"/>
              </a:ext>
            </a:extLst>
          </p:cNvPr>
          <p:cNvSpPr>
            <a:spLocks noGrp="1"/>
          </p:cNvSpPr>
          <p:nvPr>
            <p:ph idx="1"/>
          </p:nvPr>
        </p:nvSpPr>
        <p:spPr>
          <a:xfrm>
            <a:off x="-27746" y="1185943"/>
            <a:ext cx="9144000" cy="2487908"/>
          </a:xfrm>
        </p:spPr>
        <p:txBody>
          <a:bodyPr>
            <a:normAutofit/>
          </a:bodyPr>
          <a:lstStyle/>
          <a:p>
            <a:pPr marL="0" indent="0">
              <a:buNone/>
            </a:pPr>
            <a:br>
              <a:rPr lang="en-US" sz="2400" dirty="0">
                <a:cs typeface="Arial" panose="020B0604020202020204" pitchFamily="34" charset="0"/>
              </a:rPr>
            </a:br>
            <a:r>
              <a:rPr lang="en-US" dirty="0">
                <a:latin typeface="Arial" panose="020B0604020202020204" pitchFamily="34" charset="0"/>
                <a:cs typeface="Arial" panose="020B0604020202020204" pitchFamily="34" charset="0"/>
              </a:rPr>
              <a:t>International Advisory Panel/</a:t>
            </a:r>
          </a:p>
          <a:p>
            <a:pPr marL="0" indent="0">
              <a:buNone/>
            </a:pPr>
            <a:r>
              <a:rPr lang="en-US" dirty="0">
                <a:latin typeface="Arial" panose="020B0604020202020204" pitchFamily="34" charset="0"/>
                <a:cs typeface="Arial" panose="020B0604020202020204" pitchFamily="34" charset="0"/>
              </a:rPr>
              <a:t>OELMA (Ohio Educational Library Media Association);</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Ohio Experts Panel; Ohio Department of Education and </a:t>
            </a:r>
            <a:r>
              <a:rPr lang="en-US" dirty="0" err="1">
                <a:latin typeface="Arial" panose="020B0604020202020204" pitchFamily="34" charset="0"/>
                <a:cs typeface="Arial" panose="020B0604020202020204" pitchFamily="34" charset="0"/>
              </a:rPr>
              <a:t>Governer’s</a:t>
            </a:r>
            <a:r>
              <a:rPr lang="en-US" dirty="0">
                <a:latin typeface="Arial" panose="020B0604020202020204" pitchFamily="34" charset="0"/>
                <a:cs typeface="Arial" panose="020B0604020202020204" pitchFamily="34" charset="0"/>
              </a:rPr>
              <a:t> Task Force.</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pic>
        <p:nvPicPr>
          <p:cNvPr id="4" name="Picture 3" descr="A picture containing person, person, indoor&#10;&#10;Description automatically generated">
            <a:extLst>
              <a:ext uri="{FF2B5EF4-FFF2-40B4-BE49-F238E27FC236}">
                <a16:creationId xmlns:a16="http://schemas.microsoft.com/office/drawing/2014/main" id="{32BB255E-51EC-6E7E-4313-11053BD6892F}"/>
              </a:ext>
            </a:extLst>
          </p:cNvPr>
          <p:cNvPicPr>
            <a:picLocks noChangeAspect="1"/>
          </p:cNvPicPr>
          <p:nvPr/>
        </p:nvPicPr>
        <p:blipFill rotWithShape="1">
          <a:blip r:embed="rId2"/>
          <a:srcRect l="9298" r="4014" b="4"/>
          <a:stretch/>
        </p:blipFill>
        <p:spPr>
          <a:xfrm>
            <a:off x="7781365" y="81609"/>
            <a:ext cx="1232385" cy="1653952"/>
          </a:xfrm>
          <a:prstGeom prst="rect">
            <a:avLst/>
          </a:prstGeom>
        </p:spPr>
      </p:pic>
      <p:sp>
        <p:nvSpPr>
          <p:cNvPr id="6" name="TextBox 5">
            <a:extLst>
              <a:ext uri="{FF2B5EF4-FFF2-40B4-BE49-F238E27FC236}">
                <a16:creationId xmlns:a16="http://schemas.microsoft.com/office/drawing/2014/main" id="{185C5255-6A28-C0EC-A89B-B50973E2375C}"/>
              </a:ext>
            </a:extLst>
          </p:cNvPr>
          <p:cNvSpPr txBox="1"/>
          <p:nvPr/>
        </p:nvSpPr>
        <p:spPr>
          <a:xfrm>
            <a:off x="0" y="3429000"/>
            <a:ext cx="6155871" cy="378565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Survey guided by the </a:t>
            </a:r>
            <a:r>
              <a:rPr lang="en-US" sz="2400" b="1" dirty="0">
                <a:solidFill>
                  <a:srgbClr val="FFFF00"/>
                </a:solidFill>
                <a:latin typeface="Arial" panose="020B0604020202020204" pitchFamily="34" charset="0"/>
                <a:cs typeface="Arial" panose="020B0604020202020204" pitchFamily="34" charset="0"/>
              </a:rPr>
              <a:t>Model of the School Library as a Dynamic Agent for Learning</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School librarian as Information and Learning Specialist;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School library as Information Place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and Knowledge Space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School Library’s Intellectual, Physical infrastructure Informational; Transformational; and Formational</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pic>
        <p:nvPicPr>
          <p:cNvPr id="8" name="Content Placeholder 4" descr="A picture containing text, logo, circle, emblem&#10;&#10;Description automatically generated">
            <a:extLst>
              <a:ext uri="{FF2B5EF4-FFF2-40B4-BE49-F238E27FC236}">
                <a16:creationId xmlns:a16="http://schemas.microsoft.com/office/drawing/2014/main" id="{2F8938E9-7C37-6F5F-6D9C-9A53324924F8}"/>
              </a:ext>
            </a:extLst>
          </p:cNvPr>
          <p:cNvPicPr>
            <a:picLocks noChangeAspect="1"/>
          </p:cNvPicPr>
          <p:nvPr/>
        </p:nvPicPr>
        <p:blipFill>
          <a:blip r:embed="rId3"/>
          <a:stretch>
            <a:fillRect/>
          </a:stretch>
        </p:blipFill>
        <p:spPr>
          <a:xfrm>
            <a:off x="5708552" y="4572000"/>
            <a:ext cx="3407702" cy="2286000"/>
          </a:xfrm>
          <a:prstGeom prst="rect">
            <a:avLst/>
          </a:prstGeom>
        </p:spPr>
      </p:pic>
    </p:spTree>
    <p:extLst>
      <p:ext uri="{BB962C8B-B14F-4D97-AF65-F5344CB8AC3E}">
        <p14:creationId xmlns:p14="http://schemas.microsoft.com/office/powerpoint/2010/main" val="3267297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FCBA134-9932-4625-92F2-ADE52ACE1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8B28E4E-0110-46E1-92BB-3DB2BAA5E9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4571999" cy="1613646"/>
          </a:xfrm>
          <a:custGeom>
            <a:avLst/>
            <a:gdLst>
              <a:gd name="connsiteX0" fmla="*/ 0 w 7868507"/>
              <a:gd name="connsiteY0" fmla="*/ 0 h 1682351"/>
              <a:gd name="connsiteX1" fmla="*/ 7868507 w 7868507"/>
              <a:gd name="connsiteY1" fmla="*/ 0 h 1682351"/>
              <a:gd name="connsiteX2" fmla="*/ 7865866 w 7868507"/>
              <a:gd name="connsiteY2" fmla="*/ 1824 h 1682351"/>
              <a:gd name="connsiteX3" fmla="*/ 7837561 w 7868507"/>
              <a:gd name="connsiteY3" fmla="*/ 21679 h 1682351"/>
              <a:gd name="connsiteX4" fmla="*/ 7769454 w 7868507"/>
              <a:gd name="connsiteY4" fmla="*/ 43813 h 1682351"/>
              <a:gd name="connsiteX5" fmla="*/ 7695485 w 7868507"/>
              <a:gd name="connsiteY5" fmla="*/ 61050 h 1682351"/>
              <a:gd name="connsiteX6" fmla="*/ 7662356 w 7868507"/>
              <a:gd name="connsiteY6" fmla="*/ 73131 h 1682351"/>
              <a:gd name="connsiteX7" fmla="*/ 7602203 w 7868507"/>
              <a:gd name="connsiteY7" fmla="*/ 99894 h 1682351"/>
              <a:gd name="connsiteX8" fmla="*/ 7533256 w 7868507"/>
              <a:gd name="connsiteY8" fmla="*/ 141638 h 1682351"/>
              <a:gd name="connsiteX9" fmla="*/ 7516926 w 7868507"/>
              <a:gd name="connsiteY9" fmla="*/ 165418 h 1682351"/>
              <a:gd name="connsiteX10" fmla="*/ 7488994 w 7868507"/>
              <a:gd name="connsiteY10" fmla="*/ 178287 h 1682351"/>
              <a:gd name="connsiteX11" fmla="*/ 7478335 w 7868507"/>
              <a:gd name="connsiteY11" fmla="*/ 185700 h 1682351"/>
              <a:gd name="connsiteX12" fmla="*/ 7458526 w 7868507"/>
              <a:gd name="connsiteY12" fmla="*/ 189157 h 1682351"/>
              <a:gd name="connsiteX13" fmla="*/ 7419554 w 7868507"/>
              <a:gd name="connsiteY13" fmla="*/ 192546 h 1682351"/>
              <a:gd name="connsiteX14" fmla="*/ 7347574 w 7868507"/>
              <a:gd name="connsiteY14" fmla="*/ 213028 h 1682351"/>
              <a:gd name="connsiteX15" fmla="*/ 7205646 w 7868507"/>
              <a:gd name="connsiteY15" fmla="*/ 228570 h 1682351"/>
              <a:gd name="connsiteX16" fmla="*/ 7132082 w 7868507"/>
              <a:gd name="connsiteY16" fmla="*/ 240066 h 1682351"/>
              <a:gd name="connsiteX17" fmla="*/ 7026584 w 7868507"/>
              <a:gd name="connsiteY17" fmla="*/ 249305 h 1682351"/>
              <a:gd name="connsiteX18" fmla="*/ 6949796 w 7868507"/>
              <a:gd name="connsiteY18" fmla="*/ 259619 h 1682351"/>
              <a:gd name="connsiteX19" fmla="*/ 6850243 w 7868507"/>
              <a:gd name="connsiteY19" fmla="*/ 278486 h 1682351"/>
              <a:gd name="connsiteX20" fmla="*/ 6848972 w 7868507"/>
              <a:gd name="connsiteY20" fmla="*/ 279419 h 1682351"/>
              <a:gd name="connsiteX21" fmla="*/ 6833720 w 7868507"/>
              <a:gd name="connsiteY21" fmla="*/ 281340 h 1682351"/>
              <a:gd name="connsiteX22" fmla="*/ 6796601 w 7868507"/>
              <a:gd name="connsiteY22" fmla="*/ 279778 h 1682351"/>
              <a:gd name="connsiteX23" fmla="*/ 6793249 w 7868507"/>
              <a:gd name="connsiteY23" fmla="*/ 281365 h 1682351"/>
              <a:gd name="connsiteX24" fmla="*/ 6761214 w 7868507"/>
              <a:gd name="connsiteY24" fmla="*/ 283216 h 1682351"/>
              <a:gd name="connsiteX25" fmla="*/ 6761137 w 7868507"/>
              <a:gd name="connsiteY25" fmla="*/ 284040 h 1682351"/>
              <a:gd name="connsiteX26" fmla="*/ 6753708 w 7868507"/>
              <a:gd name="connsiteY26" fmla="*/ 288053 h 1682351"/>
              <a:gd name="connsiteX27" fmla="*/ 6738673 w 7868507"/>
              <a:gd name="connsiteY27" fmla="*/ 293899 h 1682351"/>
              <a:gd name="connsiteX28" fmla="*/ 6675177 w 7868507"/>
              <a:gd name="connsiteY28" fmla="*/ 319284 h 1682351"/>
              <a:gd name="connsiteX29" fmla="*/ 6668648 w 7868507"/>
              <a:gd name="connsiteY29" fmla="*/ 320128 h 1682351"/>
              <a:gd name="connsiteX30" fmla="*/ 6668596 w 7868507"/>
              <a:gd name="connsiteY30" fmla="*/ 320325 h 1682351"/>
              <a:gd name="connsiteX31" fmla="*/ 6661861 w 7868507"/>
              <a:gd name="connsiteY31" fmla="*/ 321574 h 1682351"/>
              <a:gd name="connsiteX32" fmla="*/ 6644079 w 7868507"/>
              <a:gd name="connsiteY32" fmla="*/ 323301 h 1682351"/>
              <a:gd name="connsiteX33" fmla="*/ 6640227 w 7868507"/>
              <a:gd name="connsiteY33" fmla="*/ 325063 h 1682351"/>
              <a:gd name="connsiteX34" fmla="*/ 6639422 w 7868507"/>
              <a:gd name="connsiteY34" fmla="*/ 327491 h 1682351"/>
              <a:gd name="connsiteX35" fmla="*/ 6617073 w 7868507"/>
              <a:gd name="connsiteY35" fmla="*/ 336554 h 1682351"/>
              <a:gd name="connsiteX36" fmla="*/ 6565938 w 7868507"/>
              <a:gd name="connsiteY36" fmla="*/ 354459 h 1682351"/>
              <a:gd name="connsiteX37" fmla="*/ 6506395 w 7868507"/>
              <a:gd name="connsiteY37" fmla="*/ 372715 h 1682351"/>
              <a:gd name="connsiteX38" fmla="*/ 6366803 w 7868507"/>
              <a:gd name="connsiteY38" fmla="*/ 421832 h 1682351"/>
              <a:gd name="connsiteX39" fmla="*/ 6245343 w 7868507"/>
              <a:gd name="connsiteY39" fmla="*/ 435559 h 1682351"/>
              <a:gd name="connsiteX40" fmla="*/ 6186762 w 7868507"/>
              <a:gd name="connsiteY40" fmla="*/ 449329 h 1682351"/>
              <a:gd name="connsiteX41" fmla="*/ 6151870 w 7868507"/>
              <a:gd name="connsiteY41" fmla="*/ 456667 h 1682351"/>
              <a:gd name="connsiteX42" fmla="*/ 6094791 w 7868507"/>
              <a:gd name="connsiteY42" fmla="*/ 467108 h 1682351"/>
              <a:gd name="connsiteX43" fmla="*/ 6094387 w 7868507"/>
              <a:gd name="connsiteY43" fmla="*/ 469288 h 1682351"/>
              <a:gd name="connsiteX44" fmla="*/ 6088888 w 7868507"/>
              <a:gd name="connsiteY44" fmla="*/ 472662 h 1682351"/>
              <a:gd name="connsiteX45" fmla="*/ 6079322 w 7868507"/>
              <a:gd name="connsiteY45" fmla="*/ 480342 h 1682351"/>
              <a:gd name="connsiteX46" fmla="*/ 6060058 w 7868507"/>
              <a:gd name="connsiteY46" fmla="*/ 490885 h 1682351"/>
              <a:gd name="connsiteX47" fmla="*/ 6059271 w 7868507"/>
              <a:gd name="connsiteY47" fmla="*/ 490563 h 1682351"/>
              <a:gd name="connsiteX48" fmla="*/ 6052214 w 7868507"/>
              <a:gd name="connsiteY48" fmla="*/ 491388 h 1682351"/>
              <a:gd name="connsiteX49" fmla="*/ 6004898 w 7868507"/>
              <a:gd name="connsiteY49" fmla="*/ 494385 h 1682351"/>
              <a:gd name="connsiteX50" fmla="*/ 5987859 w 7868507"/>
              <a:gd name="connsiteY50" fmla="*/ 504838 h 1682351"/>
              <a:gd name="connsiteX51" fmla="*/ 5984113 w 7868507"/>
              <a:gd name="connsiteY51" fmla="*/ 506697 h 1682351"/>
              <a:gd name="connsiteX52" fmla="*/ 5983909 w 7868507"/>
              <a:gd name="connsiteY52" fmla="*/ 506630 h 1682351"/>
              <a:gd name="connsiteX53" fmla="*/ 5979696 w 7868507"/>
              <a:gd name="connsiteY53" fmla="*/ 508387 h 1682351"/>
              <a:gd name="connsiteX54" fmla="*/ 5931986 w 7868507"/>
              <a:gd name="connsiteY54" fmla="*/ 510495 h 1682351"/>
              <a:gd name="connsiteX55" fmla="*/ 5873354 w 7868507"/>
              <a:gd name="connsiteY55" fmla="*/ 520717 h 1682351"/>
              <a:gd name="connsiteX56" fmla="*/ 5843006 w 7868507"/>
              <a:gd name="connsiteY56" fmla="*/ 525739 h 1682351"/>
              <a:gd name="connsiteX57" fmla="*/ 5825737 w 7868507"/>
              <a:gd name="connsiteY57" fmla="*/ 530029 h 1682351"/>
              <a:gd name="connsiteX58" fmla="*/ 5812271 w 7868507"/>
              <a:gd name="connsiteY58" fmla="*/ 536366 h 1682351"/>
              <a:gd name="connsiteX59" fmla="*/ 5683965 w 7868507"/>
              <a:gd name="connsiteY59" fmla="*/ 605660 h 1682351"/>
              <a:gd name="connsiteX60" fmla="*/ 5572324 w 7868507"/>
              <a:gd name="connsiteY60" fmla="*/ 625027 h 1682351"/>
              <a:gd name="connsiteX61" fmla="*/ 5556903 w 7868507"/>
              <a:gd name="connsiteY61" fmla="*/ 628786 h 1682351"/>
              <a:gd name="connsiteX62" fmla="*/ 5553544 w 7868507"/>
              <a:gd name="connsiteY62" fmla="*/ 627847 h 1682351"/>
              <a:gd name="connsiteX63" fmla="*/ 5526889 w 7868507"/>
              <a:gd name="connsiteY63" fmla="*/ 632098 h 1682351"/>
              <a:gd name="connsiteX64" fmla="*/ 5521078 w 7868507"/>
              <a:gd name="connsiteY64" fmla="*/ 637584 h 1682351"/>
              <a:gd name="connsiteX65" fmla="*/ 5512534 w 7868507"/>
              <a:gd name="connsiteY65" fmla="*/ 637267 h 1682351"/>
              <a:gd name="connsiteX66" fmla="*/ 5474353 w 7868507"/>
              <a:gd name="connsiteY66" fmla="*/ 648039 h 1682351"/>
              <a:gd name="connsiteX67" fmla="*/ 5470584 w 7868507"/>
              <a:gd name="connsiteY67" fmla="*/ 648039 h 1682351"/>
              <a:gd name="connsiteX68" fmla="*/ 5467496 w 7868507"/>
              <a:gd name="connsiteY68" fmla="*/ 650003 h 1682351"/>
              <a:gd name="connsiteX69" fmla="*/ 5462885 w 7868507"/>
              <a:gd name="connsiteY69" fmla="*/ 649269 h 1682351"/>
              <a:gd name="connsiteX70" fmla="*/ 5461190 w 7868507"/>
              <a:gd name="connsiteY70" fmla="*/ 650833 h 1682351"/>
              <a:gd name="connsiteX71" fmla="*/ 5438256 w 7868507"/>
              <a:gd name="connsiteY71" fmla="*/ 650162 h 1682351"/>
              <a:gd name="connsiteX72" fmla="*/ 5425515 w 7868507"/>
              <a:gd name="connsiteY72" fmla="*/ 650724 h 1682351"/>
              <a:gd name="connsiteX73" fmla="*/ 5399851 w 7868507"/>
              <a:gd name="connsiteY73" fmla="*/ 648648 h 1682351"/>
              <a:gd name="connsiteX74" fmla="*/ 5395578 w 7868507"/>
              <a:gd name="connsiteY74" fmla="*/ 651245 h 1682351"/>
              <a:gd name="connsiteX75" fmla="*/ 5357693 w 7868507"/>
              <a:gd name="connsiteY75" fmla="*/ 652764 h 1682351"/>
              <a:gd name="connsiteX76" fmla="*/ 5357422 w 7868507"/>
              <a:gd name="connsiteY76" fmla="*/ 654203 h 1682351"/>
              <a:gd name="connsiteX77" fmla="*/ 5347920 w 7868507"/>
              <a:gd name="connsiteY77" fmla="*/ 660769 h 1682351"/>
              <a:gd name="connsiteX78" fmla="*/ 5344829 w 7868507"/>
              <a:gd name="connsiteY78" fmla="*/ 661019 h 1682351"/>
              <a:gd name="connsiteX79" fmla="*/ 5285263 w 7868507"/>
              <a:gd name="connsiteY79" fmla="*/ 671313 h 1682351"/>
              <a:gd name="connsiteX80" fmla="*/ 5264305 w 7868507"/>
              <a:gd name="connsiteY80" fmla="*/ 677803 h 1682351"/>
              <a:gd name="connsiteX81" fmla="*/ 5229182 w 7868507"/>
              <a:gd name="connsiteY81" fmla="*/ 688503 h 1682351"/>
              <a:gd name="connsiteX82" fmla="*/ 5203382 w 7868507"/>
              <a:gd name="connsiteY82" fmla="*/ 703484 h 1682351"/>
              <a:gd name="connsiteX83" fmla="*/ 5173833 w 7868507"/>
              <a:gd name="connsiteY83" fmla="*/ 709660 h 1682351"/>
              <a:gd name="connsiteX84" fmla="*/ 5166382 w 7868507"/>
              <a:gd name="connsiteY84" fmla="*/ 702062 h 1682351"/>
              <a:gd name="connsiteX85" fmla="*/ 5142858 w 7868507"/>
              <a:gd name="connsiteY85" fmla="*/ 702153 h 1682351"/>
              <a:gd name="connsiteX86" fmla="*/ 5134964 w 7868507"/>
              <a:gd name="connsiteY86" fmla="*/ 711602 h 1682351"/>
              <a:gd name="connsiteX87" fmla="*/ 5087368 w 7868507"/>
              <a:gd name="connsiteY87" fmla="*/ 727066 h 1682351"/>
              <a:gd name="connsiteX88" fmla="*/ 5059763 w 7868507"/>
              <a:gd name="connsiteY88" fmla="*/ 733651 h 1682351"/>
              <a:gd name="connsiteX89" fmla="*/ 5023240 w 7868507"/>
              <a:gd name="connsiteY89" fmla="*/ 742299 h 1682351"/>
              <a:gd name="connsiteX90" fmla="*/ 5007406 w 7868507"/>
              <a:gd name="connsiteY90" fmla="*/ 747156 h 1682351"/>
              <a:gd name="connsiteX91" fmla="*/ 4995851 w 7868507"/>
              <a:gd name="connsiteY91" fmla="*/ 746560 h 1682351"/>
              <a:gd name="connsiteX92" fmla="*/ 4983107 w 7868507"/>
              <a:gd name="connsiteY92" fmla="*/ 748274 h 1682351"/>
              <a:gd name="connsiteX93" fmla="*/ 4973068 w 7868507"/>
              <a:gd name="connsiteY93" fmla="*/ 750600 h 1682351"/>
              <a:gd name="connsiteX94" fmla="*/ 4967642 w 7868507"/>
              <a:gd name="connsiteY94" fmla="*/ 756164 h 1682351"/>
              <a:gd name="connsiteX95" fmla="*/ 4958938 w 7868507"/>
              <a:gd name="connsiteY95" fmla="*/ 756308 h 1682351"/>
              <a:gd name="connsiteX96" fmla="*/ 4949594 w 7868507"/>
              <a:gd name="connsiteY96" fmla="*/ 761504 h 1682351"/>
              <a:gd name="connsiteX97" fmla="*/ 4947761 w 7868507"/>
              <a:gd name="connsiteY97" fmla="*/ 759559 h 1682351"/>
              <a:gd name="connsiteX98" fmla="*/ 4939683 w 7868507"/>
              <a:gd name="connsiteY98" fmla="*/ 757589 h 1682351"/>
              <a:gd name="connsiteX99" fmla="*/ 4905733 w 7868507"/>
              <a:gd name="connsiteY99" fmla="*/ 776774 h 1682351"/>
              <a:gd name="connsiteX100" fmla="*/ 4885524 w 7868507"/>
              <a:gd name="connsiteY100" fmla="*/ 784914 h 1682351"/>
              <a:gd name="connsiteX101" fmla="*/ 4884537 w 7868507"/>
              <a:gd name="connsiteY101" fmla="*/ 786309 h 1682351"/>
              <a:gd name="connsiteX102" fmla="*/ 4863207 w 7868507"/>
              <a:gd name="connsiteY102" fmla="*/ 792997 h 1682351"/>
              <a:gd name="connsiteX103" fmla="*/ 4857388 w 7868507"/>
              <a:gd name="connsiteY103" fmla="*/ 798678 h 1682351"/>
              <a:gd name="connsiteX104" fmla="*/ 4816499 w 7868507"/>
              <a:gd name="connsiteY104" fmla="*/ 818246 h 1682351"/>
              <a:gd name="connsiteX105" fmla="*/ 4805033 w 7868507"/>
              <a:gd name="connsiteY105" fmla="*/ 823877 h 1682351"/>
              <a:gd name="connsiteX106" fmla="*/ 4794341 w 7868507"/>
              <a:gd name="connsiteY106" fmla="*/ 824641 h 1682351"/>
              <a:gd name="connsiteX107" fmla="*/ 4791139 w 7868507"/>
              <a:gd name="connsiteY107" fmla="*/ 821265 h 1682351"/>
              <a:gd name="connsiteX108" fmla="*/ 4784697 w 7868507"/>
              <a:gd name="connsiteY108" fmla="*/ 823709 h 1682351"/>
              <a:gd name="connsiteX109" fmla="*/ 4782810 w 7868507"/>
              <a:gd name="connsiteY109" fmla="*/ 823507 h 1682351"/>
              <a:gd name="connsiteX110" fmla="*/ 4772164 w 7868507"/>
              <a:gd name="connsiteY110" fmla="*/ 823203 h 1682351"/>
              <a:gd name="connsiteX111" fmla="*/ 4753756 w 7868507"/>
              <a:gd name="connsiteY111" fmla="*/ 843711 h 1682351"/>
              <a:gd name="connsiteX112" fmla="*/ 4727551 w 7868507"/>
              <a:gd name="connsiteY112" fmla="*/ 851537 h 1682351"/>
              <a:gd name="connsiteX113" fmla="*/ 4631760 w 7868507"/>
              <a:gd name="connsiteY113" fmla="*/ 932126 h 1682351"/>
              <a:gd name="connsiteX114" fmla="*/ 4584082 w 7868507"/>
              <a:gd name="connsiteY114" fmla="*/ 949940 h 1682351"/>
              <a:gd name="connsiteX115" fmla="*/ 4523312 w 7868507"/>
              <a:gd name="connsiteY115" fmla="*/ 974005 h 1682351"/>
              <a:gd name="connsiteX116" fmla="*/ 4463504 w 7868507"/>
              <a:gd name="connsiteY116" fmla="*/ 996548 h 1682351"/>
              <a:gd name="connsiteX117" fmla="*/ 4452680 w 7868507"/>
              <a:gd name="connsiteY117" fmla="*/ 1008042 h 1682351"/>
              <a:gd name="connsiteX118" fmla="*/ 4445284 w 7868507"/>
              <a:gd name="connsiteY118" fmla="*/ 1009976 h 1682351"/>
              <a:gd name="connsiteX119" fmla="*/ 4407084 w 7868507"/>
              <a:gd name="connsiteY119" fmla="*/ 1025274 h 1682351"/>
              <a:gd name="connsiteX120" fmla="*/ 4398766 w 7868507"/>
              <a:gd name="connsiteY120" fmla="*/ 1022420 h 1682351"/>
              <a:gd name="connsiteX121" fmla="*/ 4397057 w 7868507"/>
              <a:gd name="connsiteY121" fmla="*/ 1020283 h 1682351"/>
              <a:gd name="connsiteX122" fmla="*/ 4386552 w 7868507"/>
              <a:gd name="connsiteY122" fmla="*/ 1024409 h 1682351"/>
              <a:gd name="connsiteX123" fmla="*/ 4377324 w 7868507"/>
              <a:gd name="connsiteY123" fmla="*/ 1023587 h 1682351"/>
              <a:gd name="connsiteX124" fmla="*/ 4370923 w 7868507"/>
              <a:gd name="connsiteY124" fmla="*/ 1028513 h 1682351"/>
              <a:gd name="connsiteX125" fmla="*/ 4360023 w 7868507"/>
              <a:gd name="connsiteY125" fmla="*/ 1029711 h 1682351"/>
              <a:gd name="connsiteX126" fmla="*/ 4346335 w 7868507"/>
              <a:gd name="connsiteY126" fmla="*/ 1029999 h 1682351"/>
              <a:gd name="connsiteX127" fmla="*/ 4334175 w 7868507"/>
              <a:gd name="connsiteY127" fmla="*/ 1028124 h 1682351"/>
              <a:gd name="connsiteX128" fmla="*/ 4316842 w 7868507"/>
              <a:gd name="connsiteY128" fmla="*/ 1031192 h 1682351"/>
              <a:gd name="connsiteX129" fmla="*/ 4277163 w 7868507"/>
              <a:gd name="connsiteY129" fmla="*/ 1035732 h 1682351"/>
              <a:gd name="connsiteX130" fmla="*/ 4247171 w 7868507"/>
              <a:gd name="connsiteY130" fmla="*/ 1039212 h 1682351"/>
              <a:gd name="connsiteX131" fmla="*/ 4194968 w 7868507"/>
              <a:gd name="connsiteY131" fmla="*/ 1049296 h 1682351"/>
              <a:gd name="connsiteX132" fmla="*/ 4185496 w 7868507"/>
              <a:gd name="connsiteY132" fmla="*/ 1057811 h 1682351"/>
              <a:gd name="connsiteX133" fmla="*/ 4160588 w 7868507"/>
              <a:gd name="connsiteY133" fmla="*/ 1055289 h 1682351"/>
              <a:gd name="connsiteX134" fmla="*/ 4153601 w 7868507"/>
              <a:gd name="connsiteY134" fmla="*/ 1046911 h 1682351"/>
              <a:gd name="connsiteX135" fmla="*/ 4121597 w 7868507"/>
              <a:gd name="connsiteY135" fmla="*/ 1049768 h 1682351"/>
              <a:gd name="connsiteX136" fmla="*/ 4092519 w 7868507"/>
              <a:gd name="connsiteY136" fmla="*/ 1061793 h 1682351"/>
              <a:gd name="connsiteX137" fmla="*/ 4054082 w 7868507"/>
              <a:gd name="connsiteY137" fmla="*/ 1068526 h 1682351"/>
              <a:gd name="connsiteX138" fmla="*/ 4031133 w 7868507"/>
              <a:gd name="connsiteY138" fmla="*/ 1072650 h 1682351"/>
              <a:gd name="connsiteX139" fmla="*/ 3966873 w 7868507"/>
              <a:gd name="connsiteY139" fmla="*/ 1076267 h 1682351"/>
              <a:gd name="connsiteX140" fmla="*/ 3963573 w 7868507"/>
              <a:gd name="connsiteY140" fmla="*/ 1076172 h 1682351"/>
              <a:gd name="connsiteX141" fmla="*/ 3952740 w 7868507"/>
              <a:gd name="connsiteY141" fmla="*/ 1081643 h 1682351"/>
              <a:gd name="connsiteX142" fmla="*/ 3952284 w 7868507"/>
              <a:gd name="connsiteY142" fmla="*/ 1083043 h 1682351"/>
              <a:gd name="connsiteX143" fmla="*/ 3912008 w 7868507"/>
              <a:gd name="connsiteY143" fmla="*/ 1080346 h 1682351"/>
              <a:gd name="connsiteX144" fmla="*/ 3907178 w 7868507"/>
              <a:gd name="connsiteY144" fmla="*/ 1082452 h 1682351"/>
              <a:gd name="connsiteX145" fmla="*/ 3880262 w 7868507"/>
              <a:gd name="connsiteY145" fmla="*/ 1077541 h 1682351"/>
              <a:gd name="connsiteX146" fmla="*/ 3866711 w 7868507"/>
              <a:gd name="connsiteY146" fmla="*/ 1076684 h 1682351"/>
              <a:gd name="connsiteX147" fmla="*/ 3842517 w 7868507"/>
              <a:gd name="connsiteY147" fmla="*/ 1073470 h 1682351"/>
              <a:gd name="connsiteX148" fmla="*/ 3840538 w 7868507"/>
              <a:gd name="connsiteY148" fmla="*/ 1074837 h 1682351"/>
              <a:gd name="connsiteX149" fmla="*/ 3835745 w 7868507"/>
              <a:gd name="connsiteY149" fmla="*/ 1073596 h 1682351"/>
              <a:gd name="connsiteX150" fmla="*/ 3832245 w 7868507"/>
              <a:gd name="connsiteY150" fmla="*/ 1075205 h 1682351"/>
              <a:gd name="connsiteX151" fmla="*/ 3828256 w 7868507"/>
              <a:gd name="connsiteY151" fmla="*/ 1074786 h 1682351"/>
              <a:gd name="connsiteX152" fmla="*/ 3786574 w 7868507"/>
              <a:gd name="connsiteY152" fmla="*/ 1081253 h 1682351"/>
              <a:gd name="connsiteX153" fmla="*/ 3777568 w 7868507"/>
              <a:gd name="connsiteY153" fmla="*/ 1079989 h 1682351"/>
              <a:gd name="connsiteX154" fmla="*/ 3770769 w 7868507"/>
              <a:gd name="connsiteY154" fmla="*/ 1084796 h 1682351"/>
              <a:gd name="connsiteX155" fmla="*/ 3742056 w 7868507"/>
              <a:gd name="connsiteY155" fmla="*/ 1086062 h 1682351"/>
              <a:gd name="connsiteX156" fmla="*/ 3732135 w 7868507"/>
              <a:gd name="connsiteY156" fmla="*/ 1082300 h 1682351"/>
              <a:gd name="connsiteX157" fmla="*/ 3722961 w 7868507"/>
              <a:gd name="connsiteY157" fmla="*/ 1079602 h 1682351"/>
              <a:gd name="connsiteX158" fmla="*/ 3721773 w 7868507"/>
              <a:gd name="connsiteY158" fmla="*/ 1079610 h 1682351"/>
              <a:gd name="connsiteX159" fmla="*/ 3709837 w 7868507"/>
              <a:gd name="connsiteY159" fmla="*/ 1079694 h 1682351"/>
              <a:gd name="connsiteX160" fmla="*/ 3687629 w 7868507"/>
              <a:gd name="connsiteY160" fmla="*/ 1079849 h 1682351"/>
              <a:gd name="connsiteX161" fmla="*/ 3644574 w 7868507"/>
              <a:gd name="connsiteY161" fmla="*/ 1083439 h 1682351"/>
              <a:gd name="connsiteX162" fmla="*/ 3547156 w 7868507"/>
              <a:gd name="connsiteY162" fmla="*/ 1066356 h 1682351"/>
              <a:gd name="connsiteX163" fmla="*/ 3408831 w 7868507"/>
              <a:gd name="connsiteY163" fmla="*/ 1075438 h 1682351"/>
              <a:gd name="connsiteX164" fmla="*/ 3114039 w 7868507"/>
              <a:gd name="connsiteY164" fmla="*/ 1109327 h 1682351"/>
              <a:gd name="connsiteX165" fmla="*/ 3051319 w 7868507"/>
              <a:gd name="connsiteY165" fmla="*/ 1116688 h 1682351"/>
              <a:gd name="connsiteX166" fmla="*/ 3010058 w 7868507"/>
              <a:gd name="connsiteY166" fmla="*/ 1118821 h 1682351"/>
              <a:gd name="connsiteX167" fmla="*/ 2941155 w 7868507"/>
              <a:gd name="connsiteY167" fmla="*/ 1141827 h 1682351"/>
              <a:gd name="connsiteX168" fmla="*/ 2862733 w 7868507"/>
              <a:gd name="connsiteY168" fmla="*/ 1149849 h 1682351"/>
              <a:gd name="connsiteX169" fmla="*/ 2762853 w 7868507"/>
              <a:gd name="connsiteY169" fmla="*/ 1155888 h 1682351"/>
              <a:gd name="connsiteX170" fmla="*/ 2735957 w 7868507"/>
              <a:gd name="connsiteY170" fmla="*/ 1166296 h 1682351"/>
              <a:gd name="connsiteX171" fmla="*/ 2697453 w 7868507"/>
              <a:gd name="connsiteY171" fmla="*/ 1175920 h 1682351"/>
              <a:gd name="connsiteX172" fmla="*/ 2630587 w 7868507"/>
              <a:gd name="connsiteY172" fmla="*/ 1198561 h 1682351"/>
              <a:gd name="connsiteX173" fmla="*/ 2554087 w 7868507"/>
              <a:gd name="connsiteY173" fmla="*/ 1210615 h 1682351"/>
              <a:gd name="connsiteX174" fmla="*/ 2466063 w 7868507"/>
              <a:gd name="connsiteY174" fmla="*/ 1202949 h 1682351"/>
              <a:gd name="connsiteX175" fmla="*/ 2417946 w 7868507"/>
              <a:gd name="connsiteY175" fmla="*/ 1202719 h 1682351"/>
              <a:gd name="connsiteX176" fmla="*/ 2258819 w 7868507"/>
              <a:gd name="connsiteY176" fmla="*/ 1200304 h 1682351"/>
              <a:gd name="connsiteX177" fmla="*/ 2148771 w 7868507"/>
              <a:gd name="connsiteY177" fmla="*/ 1198564 h 1682351"/>
              <a:gd name="connsiteX178" fmla="*/ 2117137 w 7868507"/>
              <a:gd name="connsiteY178" fmla="*/ 1207800 h 1682351"/>
              <a:gd name="connsiteX179" fmla="*/ 2064067 w 7868507"/>
              <a:gd name="connsiteY179" fmla="*/ 1222897 h 1682351"/>
              <a:gd name="connsiteX180" fmla="*/ 2011154 w 7868507"/>
              <a:gd name="connsiteY180" fmla="*/ 1227589 h 1682351"/>
              <a:gd name="connsiteX181" fmla="*/ 1967562 w 7868507"/>
              <a:gd name="connsiteY181" fmla="*/ 1238053 h 1682351"/>
              <a:gd name="connsiteX182" fmla="*/ 1925305 w 7868507"/>
              <a:gd name="connsiteY182" fmla="*/ 1239652 h 1682351"/>
              <a:gd name="connsiteX183" fmla="*/ 1903633 w 7868507"/>
              <a:gd name="connsiteY183" fmla="*/ 1234971 h 1682351"/>
              <a:gd name="connsiteX184" fmla="*/ 1878608 w 7868507"/>
              <a:gd name="connsiteY184" fmla="*/ 1229903 h 1682351"/>
              <a:gd name="connsiteX185" fmla="*/ 1843617 w 7868507"/>
              <a:gd name="connsiteY185" fmla="*/ 1224887 h 1682351"/>
              <a:gd name="connsiteX186" fmla="*/ 1749265 w 7868507"/>
              <a:gd name="connsiteY186" fmla="*/ 1228560 h 1682351"/>
              <a:gd name="connsiteX187" fmla="*/ 1650050 w 7868507"/>
              <a:gd name="connsiteY187" fmla="*/ 1231064 h 1682351"/>
              <a:gd name="connsiteX188" fmla="*/ 1625906 w 7868507"/>
              <a:gd name="connsiteY188" fmla="*/ 1240466 h 1682351"/>
              <a:gd name="connsiteX189" fmla="*/ 1625638 w 7868507"/>
              <a:gd name="connsiteY189" fmla="*/ 1243542 h 1682351"/>
              <a:gd name="connsiteX190" fmla="*/ 1621994 w 7868507"/>
              <a:gd name="connsiteY190" fmla="*/ 1248302 h 1682351"/>
              <a:gd name="connsiteX191" fmla="*/ 1615654 w 7868507"/>
              <a:gd name="connsiteY191" fmla="*/ 1259137 h 1682351"/>
              <a:gd name="connsiteX192" fmla="*/ 1602888 w 7868507"/>
              <a:gd name="connsiteY192" fmla="*/ 1274010 h 1682351"/>
              <a:gd name="connsiteX193" fmla="*/ 1602366 w 7868507"/>
              <a:gd name="connsiteY193" fmla="*/ 1273557 h 1682351"/>
              <a:gd name="connsiteX194" fmla="*/ 1597689 w 7868507"/>
              <a:gd name="connsiteY194" fmla="*/ 1274721 h 1682351"/>
              <a:gd name="connsiteX195" fmla="*/ 1566332 w 7868507"/>
              <a:gd name="connsiteY195" fmla="*/ 1278948 h 1682351"/>
              <a:gd name="connsiteX196" fmla="*/ 1555040 w 7868507"/>
              <a:gd name="connsiteY196" fmla="*/ 1293696 h 1682351"/>
              <a:gd name="connsiteX197" fmla="*/ 1552558 w 7868507"/>
              <a:gd name="connsiteY197" fmla="*/ 1296317 h 1682351"/>
              <a:gd name="connsiteX198" fmla="*/ 1552423 w 7868507"/>
              <a:gd name="connsiteY198" fmla="*/ 1296224 h 1682351"/>
              <a:gd name="connsiteX199" fmla="*/ 1549631 w 7868507"/>
              <a:gd name="connsiteY199" fmla="*/ 1298702 h 1682351"/>
              <a:gd name="connsiteX200" fmla="*/ 1518013 w 7868507"/>
              <a:gd name="connsiteY200" fmla="*/ 1301677 h 1682351"/>
              <a:gd name="connsiteX201" fmla="*/ 1479156 w 7868507"/>
              <a:gd name="connsiteY201" fmla="*/ 1316098 h 1682351"/>
              <a:gd name="connsiteX202" fmla="*/ 1441079 w 7868507"/>
              <a:gd name="connsiteY202" fmla="*/ 1332684 h 1682351"/>
              <a:gd name="connsiteX203" fmla="*/ 1427483 w 7868507"/>
              <a:gd name="connsiteY203" fmla="*/ 1339810 h 1682351"/>
              <a:gd name="connsiteX204" fmla="*/ 1402408 w 7868507"/>
              <a:gd name="connsiteY204" fmla="*/ 1347572 h 1682351"/>
              <a:gd name="connsiteX205" fmla="*/ 1390401 w 7868507"/>
              <a:gd name="connsiteY205" fmla="*/ 1348064 h 1682351"/>
              <a:gd name="connsiteX206" fmla="*/ 1389965 w 7868507"/>
              <a:gd name="connsiteY206" fmla="*/ 1348612 h 1682351"/>
              <a:gd name="connsiteX207" fmla="*/ 1388601 w 7868507"/>
              <a:gd name="connsiteY207" fmla="*/ 1346953 h 1682351"/>
              <a:gd name="connsiteX208" fmla="*/ 1380844 w 7868507"/>
              <a:gd name="connsiteY208" fmla="*/ 1350384 h 1682351"/>
              <a:gd name="connsiteX209" fmla="*/ 1378861 w 7868507"/>
              <a:gd name="connsiteY209" fmla="*/ 1352221 h 1682351"/>
              <a:gd name="connsiteX210" fmla="*/ 1375758 w 7868507"/>
              <a:gd name="connsiteY210" fmla="*/ 1353731 h 1682351"/>
              <a:gd name="connsiteX211" fmla="*/ 1375650 w 7868507"/>
              <a:gd name="connsiteY211" fmla="*/ 1353592 h 1682351"/>
              <a:gd name="connsiteX212" fmla="*/ 1372804 w 7868507"/>
              <a:gd name="connsiteY212" fmla="*/ 1355351 h 1682351"/>
              <a:gd name="connsiteX213" fmla="*/ 1359249 w 7868507"/>
              <a:gd name="connsiteY213" fmla="*/ 1366189 h 1682351"/>
              <a:gd name="connsiteX214" fmla="*/ 1340780 w 7868507"/>
              <a:gd name="connsiteY214" fmla="*/ 1366894 h 1682351"/>
              <a:gd name="connsiteX215" fmla="*/ 1337816 w 7868507"/>
              <a:gd name="connsiteY215" fmla="*/ 1359128 h 1682351"/>
              <a:gd name="connsiteX216" fmla="*/ 1335560 w 7868507"/>
              <a:gd name="connsiteY216" fmla="*/ 1360910 h 1682351"/>
              <a:gd name="connsiteX217" fmla="*/ 1331292 w 7868507"/>
              <a:gd name="connsiteY217" fmla="*/ 1365723 h 1682351"/>
              <a:gd name="connsiteX218" fmla="*/ 1329826 w 7868507"/>
              <a:gd name="connsiteY218" fmla="*/ 1365581 h 1682351"/>
              <a:gd name="connsiteX219" fmla="*/ 1315524 w 7868507"/>
              <a:gd name="connsiteY219" fmla="*/ 1370869 h 1682351"/>
              <a:gd name="connsiteX220" fmla="*/ 1311310 w 7868507"/>
              <a:gd name="connsiteY220" fmla="*/ 1368878 h 1682351"/>
              <a:gd name="connsiteX221" fmla="*/ 1309448 w 7868507"/>
              <a:gd name="connsiteY221" fmla="*/ 1368851 h 1682351"/>
              <a:gd name="connsiteX222" fmla="*/ 1301298 w 7868507"/>
              <a:gd name="connsiteY222" fmla="*/ 1377498 h 1682351"/>
              <a:gd name="connsiteX223" fmla="*/ 1296925 w 7868507"/>
              <a:gd name="connsiteY223" fmla="*/ 1380996 h 1682351"/>
              <a:gd name="connsiteX224" fmla="*/ 1269267 w 7868507"/>
              <a:gd name="connsiteY224" fmla="*/ 1411589 h 1682351"/>
              <a:gd name="connsiteX225" fmla="*/ 1221707 w 7868507"/>
              <a:gd name="connsiteY225" fmla="*/ 1427353 h 1682351"/>
              <a:gd name="connsiteX226" fmla="*/ 1173283 w 7868507"/>
              <a:gd name="connsiteY226" fmla="*/ 1444522 h 1682351"/>
              <a:gd name="connsiteX227" fmla="*/ 1135382 w 7868507"/>
              <a:gd name="connsiteY227" fmla="*/ 1456933 h 1682351"/>
              <a:gd name="connsiteX228" fmla="*/ 1055416 w 7868507"/>
              <a:gd name="connsiteY228" fmla="*/ 1526389 h 1682351"/>
              <a:gd name="connsiteX229" fmla="*/ 1034752 w 7868507"/>
              <a:gd name="connsiteY229" fmla="*/ 1531257 h 1682351"/>
              <a:gd name="connsiteX230" fmla="*/ 1018956 w 7868507"/>
              <a:gd name="connsiteY230" fmla="*/ 1549595 h 1682351"/>
              <a:gd name="connsiteX231" fmla="*/ 1010858 w 7868507"/>
              <a:gd name="connsiteY231" fmla="*/ 1548110 h 1682351"/>
              <a:gd name="connsiteX232" fmla="*/ 1009435 w 7868507"/>
              <a:gd name="connsiteY232" fmla="*/ 1547700 h 1682351"/>
              <a:gd name="connsiteX233" fmla="*/ 1004312 w 7868507"/>
              <a:gd name="connsiteY233" fmla="*/ 1549413 h 1682351"/>
              <a:gd name="connsiteX234" fmla="*/ 1002155 w 7868507"/>
              <a:gd name="connsiteY234" fmla="*/ 1545703 h 1682351"/>
              <a:gd name="connsiteX235" fmla="*/ 993932 w 7868507"/>
              <a:gd name="connsiteY235" fmla="*/ 1545275 h 1682351"/>
              <a:gd name="connsiteX236" fmla="*/ 984702 w 7868507"/>
              <a:gd name="connsiteY236" fmla="*/ 1549599 h 1682351"/>
              <a:gd name="connsiteX237" fmla="*/ 951832 w 7868507"/>
              <a:gd name="connsiteY237" fmla="*/ 1564506 h 1682351"/>
              <a:gd name="connsiteX238" fmla="*/ 946909 w 7868507"/>
              <a:gd name="connsiteY238" fmla="*/ 1569506 h 1682351"/>
              <a:gd name="connsiteX239" fmla="*/ 930061 w 7868507"/>
              <a:gd name="connsiteY239" fmla="*/ 1573784 h 1682351"/>
              <a:gd name="connsiteX240" fmla="*/ 929189 w 7868507"/>
              <a:gd name="connsiteY240" fmla="*/ 1575061 h 1682351"/>
              <a:gd name="connsiteX241" fmla="*/ 913074 w 7868507"/>
              <a:gd name="connsiteY241" fmla="*/ 1580907 h 1682351"/>
              <a:gd name="connsiteX242" fmla="*/ 885532 w 7868507"/>
              <a:gd name="connsiteY242" fmla="*/ 1596205 h 1682351"/>
              <a:gd name="connsiteX243" fmla="*/ 879535 w 7868507"/>
              <a:gd name="connsiteY243" fmla="*/ 1593350 h 1682351"/>
              <a:gd name="connsiteX244" fmla="*/ 878302 w 7868507"/>
              <a:gd name="connsiteY244" fmla="*/ 1591213 h 1682351"/>
              <a:gd name="connsiteX245" fmla="*/ 870728 w 7868507"/>
              <a:gd name="connsiteY245" fmla="*/ 1595340 h 1682351"/>
              <a:gd name="connsiteX246" fmla="*/ 864075 w 7868507"/>
              <a:gd name="connsiteY246" fmla="*/ 1594517 h 1682351"/>
              <a:gd name="connsiteX247" fmla="*/ 859460 w 7868507"/>
              <a:gd name="connsiteY247" fmla="*/ 1599444 h 1682351"/>
              <a:gd name="connsiteX248" fmla="*/ 851601 w 7868507"/>
              <a:gd name="connsiteY248" fmla="*/ 1600641 h 1682351"/>
              <a:gd name="connsiteX249" fmla="*/ 841730 w 7868507"/>
              <a:gd name="connsiteY249" fmla="*/ 1600929 h 1682351"/>
              <a:gd name="connsiteX250" fmla="*/ 832963 w 7868507"/>
              <a:gd name="connsiteY250" fmla="*/ 1599055 h 1682351"/>
              <a:gd name="connsiteX251" fmla="*/ 820466 w 7868507"/>
              <a:gd name="connsiteY251" fmla="*/ 1602123 h 1682351"/>
              <a:gd name="connsiteX252" fmla="*/ 791859 w 7868507"/>
              <a:gd name="connsiteY252" fmla="*/ 1606663 h 1682351"/>
              <a:gd name="connsiteX253" fmla="*/ 770233 w 7868507"/>
              <a:gd name="connsiteY253" fmla="*/ 1610142 h 1682351"/>
              <a:gd name="connsiteX254" fmla="*/ 732594 w 7868507"/>
              <a:gd name="connsiteY254" fmla="*/ 1620226 h 1682351"/>
              <a:gd name="connsiteX255" fmla="*/ 725765 w 7868507"/>
              <a:gd name="connsiteY255" fmla="*/ 1628741 h 1682351"/>
              <a:gd name="connsiteX256" fmla="*/ 707807 w 7868507"/>
              <a:gd name="connsiteY256" fmla="*/ 1626219 h 1682351"/>
              <a:gd name="connsiteX257" fmla="*/ 702769 w 7868507"/>
              <a:gd name="connsiteY257" fmla="*/ 1617842 h 1682351"/>
              <a:gd name="connsiteX258" fmla="*/ 679694 w 7868507"/>
              <a:gd name="connsiteY258" fmla="*/ 1620699 h 1682351"/>
              <a:gd name="connsiteX259" fmla="*/ 658729 w 7868507"/>
              <a:gd name="connsiteY259" fmla="*/ 1632723 h 1682351"/>
              <a:gd name="connsiteX260" fmla="*/ 631015 w 7868507"/>
              <a:gd name="connsiteY260" fmla="*/ 1639457 h 1682351"/>
              <a:gd name="connsiteX261" fmla="*/ 614469 w 7868507"/>
              <a:gd name="connsiteY261" fmla="*/ 1643580 h 1682351"/>
              <a:gd name="connsiteX262" fmla="*/ 568137 w 7868507"/>
              <a:gd name="connsiteY262" fmla="*/ 1647197 h 1682351"/>
              <a:gd name="connsiteX263" fmla="*/ 565757 w 7868507"/>
              <a:gd name="connsiteY263" fmla="*/ 1647102 h 1682351"/>
              <a:gd name="connsiteX264" fmla="*/ 557947 w 7868507"/>
              <a:gd name="connsiteY264" fmla="*/ 1652573 h 1682351"/>
              <a:gd name="connsiteX265" fmla="*/ 557617 w 7868507"/>
              <a:gd name="connsiteY265" fmla="*/ 1653973 h 1682351"/>
              <a:gd name="connsiteX266" fmla="*/ 528578 w 7868507"/>
              <a:gd name="connsiteY266" fmla="*/ 1651276 h 1682351"/>
              <a:gd name="connsiteX267" fmla="*/ 525096 w 7868507"/>
              <a:gd name="connsiteY267" fmla="*/ 1653383 h 1682351"/>
              <a:gd name="connsiteX268" fmla="*/ 505689 w 7868507"/>
              <a:gd name="connsiteY268" fmla="*/ 1648471 h 1682351"/>
              <a:gd name="connsiteX269" fmla="*/ 495919 w 7868507"/>
              <a:gd name="connsiteY269" fmla="*/ 1647615 h 1682351"/>
              <a:gd name="connsiteX270" fmla="*/ 478476 w 7868507"/>
              <a:gd name="connsiteY270" fmla="*/ 1644401 h 1682351"/>
              <a:gd name="connsiteX271" fmla="*/ 477049 w 7868507"/>
              <a:gd name="connsiteY271" fmla="*/ 1645767 h 1682351"/>
              <a:gd name="connsiteX272" fmla="*/ 473592 w 7868507"/>
              <a:gd name="connsiteY272" fmla="*/ 1644526 h 1682351"/>
              <a:gd name="connsiteX273" fmla="*/ 471069 w 7868507"/>
              <a:gd name="connsiteY273" fmla="*/ 1646136 h 1682351"/>
              <a:gd name="connsiteX274" fmla="*/ 468193 w 7868507"/>
              <a:gd name="connsiteY274" fmla="*/ 1645716 h 1682351"/>
              <a:gd name="connsiteX275" fmla="*/ 438139 w 7868507"/>
              <a:gd name="connsiteY275" fmla="*/ 1652183 h 1682351"/>
              <a:gd name="connsiteX276" fmla="*/ 431647 w 7868507"/>
              <a:gd name="connsiteY276" fmla="*/ 1650919 h 1682351"/>
              <a:gd name="connsiteX277" fmla="*/ 426745 w 7868507"/>
              <a:gd name="connsiteY277" fmla="*/ 1655727 h 1682351"/>
              <a:gd name="connsiteX278" fmla="*/ 406042 w 7868507"/>
              <a:gd name="connsiteY278" fmla="*/ 1656992 h 1682351"/>
              <a:gd name="connsiteX279" fmla="*/ 398889 w 7868507"/>
              <a:gd name="connsiteY279" fmla="*/ 1653230 h 1682351"/>
              <a:gd name="connsiteX280" fmla="*/ 392275 w 7868507"/>
              <a:gd name="connsiteY280" fmla="*/ 1650533 h 1682351"/>
              <a:gd name="connsiteX281" fmla="*/ 391417 w 7868507"/>
              <a:gd name="connsiteY281" fmla="*/ 1650540 h 1682351"/>
              <a:gd name="connsiteX282" fmla="*/ 382811 w 7868507"/>
              <a:gd name="connsiteY282" fmla="*/ 1650624 h 1682351"/>
              <a:gd name="connsiteX283" fmla="*/ 366800 w 7868507"/>
              <a:gd name="connsiteY283" fmla="*/ 1650779 h 1682351"/>
              <a:gd name="connsiteX284" fmla="*/ 335757 w 7868507"/>
              <a:gd name="connsiteY284" fmla="*/ 1654369 h 1682351"/>
              <a:gd name="connsiteX285" fmla="*/ 265518 w 7868507"/>
              <a:gd name="connsiteY285" fmla="*/ 1637286 h 1682351"/>
              <a:gd name="connsiteX286" fmla="*/ 165785 w 7868507"/>
              <a:gd name="connsiteY286" fmla="*/ 1646368 h 1682351"/>
              <a:gd name="connsiteX287" fmla="*/ 5771 w 7868507"/>
              <a:gd name="connsiteY287" fmla="*/ 1682351 h 1682351"/>
              <a:gd name="connsiteX288" fmla="*/ 0 w 7868507"/>
              <a:gd name="connsiteY288" fmla="*/ 1682121 h 1682351"/>
              <a:gd name="connsiteX289" fmla="*/ 0 w 7868507"/>
              <a:gd name="connsiteY289" fmla="*/ 208540 h 1682351"/>
              <a:gd name="connsiteX290" fmla="*/ 1 w 7868507"/>
              <a:gd name="connsiteY290" fmla="*/ 208540 h 168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7868507" h="1682351">
                <a:moveTo>
                  <a:pt x="0" y="0"/>
                </a:moveTo>
                <a:lnTo>
                  <a:pt x="7868507" y="0"/>
                </a:lnTo>
                <a:lnTo>
                  <a:pt x="7865866" y="1824"/>
                </a:lnTo>
                <a:cubicBezTo>
                  <a:pt x="7856431" y="8442"/>
                  <a:pt x="7838680" y="21037"/>
                  <a:pt x="7837561" y="21679"/>
                </a:cubicBezTo>
                <a:cubicBezTo>
                  <a:pt x="7827334" y="28887"/>
                  <a:pt x="7786488" y="47703"/>
                  <a:pt x="7769454" y="43813"/>
                </a:cubicBezTo>
                <a:cubicBezTo>
                  <a:pt x="7776715" y="51976"/>
                  <a:pt x="7698773" y="52885"/>
                  <a:pt x="7695485" y="61050"/>
                </a:cubicBezTo>
                <a:cubicBezTo>
                  <a:pt x="7694124" y="67654"/>
                  <a:pt x="7669858" y="70842"/>
                  <a:pt x="7662356" y="73131"/>
                </a:cubicBezTo>
                <a:cubicBezTo>
                  <a:pt x="7657288" y="79798"/>
                  <a:pt x="7615644" y="67260"/>
                  <a:pt x="7602203" y="99894"/>
                </a:cubicBezTo>
                <a:cubicBezTo>
                  <a:pt x="7564102" y="102340"/>
                  <a:pt x="7563677" y="146948"/>
                  <a:pt x="7533256" y="141638"/>
                </a:cubicBezTo>
                <a:cubicBezTo>
                  <a:pt x="7525393" y="142116"/>
                  <a:pt x="7522481" y="163449"/>
                  <a:pt x="7516926" y="165418"/>
                </a:cubicBezTo>
                <a:lnTo>
                  <a:pt x="7488994" y="178287"/>
                </a:lnTo>
                <a:lnTo>
                  <a:pt x="7478335" y="185700"/>
                </a:lnTo>
                <a:lnTo>
                  <a:pt x="7458526" y="189157"/>
                </a:lnTo>
                <a:cubicBezTo>
                  <a:pt x="7448729" y="190298"/>
                  <a:pt x="7435680" y="189564"/>
                  <a:pt x="7419554" y="192546"/>
                </a:cubicBezTo>
                <a:cubicBezTo>
                  <a:pt x="7391848" y="201320"/>
                  <a:pt x="7364551" y="190112"/>
                  <a:pt x="7347574" y="213028"/>
                </a:cubicBezTo>
                <a:cubicBezTo>
                  <a:pt x="7289734" y="215419"/>
                  <a:pt x="7263297" y="236052"/>
                  <a:pt x="7205646" y="228570"/>
                </a:cubicBezTo>
                <a:cubicBezTo>
                  <a:pt x="7219384" y="234481"/>
                  <a:pt x="7148985" y="225303"/>
                  <a:pt x="7132082" y="240066"/>
                </a:cubicBezTo>
                <a:cubicBezTo>
                  <a:pt x="7098097" y="244851"/>
                  <a:pt x="7078927" y="243254"/>
                  <a:pt x="7026584" y="249305"/>
                </a:cubicBezTo>
                <a:cubicBezTo>
                  <a:pt x="6982005" y="255885"/>
                  <a:pt x="6975045" y="256084"/>
                  <a:pt x="6949796" y="259619"/>
                </a:cubicBezTo>
                <a:lnTo>
                  <a:pt x="6850243" y="278486"/>
                </a:lnTo>
                <a:lnTo>
                  <a:pt x="6848972" y="279419"/>
                </a:lnTo>
                <a:cubicBezTo>
                  <a:pt x="6842431" y="281915"/>
                  <a:pt x="6837674" y="282132"/>
                  <a:pt x="6833720" y="281340"/>
                </a:cubicBezTo>
                <a:lnTo>
                  <a:pt x="6796601" y="279778"/>
                </a:lnTo>
                <a:lnTo>
                  <a:pt x="6793249" y="281365"/>
                </a:lnTo>
                <a:lnTo>
                  <a:pt x="6761214" y="283216"/>
                </a:lnTo>
                <a:cubicBezTo>
                  <a:pt x="6761188" y="283490"/>
                  <a:pt x="6761163" y="283765"/>
                  <a:pt x="6761137" y="284040"/>
                </a:cubicBezTo>
                <a:cubicBezTo>
                  <a:pt x="6760237" y="285931"/>
                  <a:pt x="6758196" y="287407"/>
                  <a:pt x="6753708" y="288053"/>
                </a:cubicBezTo>
                <a:cubicBezTo>
                  <a:pt x="6765963" y="298767"/>
                  <a:pt x="6752991" y="292938"/>
                  <a:pt x="6738673" y="293899"/>
                </a:cubicBezTo>
                <a:cubicBezTo>
                  <a:pt x="6725584" y="299105"/>
                  <a:pt x="6686848" y="314912"/>
                  <a:pt x="6675177" y="319284"/>
                </a:cubicBezTo>
                <a:lnTo>
                  <a:pt x="6668648" y="320128"/>
                </a:lnTo>
                <a:cubicBezTo>
                  <a:pt x="6668631" y="320193"/>
                  <a:pt x="6668614" y="320260"/>
                  <a:pt x="6668596" y="320325"/>
                </a:cubicBezTo>
                <a:cubicBezTo>
                  <a:pt x="6667339" y="320894"/>
                  <a:pt x="6665255" y="321316"/>
                  <a:pt x="6661861" y="321574"/>
                </a:cubicBezTo>
                <a:lnTo>
                  <a:pt x="6644079" y="323301"/>
                </a:lnTo>
                <a:lnTo>
                  <a:pt x="6640227" y="325063"/>
                </a:lnTo>
                <a:lnTo>
                  <a:pt x="6639422" y="327491"/>
                </a:lnTo>
                <a:lnTo>
                  <a:pt x="6617073" y="336554"/>
                </a:lnTo>
                <a:cubicBezTo>
                  <a:pt x="6605813" y="334764"/>
                  <a:pt x="6572341" y="351494"/>
                  <a:pt x="6565938" y="354459"/>
                </a:cubicBezTo>
                <a:lnTo>
                  <a:pt x="6506395" y="372715"/>
                </a:lnTo>
                <a:cubicBezTo>
                  <a:pt x="6446059" y="407226"/>
                  <a:pt x="6413333" y="405459"/>
                  <a:pt x="6366803" y="421832"/>
                </a:cubicBezTo>
                <a:cubicBezTo>
                  <a:pt x="6324390" y="424230"/>
                  <a:pt x="6284368" y="425700"/>
                  <a:pt x="6245343" y="435559"/>
                </a:cubicBezTo>
                <a:cubicBezTo>
                  <a:pt x="6215336" y="440142"/>
                  <a:pt x="6196358" y="442032"/>
                  <a:pt x="6186762" y="449329"/>
                </a:cubicBezTo>
                <a:lnTo>
                  <a:pt x="6151870" y="456667"/>
                </a:lnTo>
                <a:lnTo>
                  <a:pt x="6094791" y="467108"/>
                </a:lnTo>
                <a:cubicBezTo>
                  <a:pt x="6094657" y="467835"/>
                  <a:pt x="6094521" y="468561"/>
                  <a:pt x="6094387" y="469288"/>
                </a:cubicBezTo>
                <a:lnTo>
                  <a:pt x="6088888" y="472662"/>
                </a:lnTo>
                <a:lnTo>
                  <a:pt x="6079322" y="480342"/>
                </a:lnTo>
                <a:lnTo>
                  <a:pt x="6060058" y="490885"/>
                </a:lnTo>
                <a:lnTo>
                  <a:pt x="6059271" y="490563"/>
                </a:lnTo>
                <a:cubicBezTo>
                  <a:pt x="6057130" y="490070"/>
                  <a:pt x="6054850" y="490140"/>
                  <a:pt x="6052214" y="491388"/>
                </a:cubicBezTo>
                <a:cubicBezTo>
                  <a:pt x="6043152" y="492025"/>
                  <a:pt x="6015622" y="492143"/>
                  <a:pt x="6004898" y="494385"/>
                </a:cubicBezTo>
                <a:cubicBezTo>
                  <a:pt x="5999647" y="497933"/>
                  <a:pt x="5993947" y="501457"/>
                  <a:pt x="5987859" y="504838"/>
                </a:cubicBezTo>
                <a:lnTo>
                  <a:pt x="5984113" y="506697"/>
                </a:lnTo>
                <a:lnTo>
                  <a:pt x="5983909" y="506630"/>
                </a:lnTo>
                <a:cubicBezTo>
                  <a:pt x="5982816" y="506817"/>
                  <a:pt x="5981478" y="507345"/>
                  <a:pt x="5979696" y="508387"/>
                </a:cubicBezTo>
                <a:lnTo>
                  <a:pt x="5931986" y="510495"/>
                </a:lnTo>
                <a:cubicBezTo>
                  <a:pt x="5909485" y="515471"/>
                  <a:pt x="5891640" y="509415"/>
                  <a:pt x="5873354" y="520717"/>
                </a:cubicBezTo>
                <a:cubicBezTo>
                  <a:pt x="5862814" y="523027"/>
                  <a:pt x="5852640" y="524240"/>
                  <a:pt x="5843006" y="525739"/>
                </a:cubicBezTo>
                <a:lnTo>
                  <a:pt x="5825737" y="530029"/>
                </a:lnTo>
                <a:lnTo>
                  <a:pt x="5812271" y="536366"/>
                </a:lnTo>
                <a:cubicBezTo>
                  <a:pt x="5756812" y="585055"/>
                  <a:pt x="5726733" y="582561"/>
                  <a:pt x="5683965" y="605660"/>
                </a:cubicBezTo>
                <a:cubicBezTo>
                  <a:pt x="5644981" y="609044"/>
                  <a:pt x="5608194" y="611118"/>
                  <a:pt x="5572324" y="625027"/>
                </a:cubicBezTo>
                <a:lnTo>
                  <a:pt x="5556903" y="628786"/>
                </a:lnTo>
                <a:lnTo>
                  <a:pt x="5553544" y="627847"/>
                </a:lnTo>
                <a:lnTo>
                  <a:pt x="5526889" y="632098"/>
                </a:lnTo>
                <a:lnTo>
                  <a:pt x="5521078" y="637584"/>
                </a:lnTo>
                <a:lnTo>
                  <a:pt x="5512534" y="637267"/>
                </a:lnTo>
                <a:cubicBezTo>
                  <a:pt x="5504747" y="639009"/>
                  <a:pt x="5481345" y="646244"/>
                  <a:pt x="5474353" y="648039"/>
                </a:cubicBezTo>
                <a:lnTo>
                  <a:pt x="5470584" y="648039"/>
                </a:lnTo>
                <a:lnTo>
                  <a:pt x="5467496" y="650003"/>
                </a:lnTo>
                <a:lnTo>
                  <a:pt x="5462885" y="649269"/>
                </a:lnTo>
                <a:lnTo>
                  <a:pt x="5461190" y="650833"/>
                </a:lnTo>
                <a:lnTo>
                  <a:pt x="5438256" y="650162"/>
                </a:lnTo>
                <a:lnTo>
                  <a:pt x="5425515" y="650724"/>
                </a:lnTo>
                <a:lnTo>
                  <a:pt x="5399851" y="648648"/>
                </a:lnTo>
                <a:lnTo>
                  <a:pt x="5395578" y="651245"/>
                </a:lnTo>
                <a:lnTo>
                  <a:pt x="5357693" y="652764"/>
                </a:lnTo>
                <a:cubicBezTo>
                  <a:pt x="5357603" y="653244"/>
                  <a:pt x="5357512" y="653723"/>
                  <a:pt x="5357422" y="654203"/>
                </a:cubicBezTo>
                <a:lnTo>
                  <a:pt x="5347920" y="660769"/>
                </a:lnTo>
                <a:lnTo>
                  <a:pt x="5344829" y="661019"/>
                </a:lnTo>
                <a:cubicBezTo>
                  <a:pt x="5307153" y="665059"/>
                  <a:pt x="5332651" y="677514"/>
                  <a:pt x="5285263" y="671313"/>
                </a:cubicBezTo>
                <a:cubicBezTo>
                  <a:pt x="5280405" y="677746"/>
                  <a:pt x="5274454" y="678943"/>
                  <a:pt x="5264305" y="677803"/>
                </a:cubicBezTo>
                <a:cubicBezTo>
                  <a:pt x="5246014" y="680189"/>
                  <a:pt x="5247969" y="694161"/>
                  <a:pt x="5229182" y="688503"/>
                </a:cubicBezTo>
                <a:cubicBezTo>
                  <a:pt x="5232786" y="695611"/>
                  <a:pt x="5194630" y="696876"/>
                  <a:pt x="5203382" y="703484"/>
                </a:cubicBezTo>
                <a:cubicBezTo>
                  <a:pt x="5191747" y="712293"/>
                  <a:pt x="5185418" y="701775"/>
                  <a:pt x="5173833" y="709660"/>
                </a:cubicBezTo>
                <a:cubicBezTo>
                  <a:pt x="5160556" y="713156"/>
                  <a:pt x="5181164" y="700314"/>
                  <a:pt x="5166382" y="702062"/>
                </a:cubicBezTo>
                <a:cubicBezTo>
                  <a:pt x="5152981" y="704685"/>
                  <a:pt x="5149341" y="697471"/>
                  <a:pt x="5142858" y="702153"/>
                </a:cubicBezTo>
                <a:cubicBezTo>
                  <a:pt x="5140697" y="703712"/>
                  <a:pt x="5138223" y="706594"/>
                  <a:pt x="5134964" y="711602"/>
                </a:cubicBezTo>
                <a:cubicBezTo>
                  <a:pt x="5116062" y="710281"/>
                  <a:pt x="5112766" y="718879"/>
                  <a:pt x="5087368" y="727066"/>
                </a:cubicBezTo>
                <a:cubicBezTo>
                  <a:pt x="5076462" y="724359"/>
                  <a:pt x="5067967" y="727957"/>
                  <a:pt x="5059763" y="733651"/>
                </a:cubicBezTo>
                <a:cubicBezTo>
                  <a:pt x="5047285" y="735133"/>
                  <a:pt x="5035444" y="738447"/>
                  <a:pt x="5023240" y="742299"/>
                </a:cubicBezTo>
                <a:lnTo>
                  <a:pt x="5007406" y="747156"/>
                </a:lnTo>
                <a:lnTo>
                  <a:pt x="4995851" y="746560"/>
                </a:lnTo>
                <a:cubicBezTo>
                  <a:pt x="4991224" y="747463"/>
                  <a:pt x="4986919" y="747840"/>
                  <a:pt x="4983107" y="748274"/>
                </a:cubicBezTo>
                <a:lnTo>
                  <a:pt x="4973068" y="750600"/>
                </a:lnTo>
                <a:lnTo>
                  <a:pt x="4967642" y="756164"/>
                </a:lnTo>
                <a:lnTo>
                  <a:pt x="4958938" y="756308"/>
                </a:lnTo>
                <a:lnTo>
                  <a:pt x="4949594" y="761504"/>
                </a:lnTo>
                <a:lnTo>
                  <a:pt x="4947761" y="759559"/>
                </a:lnTo>
                <a:lnTo>
                  <a:pt x="4939683" y="757589"/>
                </a:lnTo>
                <a:lnTo>
                  <a:pt x="4905733" y="776774"/>
                </a:lnTo>
                <a:cubicBezTo>
                  <a:pt x="4896707" y="781329"/>
                  <a:pt x="4889057" y="783325"/>
                  <a:pt x="4885524" y="784914"/>
                </a:cubicBezTo>
                <a:lnTo>
                  <a:pt x="4884537" y="786309"/>
                </a:lnTo>
                <a:lnTo>
                  <a:pt x="4863207" y="792997"/>
                </a:lnTo>
                <a:lnTo>
                  <a:pt x="4857388" y="798678"/>
                </a:lnTo>
                <a:cubicBezTo>
                  <a:pt x="4843193" y="806581"/>
                  <a:pt x="4824167" y="805577"/>
                  <a:pt x="4816499" y="818246"/>
                </a:cubicBezTo>
                <a:cubicBezTo>
                  <a:pt x="4812647" y="821244"/>
                  <a:pt x="4808821" y="822962"/>
                  <a:pt x="4805033" y="823877"/>
                </a:cubicBezTo>
                <a:lnTo>
                  <a:pt x="4794341" y="824641"/>
                </a:lnTo>
                <a:lnTo>
                  <a:pt x="4791139" y="821265"/>
                </a:lnTo>
                <a:lnTo>
                  <a:pt x="4784697" y="823709"/>
                </a:lnTo>
                <a:lnTo>
                  <a:pt x="4782810" y="823507"/>
                </a:lnTo>
                <a:cubicBezTo>
                  <a:pt x="4779205" y="823102"/>
                  <a:pt x="4775651" y="822843"/>
                  <a:pt x="4772164" y="823203"/>
                </a:cubicBezTo>
                <a:cubicBezTo>
                  <a:pt x="4777656" y="842476"/>
                  <a:pt x="4743396" y="829438"/>
                  <a:pt x="4753756" y="843711"/>
                </a:cubicBezTo>
                <a:cubicBezTo>
                  <a:pt x="4735544" y="849041"/>
                  <a:pt x="4750178" y="861228"/>
                  <a:pt x="4727551" y="851537"/>
                </a:cubicBezTo>
                <a:cubicBezTo>
                  <a:pt x="4699946" y="874427"/>
                  <a:pt x="4652821" y="902023"/>
                  <a:pt x="4631760" y="932126"/>
                </a:cubicBezTo>
                <a:cubicBezTo>
                  <a:pt x="4606537" y="943038"/>
                  <a:pt x="4602512" y="938987"/>
                  <a:pt x="4584082" y="949940"/>
                </a:cubicBezTo>
                <a:cubicBezTo>
                  <a:pt x="4584818" y="973908"/>
                  <a:pt x="4539784" y="951314"/>
                  <a:pt x="4523312" y="974005"/>
                </a:cubicBezTo>
                <a:lnTo>
                  <a:pt x="4463504" y="996548"/>
                </a:lnTo>
                <a:lnTo>
                  <a:pt x="4452680" y="1008042"/>
                </a:lnTo>
                <a:lnTo>
                  <a:pt x="4445284" y="1009976"/>
                </a:lnTo>
                <a:lnTo>
                  <a:pt x="4407084" y="1025274"/>
                </a:lnTo>
                <a:lnTo>
                  <a:pt x="4398766" y="1022420"/>
                </a:lnTo>
                <a:lnTo>
                  <a:pt x="4397057" y="1020283"/>
                </a:lnTo>
                <a:lnTo>
                  <a:pt x="4386552" y="1024409"/>
                </a:lnTo>
                <a:lnTo>
                  <a:pt x="4377324" y="1023587"/>
                </a:lnTo>
                <a:lnTo>
                  <a:pt x="4370923" y="1028513"/>
                </a:lnTo>
                <a:lnTo>
                  <a:pt x="4360023" y="1029711"/>
                </a:lnTo>
                <a:cubicBezTo>
                  <a:pt x="4355937" y="1029719"/>
                  <a:pt x="4351336" y="1029614"/>
                  <a:pt x="4346335" y="1029999"/>
                </a:cubicBezTo>
                <a:lnTo>
                  <a:pt x="4334175" y="1028124"/>
                </a:lnTo>
                <a:lnTo>
                  <a:pt x="4316842" y="1031192"/>
                </a:lnTo>
                <a:cubicBezTo>
                  <a:pt x="4303471" y="1033665"/>
                  <a:pt x="4290547" y="1035645"/>
                  <a:pt x="4277163" y="1035732"/>
                </a:cubicBezTo>
                <a:cubicBezTo>
                  <a:pt x="4267809" y="1040481"/>
                  <a:pt x="4258392" y="1043112"/>
                  <a:pt x="4247171" y="1039212"/>
                </a:cubicBezTo>
                <a:cubicBezTo>
                  <a:pt x="4219321" y="1044529"/>
                  <a:pt x="4214817" y="1052707"/>
                  <a:pt x="4194968" y="1049296"/>
                </a:cubicBezTo>
                <a:cubicBezTo>
                  <a:pt x="4190926" y="1053911"/>
                  <a:pt x="4187967" y="1056500"/>
                  <a:pt x="4185496" y="1057811"/>
                </a:cubicBezTo>
                <a:cubicBezTo>
                  <a:pt x="4178081" y="1061743"/>
                  <a:pt x="4175081" y="1054170"/>
                  <a:pt x="4160588" y="1055289"/>
                </a:cubicBezTo>
                <a:cubicBezTo>
                  <a:pt x="4144737" y="1055386"/>
                  <a:pt x="4168066" y="1044910"/>
                  <a:pt x="4153601" y="1046911"/>
                </a:cubicBezTo>
                <a:cubicBezTo>
                  <a:pt x="4140408" y="1053461"/>
                  <a:pt x="4134952" y="1042305"/>
                  <a:pt x="4121597" y="1049768"/>
                </a:cubicBezTo>
                <a:cubicBezTo>
                  <a:pt x="4130078" y="1057306"/>
                  <a:pt x="4089547" y="1054328"/>
                  <a:pt x="4092519" y="1061793"/>
                </a:cubicBezTo>
                <a:cubicBezTo>
                  <a:pt x="4073305" y="1054083"/>
                  <a:pt x="4073723" y="1068186"/>
                  <a:pt x="4054082" y="1068526"/>
                </a:cubicBezTo>
                <a:cubicBezTo>
                  <a:pt x="4043475" y="1066267"/>
                  <a:pt x="4037035" y="1066795"/>
                  <a:pt x="4031133" y="1072650"/>
                </a:cubicBezTo>
                <a:cubicBezTo>
                  <a:pt x="3981712" y="1061225"/>
                  <a:pt x="4007226" y="1076435"/>
                  <a:pt x="3966873" y="1076267"/>
                </a:cubicBezTo>
                <a:lnTo>
                  <a:pt x="3963573" y="1076172"/>
                </a:lnTo>
                <a:lnTo>
                  <a:pt x="3952740" y="1081643"/>
                </a:lnTo>
                <a:cubicBezTo>
                  <a:pt x="3952588" y="1082109"/>
                  <a:pt x="3952435" y="1082575"/>
                  <a:pt x="3952284" y="1083043"/>
                </a:cubicBezTo>
                <a:lnTo>
                  <a:pt x="3912008" y="1080346"/>
                </a:lnTo>
                <a:lnTo>
                  <a:pt x="3907178" y="1082452"/>
                </a:lnTo>
                <a:lnTo>
                  <a:pt x="3880262" y="1077541"/>
                </a:lnTo>
                <a:lnTo>
                  <a:pt x="3866711" y="1076684"/>
                </a:lnTo>
                <a:lnTo>
                  <a:pt x="3842517" y="1073470"/>
                </a:lnTo>
                <a:lnTo>
                  <a:pt x="3840538" y="1074837"/>
                </a:lnTo>
                <a:lnTo>
                  <a:pt x="3835745" y="1073596"/>
                </a:lnTo>
                <a:lnTo>
                  <a:pt x="3832245" y="1075205"/>
                </a:lnTo>
                <a:lnTo>
                  <a:pt x="3828256" y="1074786"/>
                </a:lnTo>
                <a:cubicBezTo>
                  <a:pt x="3820644" y="1075794"/>
                  <a:pt x="3795021" y="1080386"/>
                  <a:pt x="3786574" y="1081253"/>
                </a:cubicBezTo>
                <a:lnTo>
                  <a:pt x="3777568" y="1079989"/>
                </a:lnTo>
                <a:lnTo>
                  <a:pt x="3770769" y="1084796"/>
                </a:lnTo>
                <a:lnTo>
                  <a:pt x="3742056" y="1086062"/>
                </a:lnTo>
                <a:lnTo>
                  <a:pt x="3732135" y="1082300"/>
                </a:lnTo>
                <a:lnTo>
                  <a:pt x="3722961" y="1079602"/>
                </a:lnTo>
                <a:lnTo>
                  <a:pt x="3721773" y="1079610"/>
                </a:lnTo>
                <a:lnTo>
                  <a:pt x="3709837" y="1079694"/>
                </a:lnTo>
                <a:lnTo>
                  <a:pt x="3687629" y="1079849"/>
                </a:lnTo>
                <a:cubicBezTo>
                  <a:pt x="3673456" y="1080105"/>
                  <a:pt x="3659080" y="1080912"/>
                  <a:pt x="3644574" y="1083439"/>
                </a:cubicBezTo>
                <a:cubicBezTo>
                  <a:pt x="3589095" y="1070946"/>
                  <a:pt x="3593887" y="1069803"/>
                  <a:pt x="3547156" y="1066356"/>
                </a:cubicBezTo>
                <a:cubicBezTo>
                  <a:pt x="3524419" y="1052844"/>
                  <a:pt x="3435948" y="1076852"/>
                  <a:pt x="3408831" y="1075438"/>
                </a:cubicBezTo>
                <a:cubicBezTo>
                  <a:pt x="3341934" y="1084022"/>
                  <a:pt x="3199862" y="1123979"/>
                  <a:pt x="3114039" y="1109327"/>
                </a:cubicBezTo>
                <a:cubicBezTo>
                  <a:pt x="3092859" y="1111484"/>
                  <a:pt x="3063890" y="1116528"/>
                  <a:pt x="3051319" y="1116688"/>
                </a:cubicBezTo>
                <a:lnTo>
                  <a:pt x="3010058" y="1118821"/>
                </a:lnTo>
                <a:lnTo>
                  <a:pt x="2941155" y="1141827"/>
                </a:lnTo>
                <a:cubicBezTo>
                  <a:pt x="2906040" y="1127149"/>
                  <a:pt x="2906331" y="1144134"/>
                  <a:pt x="2862733" y="1149849"/>
                </a:cubicBezTo>
                <a:cubicBezTo>
                  <a:pt x="2846732" y="1145242"/>
                  <a:pt x="2772044" y="1145386"/>
                  <a:pt x="2762853" y="1155888"/>
                </a:cubicBezTo>
                <a:cubicBezTo>
                  <a:pt x="2752600" y="1158438"/>
                  <a:pt x="2740554" y="1155224"/>
                  <a:pt x="2735957" y="1166296"/>
                </a:cubicBezTo>
                <a:cubicBezTo>
                  <a:pt x="2728293" y="1179691"/>
                  <a:pt x="2692123" y="1160594"/>
                  <a:pt x="2697453" y="1175920"/>
                </a:cubicBezTo>
                <a:cubicBezTo>
                  <a:pt x="2671775" y="1162864"/>
                  <a:pt x="2651911" y="1191050"/>
                  <a:pt x="2630587" y="1198561"/>
                </a:cubicBezTo>
                <a:cubicBezTo>
                  <a:pt x="2610325" y="1198229"/>
                  <a:pt x="2600793" y="1205603"/>
                  <a:pt x="2554087" y="1210615"/>
                </a:cubicBezTo>
                <a:cubicBezTo>
                  <a:pt x="2531792" y="1195398"/>
                  <a:pt x="2507411" y="1222739"/>
                  <a:pt x="2466063" y="1202949"/>
                </a:cubicBezTo>
                <a:cubicBezTo>
                  <a:pt x="2464801" y="1205165"/>
                  <a:pt x="2452486" y="1203160"/>
                  <a:pt x="2417946" y="1202719"/>
                </a:cubicBezTo>
                <a:cubicBezTo>
                  <a:pt x="2383405" y="1202277"/>
                  <a:pt x="2310873" y="1202063"/>
                  <a:pt x="2258819" y="1200304"/>
                </a:cubicBezTo>
                <a:cubicBezTo>
                  <a:pt x="2199732" y="1200698"/>
                  <a:pt x="2226373" y="1222055"/>
                  <a:pt x="2148771" y="1198564"/>
                </a:cubicBezTo>
                <a:cubicBezTo>
                  <a:pt x="2142871" y="1211179"/>
                  <a:pt x="2133698" y="1212428"/>
                  <a:pt x="2117137" y="1207800"/>
                </a:cubicBezTo>
                <a:cubicBezTo>
                  <a:pt x="2088573" y="1208890"/>
                  <a:pt x="2095766" y="1239016"/>
                  <a:pt x="2064067" y="1222897"/>
                </a:cubicBezTo>
                <a:cubicBezTo>
                  <a:pt x="2043442" y="1230104"/>
                  <a:pt x="2024354" y="1222318"/>
                  <a:pt x="2011154" y="1227589"/>
                </a:cubicBezTo>
                <a:lnTo>
                  <a:pt x="1967562" y="1238053"/>
                </a:lnTo>
                <a:cubicBezTo>
                  <a:pt x="1943445" y="1241153"/>
                  <a:pt x="1936681" y="1218694"/>
                  <a:pt x="1925305" y="1239652"/>
                </a:cubicBezTo>
                <a:lnTo>
                  <a:pt x="1903633" y="1234971"/>
                </a:lnTo>
                <a:lnTo>
                  <a:pt x="1878608" y="1229903"/>
                </a:lnTo>
                <a:cubicBezTo>
                  <a:pt x="1865432" y="1226444"/>
                  <a:pt x="1871623" y="1230353"/>
                  <a:pt x="1843617" y="1224887"/>
                </a:cubicBezTo>
                <a:cubicBezTo>
                  <a:pt x="1825673" y="1239930"/>
                  <a:pt x="1796410" y="1228866"/>
                  <a:pt x="1749265" y="1228560"/>
                </a:cubicBezTo>
                <a:lnTo>
                  <a:pt x="1650050" y="1231064"/>
                </a:lnTo>
                <a:lnTo>
                  <a:pt x="1625906" y="1240466"/>
                </a:lnTo>
                <a:cubicBezTo>
                  <a:pt x="1625817" y="1241492"/>
                  <a:pt x="1625727" y="1242517"/>
                  <a:pt x="1625638" y="1243542"/>
                </a:cubicBezTo>
                <a:lnTo>
                  <a:pt x="1621994" y="1248302"/>
                </a:lnTo>
                <a:lnTo>
                  <a:pt x="1615654" y="1259137"/>
                </a:lnTo>
                <a:lnTo>
                  <a:pt x="1602888" y="1274010"/>
                </a:lnTo>
                <a:lnTo>
                  <a:pt x="1602366" y="1273557"/>
                </a:lnTo>
                <a:cubicBezTo>
                  <a:pt x="1600947" y="1272861"/>
                  <a:pt x="1599436" y="1272961"/>
                  <a:pt x="1597689" y="1274721"/>
                </a:cubicBezTo>
                <a:cubicBezTo>
                  <a:pt x="1591684" y="1275620"/>
                  <a:pt x="1573440" y="1275786"/>
                  <a:pt x="1566332" y="1278948"/>
                </a:cubicBezTo>
                <a:cubicBezTo>
                  <a:pt x="1562852" y="1283954"/>
                  <a:pt x="1559075" y="1288927"/>
                  <a:pt x="1555040" y="1293696"/>
                </a:cubicBezTo>
                <a:lnTo>
                  <a:pt x="1552558" y="1296317"/>
                </a:lnTo>
                <a:lnTo>
                  <a:pt x="1552423" y="1296224"/>
                </a:lnTo>
                <a:cubicBezTo>
                  <a:pt x="1551698" y="1296488"/>
                  <a:pt x="1550811" y="1297233"/>
                  <a:pt x="1549631" y="1298702"/>
                </a:cubicBezTo>
                <a:lnTo>
                  <a:pt x="1518013" y="1301677"/>
                </a:lnTo>
                <a:cubicBezTo>
                  <a:pt x="1503101" y="1308697"/>
                  <a:pt x="1491274" y="1300153"/>
                  <a:pt x="1479156" y="1316098"/>
                </a:cubicBezTo>
                <a:cubicBezTo>
                  <a:pt x="1465186" y="1322615"/>
                  <a:pt x="1452185" y="1322947"/>
                  <a:pt x="1441079" y="1332684"/>
                </a:cubicBezTo>
                <a:cubicBezTo>
                  <a:pt x="1435555" y="1330684"/>
                  <a:pt x="1430746" y="1331145"/>
                  <a:pt x="1427483" y="1339810"/>
                </a:cubicBezTo>
                <a:cubicBezTo>
                  <a:pt x="1414128" y="1344023"/>
                  <a:pt x="1409403" y="1336269"/>
                  <a:pt x="1402408" y="1347572"/>
                </a:cubicBezTo>
                <a:cubicBezTo>
                  <a:pt x="1392551" y="1336117"/>
                  <a:pt x="1393098" y="1342070"/>
                  <a:pt x="1390401" y="1348064"/>
                </a:cubicBezTo>
                <a:lnTo>
                  <a:pt x="1389965" y="1348612"/>
                </a:lnTo>
                <a:lnTo>
                  <a:pt x="1388601" y="1346953"/>
                </a:lnTo>
                <a:lnTo>
                  <a:pt x="1380844" y="1350384"/>
                </a:lnTo>
                <a:lnTo>
                  <a:pt x="1378861" y="1352221"/>
                </a:lnTo>
                <a:cubicBezTo>
                  <a:pt x="1377460" y="1353281"/>
                  <a:pt x="1376483" y="1353720"/>
                  <a:pt x="1375758" y="1353731"/>
                </a:cubicBezTo>
                <a:lnTo>
                  <a:pt x="1375650" y="1353592"/>
                </a:lnTo>
                <a:lnTo>
                  <a:pt x="1372804" y="1355351"/>
                </a:lnTo>
                <a:cubicBezTo>
                  <a:pt x="1368066" y="1358724"/>
                  <a:pt x="1363523" y="1362386"/>
                  <a:pt x="1359249" y="1366189"/>
                </a:cubicBezTo>
                <a:cubicBezTo>
                  <a:pt x="1355111" y="1360199"/>
                  <a:pt x="1345759" y="1369902"/>
                  <a:pt x="1340780" y="1366894"/>
                </a:cubicBezTo>
                <a:lnTo>
                  <a:pt x="1337816" y="1359128"/>
                </a:lnTo>
                <a:lnTo>
                  <a:pt x="1335560" y="1360910"/>
                </a:lnTo>
                <a:lnTo>
                  <a:pt x="1331292" y="1365723"/>
                </a:lnTo>
                <a:cubicBezTo>
                  <a:pt x="1330626" y="1366376"/>
                  <a:pt x="1330143" y="1366473"/>
                  <a:pt x="1329826" y="1365581"/>
                </a:cubicBezTo>
                <a:cubicBezTo>
                  <a:pt x="1327198" y="1366438"/>
                  <a:pt x="1318609" y="1370320"/>
                  <a:pt x="1315524" y="1370869"/>
                </a:cubicBezTo>
                <a:lnTo>
                  <a:pt x="1311310" y="1368878"/>
                </a:lnTo>
                <a:lnTo>
                  <a:pt x="1309448" y="1368851"/>
                </a:lnTo>
                <a:lnTo>
                  <a:pt x="1301298" y="1377498"/>
                </a:lnTo>
                <a:lnTo>
                  <a:pt x="1296925" y="1380996"/>
                </a:lnTo>
                <a:lnTo>
                  <a:pt x="1269267" y="1411589"/>
                </a:lnTo>
                <a:lnTo>
                  <a:pt x="1221707" y="1427353"/>
                </a:lnTo>
                <a:cubicBezTo>
                  <a:pt x="1207203" y="1448075"/>
                  <a:pt x="1174765" y="1420621"/>
                  <a:pt x="1173283" y="1444522"/>
                </a:cubicBezTo>
                <a:cubicBezTo>
                  <a:pt x="1158285" y="1453361"/>
                  <a:pt x="1155560" y="1448889"/>
                  <a:pt x="1135382" y="1456933"/>
                </a:cubicBezTo>
                <a:cubicBezTo>
                  <a:pt x="1116745" y="1484511"/>
                  <a:pt x="1078431" y="1506705"/>
                  <a:pt x="1055416" y="1526389"/>
                </a:cubicBezTo>
                <a:cubicBezTo>
                  <a:pt x="1038974" y="1514246"/>
                  <a:pt x="1049103" y="1527982"/>
                  <a:pt x="1034752" y="1531257"/>
                </a:cubicBezTo>
                <a:cubicBezTo>
                  <a:pt x="1041441" y="1546591"/>
                  <a:pt x="1016408" y="1529831"/>
                  <a:pt x="1018956" y="1549595"/>
                </a:cubicBezTo>
                <a:cubicBezTo>
                  <a:pt x="1016264" y="1549565"/>
                  <a:pt x="1013575" y="1548913"/>
                  <a:pt x="1010858" y="1548110"/>
                </a:cubicBezTo>
                <a:lnTo>
                  <a:pt x="1009435" y="1547700"/>
                </a:lnTo>
                <a:lnTo>
                  <a:pt x="1004312" y="1549413"/>
                </a:lnTo>
                <a:lnTo>
                  <a:pt x="1002155" y="1545703"/>
                </a:lnTo>
                <a:lnTo>
                  <a:pt x="993932" y="1545275"/>
                </a:lnTo>
                <a:cubicBezTo>
                  <a:pt x="990963" y="1545764"/>
                  <a:pt x="987897" y="1547047"/>
                  <a:pt x="984702" y="1549599"/>
                </a:cubicBezTo>
                <a:cubicBezTo>
                  <a:pt x="977771" y="1561338"/>
                  <a:pt x="963339" y="1558228"/>
                  <a:pt x="951832" y="1564506"/>
                </a:cubicBezTo>
                <a:lnTo>
                  <a:pt x="946909" y="1569506"/>
                </a:lnTo>
                <a:lnTo>
                  <a:pt x="930061" y="1573784"/>
                </a:lnTo>
                <a:lnTo>
                  <a:pt x="929189" y="1575061"/>
                </a:lnTo>
                <a:cubicBezTo>
                  <a:pt x="926358" y="1576248"/>
                  <a:pt x="920350" y="1577383"/>
                  <a:pt x="913074" y="1580907"/>
                </a:cubicBezTo>
                <a:lnTo>
                  <a:pt x="885532" y="1596205"/>
                </a:lnTo>
                <a:lnTo>
                  <a:pt x="879535" y="1593350"/>
                </a:lnTo>
                <a:lnTo>
                  <a:pt x="878302" y="1591213"/>
                </a:lnTo>
                <a:lnTo>
                  <a:pt x="870728" y="1595340"/>
                </a:lnTo>
                <a:lnTo>
                  <a:pt x="864075" y="1594517"/>
                </a:lnTo>
                <a:lnTo>
                  <a:pt x="859460" y="1599444"/>
                </a:lnTo>
                <a:lnTo>
                  <a:pt x="851601" y="1600641"/>
                </a:lnTo>
                <a:cubicBezTo>
                  <a:pt x="848654" y="1600649"/>
                  <a:pt x="845337" y="1600545"/>
                  <a:pt x="841730" y="1600929"/>
                </a:cubicBezTo>
                <a:lnTo>
                  <a:pt x="832963" y="1599055"/>
                </a:lnTo>
                <a:lnTo>
                  <a:pt x="820466" y="1602123"/>
                </a:lnTo>
                <a:cubicBezTo>
                  <a:pt x="810825" y="1604596"/>
                  <a:pt x="801507" y="1606575"/>
                  <a:pt x="791859" y="1606663"/>
                </a:cubicBezTo>
                <a:cubicBezTo>
                  <a:pt x="785113" y="1611411"/>
                  <a:pt x="778324" y="1614043"/>
                  <a:pt x="770233" y="1610142"/>
                </a:cubicBezTo>
                <a:cubicBezTo>
                  <a:pt x="750154" y="1615459"/>
                  <a:pt x="746906" y="1623638"/>
                  <a:pt x="732594" y="1620226"/>
                </a:cubicBezTo>
                <a:cubicBezTo>
                  <a:pt x="729681" y="1624842"/>
                  <a:pt x="727547" y="1627431"/>
                  <a:pt x="725765" y="1628741"/>
                </a:cubicBezTo>
                <a:cubicBezTo>
                  <a:pt x="720419" y="1632674"/>
                  <a:pt x="718256" y="1625100"/>
                  <a:pt x="707807" y="1626219"/>
                </a:cubicBezTo>
                <a:cubicBezTo>
                  <a:pt x="696378" y="1626316"/>
                  <a:pt x="713198" y="1615841"/>
                  <a:pt x="702769" y="1617842"/>
                </a:cubicBezTo>
                <a:cubicBezTo>
                  <a:pt x="693256" y="1624391"/>
                  <a:pt x="689323" y="1613235"/>
                  <a:pt x="679694" y="1620699"/>
                </a:cubicBezTo>
                <a:cubicBezTo>
                  <a:pt x="685809" y="1628237"/>
                  <a:pt x="656585" y="1625258"/>
                  <a:pt x="658729" y="1632723"/>
                </a:cubicBezTo>
                <a:cubicBezTo>
                  <a:pt x="644875" y="1625014"/>
                  <a:pt x="645176" y="1639116"/>
                  <a:pt x="631015" y="1639457"/>
                </a:cubicBezTo>
                <a:cubicBezTo>
                  <a:pt x="623368" y="1637197"/>
                  <a:pt x="618725" y="1637726"/>
                  <a:pt x="614469" y="1643580"/>
                </a:cubicBezTo>
                <a:cubicBezTo>
                  <a:pt x="578836" y="1632156"/>
                  <a:pt x="597232" y="1647365"/>
                  <a:pt x="568137" y="1647197"/>
                </a:cubicBezTo>
                <a:lnTo>
                  <a:pt x="565757" y="1647102"/>
                </a:lnTo>
                <a:lnTo>
                  <a:pt x="557947" y="1652573"/>
                </a:lnTo>
                <a:cubicBezTo>
                  <a:pt x="557837" y="1653040"/>
                  <a:pt x="557727" y="1653506"/>
                  <a:pt x="557617" y="1653973"/>
                </a:cubicBezTo>
                <a:lnTo>
                  <a:pt x="528578" y="1651276"/>
                </a:lnTo>
                <a:lnTo>
                  <a:pt x="525096" y="1653383"/>
                </a:lnTo>
                <a:lnTo>
                  <a:pt x="505689" y="1648471"/>
                </a:lnTo>
                <a:lnTo>
                  <a:pt x="495919" y="1647615"/>
                </a:lnTo>
                <a:lnTo>
                  <a:pt x="478476" y="1644401"/>
                </a:lnTo>
                <a:lnTo>
                  <a:pt x="477049" y="1645767"/>
                </a:lnTo>
                <a:lnTo>
                  <a:pt x="473592" y="1644526"/>
                </a:lnTo>
                <a:lnTo>
                  <a:pt x="471069" y="1646136"/>
                </a:lnTo>
                <a:lnTo>
                  <a:pt x="468193" y="1645716"/>
                </a:lnTo>
                <a:cubicBezTo>
                  <a:pt x="462704" y="1646724"/>
                  <a:pt x="444230" y="1651316"/>
                  <a:pt x="438139" y="1652183"/>
                </a:cubicBezTo>
                <a:lnTo>
                  <a:pt x="431647" y="1650919"/>
                </a:lnTo>
                <a:lnTo>
                  <a:pt x="426745" y="1655727"/>
                </a:lnTo>
                <a:lnTo>
                  <a:pt x="406042" y="1656992"/>
                </a:lnTo>
                <a:lnTo>
                  <a:pt x="398889" y="1653230"/>
                </a:lnTo>
                <a:lnTo>
                  <a:pt x="392275" y="1650533"/>
                </a:lnTo>
                <a:lnTo>
                  <a:pt x="391417" y="1650540"/>
                </a:lnTo>
                <a:lnTo>
                  <a:pt x="382811" y="1650624"/>
                </a:lnTo>
                <a:lnTo>
                  <a:pt x="366800" y="1650779"/>
                </a:lnTo>
                <a:cubicBezTo>
                  <a:pt x="356581" y="1651035"/>
                  <a:pt x="346216" y="1651842"/>
                  <a:pt x="335757" y="1654369"/>
                </a:cubicBezTo>
                <a:cubicBezTo>
                  <a:pt x="295757" y="1641876"/>
                  <a:pt x="299211" y="1640734"/>
                  <a:pt x="265518" y="1637286"/>
                </a:cubicBezTo>
                <a:cubicBezTo>
                  <a:pt x="249125" y="1623774"/>
                  <a:pt x="185336" y="1647782"/>
                  <a:pt x="165785" y="1646368"/>
                </a:cubicBezTo>
                <a:cubicBezTo>
                  <a:pt x="129610" y="1652806"/>
                  <a:pt x="62947" y="1676892"/>
                  <a:pt x="5771" y="1682351"/>
                </a:cubicBezTo>
                <a:lnTo>
                  <a:pt x="0" y="1682121"/>
                </a:lnTo>
                <a:lnTo>
                  <a:pt x="0" y="208540"/>
                </a:lnTo>
                <a:lnTo>
                  <a:pt x="1" y="20854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1829E4B-3851-C8C1-73AA-B54F49DCCE8E}"/>
              </a:ext>
            </a:extLst>
          </p:cNvPr>
          <p:cNvSpPr>
            <a:spLocks noGrp="1"/>
          </p:cNvSpPr>
          <p:nvPr>
            <p:ph type="title"/>
          </p:nvPr>
        </p:nvSpPr>
        <p:spPr>
          <a:xfrm>
            <a:off x="4924738" y="317585"/>
            <a:ext cx="3050771" cy="651076"/>
          </a:xfrm>
        </p:spPr>
        <p:txBody>
          <a:bodyPr>
            <a:noAutofit/>
          </a:bodyPr>
          <a:lstStyle/>
          <a:p>
            <a:r>
              <a:rPr lang="en-US" sz="3600" b="1" dirty="0">
                <a:latin typeface="Arial" panose="020B0604020202020204" pitchFamily="34" charset="0"/>
                <a:cs typeface="Arial" panose="020B0604020202020204" pitchFamily="34" charset="0"/>
              </a:rPr>
              <a:t>The Survey </a:t>
            </a:r>
            <a:br>
              <a:rPr lang="en-US" sz="3600" b="1"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
        <p:nvSpPr>
          <p:cNvPr id="20" name="Freeform: Shape 19">
            <a:extLst>
              <a:ext uri="{FF2B5EF4-FFF2-40B4-BE49-F238E27FC236}">
                <a16:creationId xmlns:a16="http://schemas.microsoft.com/office/drawing/2014/main" id="{048EB4C9-ACAF-4CCA-BA6E-931443192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4314" y="6027658"/>
            <a:ext cx="5929686"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63313B7-3007-48A7-BE97-9A74C1121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54" y="792481"/>
            <a:ext cx="3050771" cy="5310206"/>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A picture containing person, person, indoor&#10;&#10;Description automatically generated">
            <a:extLst>
              <a:ext uri="{FF2B5EF4-FFF2-40B4-BE49-F238E27FC236}">
                <a16:creationId xmlns:a16="http://schemas.microsoft.com/office/drawing/2014/main" id="{44761109-2393-67AD-6B88-F1C5D145A6DD}"/>
              </a:ext>
            </a:extLst>
          </p:cNvPr>
          <p:cNvPicPr>
            <a:picLocks noChangeAspect="1"/>
          </p:cNvPicPr>
          <p:nvPr/>
        </p:nvPicPr>
        <p:blipFill rotWithShape="1">
          <a:blip r:embed="rId3"/>
          <a:srcRect l="20170" r="14882" b="-1"/>
          <a:stretch/>
        </p:blipFill>
        <p:spPr>
          <a:xfrm>
            <a:off x="531234" y="968661"/>
            <a:ext cx="2778010" cy="4976553"/>
          </a:xfrm>
          <a:prstGeom prst="rect">
            <a:avLst/>
          </a:prstGeom>
        </p:spPr>
      </p:pic>
      <p:sp>
        <p:nvSpPr>
          <p:cNvPr id="24" name="Rectangle 6">
            <a:extLst>
              <a:ext uri="{FF2B5EF4-FFF2-40B4-BE49-F238E27FC236}">
                <a16:creationId xmlns:a16="http://schemas.microsoft.com/office/drawing/2014/main" id="{3FD46A31-BFB8-4D6E-8A49-A2DC0DEDAC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07380" y="5869654"/>
            <a:ext cx="1025719"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CE6CFD7-0B8E-389E-9197-90F4A9634B7C}"/>
              </a:ext>
            </a:extLst>
          </p:cNvPr>
          <p:cNvSpPr>
            <a:spLocks noGrp="1"/>
          </p:cNvSpPr>
          <p:nvPr>
            <p:ph idx="1"/>
          </p:nvPr>
        </p:nvSpPr>
        <p:spPr>
          <a:xfrm>
            <a:off x="3489927" y="968661"/>
            <a:ext cx="5654073" cy="5889337"/>
          </a:xfrm>
        </p:spPr>
        <p:txBody>
          <a:bodyPr>
            <a:normAutofit lnSpcReduction="10000"/>
          </a:bodyPr>
          <a:lstStyle/>
          <a:p>
            <a:r>
              <a:rPr lang="en-US" sz="2400" b="1" dirty="0">
                <a:latin typeface="Arial" panose="020B0604020202020204" pitchFamily="34" charset="0"/>
                <a:cs typeface="Arial" panose="020B0604020202020204" pitchFamily="34" charset="0"/>
              </a:rPr>
              <a:t>Block 1:  </a:t>
            </a:r>
            <a:r>
              <a:rPr lang="en-US" sz="2400" b="1" dirty="0">
                <a:solidFill>
                  <a:srgbClr val="FFFF00"/>
                </a:solidFill>
                <a:latin typeface="Arial" panose="020B0604020202020204" pitchFamily="34" charset="0"/>
                <a:cs typeface="Arial" panose="020B0604020202020204" pitchFamily="34" charset="0"/>
              </a:rPr>
              <a:t>Help to Students. </a:t>
            </a:r>
            <a:r>
              <a:rPr lang="en-US" sz="2400" dirty="0">
                <a:latin typeface="Arial" panose="020B0604020202020204" pitchFamily="34" charset="0"/>
                <a:cs typeface="Arial" panose="020B0604020202020204" pitchFamily="34" charset="0"/>
              </a:rPr>
              <a:t>The</a:t>
            </a:r>
          </a:p>
          <a:p>
            <a:pPr marL="0" indent="0">
              <a:buNone/>
            </a:pPr>
            <a:r>
              <a:rPr lang="en-US" sz="2400" dirty="0">
                <a:latin typeface="Arial" panose="020B0604020202020204" pitchFamily="34" charset="0"/>
                <a:cs typeface="Arial" panose="020B0604020202020204" pitchFamily="34" charset="0"/>
              </a:rPr>
              <a:t>   extent of help to </a:t>
            </a:r>
            <a:r>
              <a:rPr lang="en-US" sz="2600" dirty="0">
                <a:latin typeface="Arial" panose="020B0604020202020204" pitchFamily="34" charset="0"/>
                <a:cs typeface="Arial" panose="020B0604020202020204" pitchFamily="34" charset="0"/>
              </a:rPr>
              <a:t>students</a:t>
            </a:r>
            <a:r>
              <a:rPr lang="en-US" sz="2400" dirty="0">
                <a:latin typeface="Arial" panose="020B0604020202020204" pitchFamily="34" charset="0"/>
                <a:cs typeface="Arial" panose="020B0604020202020204" pitchFamily="34" charset="0"/>
              </a:rPr>
              <a:t>;</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Block 2: E</a:t>
            </a:r>
            <a:r>
              <a:rPr lang="en-US" sz="2400" b="1" dirty="0">
                <a:solidFill>
                  <a:srgbClr val="FFFF00"/>
                </a:solidFill>
                <a:latin typeface="Arial" panose="020B0604020202020204" pitchFamily="34" charset="0"/>
                <a:cs typeface="Arial" panose="020B0604020202020204" pitchFamily="34" charset="0"/>
              </a:rPr>
              <a:t>xtent of help to faculty</a:t>
            </a:r>
            <a:br>
              <a:rPr lang="en-US" sz="2400" b="1" dirty="0">
                <a:solidFill>
                  <a:srgbClr val="FFFF00"/>
                </a:solidFill>
                <a:latin typeface="Arial" panose="020B0604020202020204" pitchFamily="34" charset="0"/>
                <a:cs typeface="Arial" panose="020B0604020202020204" pitchFamily="34" charset="0"/>
              </a:rPr>
            </a:br>
            <a:endParaRPr lang="en-US" sz="2400" b="1" dirty="0">
              <a:solidFill>
                <a:srgbClr val="FFFF00"/>
              </a:solidFill>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Block 3: </a:t>
            </a:r>
            <a:r>
              <a:rPr lang="en-US" sz="2400" b="1" dirty="0">
                <a:solidFill>
                  <a:srgbClr val="FFFF00"/>
                </a:solidFill>
                <a:latin typeface="Arial" panose="020B0604020202020204" pitchFamily="34" charset="0"/>
                <a:cs typeface="Arial" panose="020B0604020202020204" pitchFamily="34" charset="0"/>
              </a:rPr>
              <a:t>How helpful is the school library with school work </a:t>
            </a:r>
            <a:r>
              <a:rPr lang="en-US" sz="2400" dirty="0">
                <a:latin typeface="Arial" panose="020B0604020202020204" pitchFamily="34" charset="0"/>
                <a:cs typeface="Arial" panose="020B0604020202020204" pitchFamily="34" charset="0"/>
              </a:rPr>
              <a:t>in general?</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Block 4: </a:t>
            </a:r>
            <a:r>
              <a:rPr lang="en-US" sz="2400" b="1" dirty="0">
                <a:solidFill>
                  <a:srgbClr val="FFFF00"/>
                </a:solidFill>
                <a:latin typeface="Arial" panose="020B0604020202020204" pitchFamily="34" charset="0"/>
                <a:cs typeface="Arial" panose="020B0604020202020204" pitchFamily="34" charset="0"/>
              </a:rPr>
              <a:t>How helpful is the school library with students using computers </a:t>
            </a:r>
            <a:r>
              <a:rPr lang="en-US" sz="2400" dirty="0">
                <a:latin typeface="Arial" panose="020B0604020202020204" pitchFamily="34" charset="0"/>
                <a:cs typeface="Arial" panose="020B0604020202020204" pitchFamily="34" charset="0"/>
              </a:rPr>
              <a:t>in the library, at school, and at home.</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Block 5: </a:t>
            </a:r>
            <a:r>
              <a:rPr lang="en-US" sz="2400" b="1" dirty="0">
                <a:solidFill>
                  <a:srgbClr val="FFFF00"/>
                </a:solidFill>
                <a:latin typeface="Arial" panose="020B0604020202020204" pitchFamily="34" charset="0"/>
                <a:cs typeface="Arial" panose="020B0604020202020204" pitchFamily="34" charset="0"/>
              </a:rPr>
              <a:t>How helpful is the school library to student with their general reading </a:t>
            </a:r>
            <a:r>
              <a:rPr lang="en-US" sz="2400" dirty="0">
                <a:latin typeface="Arial" panose="020B0604020202020204" pitchFamily="34" charset="0"/>
                <a:cs typeface="Arial" panose="020B0604020202020204" pitchFamily="34" charset="0"/>
              </a:rPr>
              <a:t>interests.</a:t>
            </a:r>
          </a:p>
          <a:p>
            <a:endParaRPr lang="en-US" sz="1400" dirty="0">
              <a:latin typeface="Arial" panose="020B0604020202020204" pitchFamily="34" charset="0"/>
              <a:cs typeface="Arial" panose="020B0604020202020204" pitchFamily="34" charset="0"/>
            </a:endParaRPr>
          </a:p>
          <a:p>
            <a:endParaRPr lang="en-US" sz="1400" dirty="0"/>
          </a:p>
        </p:txBody>
      </p:sp>
    </p:spTree>
    <p:extLst>
      <p:ext uri="{BB962C8B-B14F-4D97-AF65-F5344CB8AC3E}">
        <p14:creationId xmlns:p14="http://schemas.microsoft.com/office/powerpoint/2010/main" val="2015022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75C9-253E-9833-33DC-E1BB36679627}"/>
              </a:ext>
            </a:extLst>
          </p:cNvPr>
          <p:cNvSpPr>
            <a:spLocks noGrp="1"/>
          </p:cNvSpPr>
          <p:nvPr>
            <p:ph type="title"/>
          </p:nvPr>
        </p:nvSpPr>
        <p:spPr>
          <a:xfrm>
            <a:off x="129391" y="146551"/>
            <a:ext cx="7824996" cy="1389305"/>
          </a:xfrm>
        </p:spPr>
        <p:txBody>
          <a:bodyPr>
            <a:normAutofit fontScale="90000"/>
          </a:bodyPr>
          <a:lstStyle/>
          <a:p>
            <a:br>
              <a:rPr lang="en-US" sz="4000" b="1" dirty="0">
                <a:latin typeface="+mn-lt"/>
                <a:cs typeface="Arial" panose="020B0604020202020204" pitchFamily="34" charset="0"/>
              </a:rPr>
            </a:br>
            <a:r>
              <a:rPr lang="en-US" b="1" dirty="0">
                <a:latin typeface="Arial" panose="020B0604020202020204" pitchFamily="34" charset="0"/>
                <a:cs typeface="Arial" panose="020B0604020202020204" pitchFamily="34" charset="0"/>
              </a:rPr>
              <a:t>Findings: Comparing students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and faculty</a:t>
            </a:r>
            <a:br>
              <a:rPr lang="en-US" sz="3200" b="1" dirty="0">
                <a:latin typeface="+mn-lt"/>
                <a:cs typeface="Arial" panose="020B0604020202020204" pitchFamily="34" charset="0"/>
              </a:rPr>
            </a:br>
            <a:endParaRPr lang="en-US" sz="3200" b="1" dirty="0">
              <a:latin typeface="+mn-lt"/>
              <a:cs typeface="Arial" panose="020B0604020202020204" pitchFamily="34" charset="0"/>
            </a:endParaRPr>
          </a:p>
        </p:txBody>
      </p:sp>
      <p:sp>
        <p:nvSpPr>
          <p:cNvPr id="3" name="Content Placeholder 2">
            <a:extLst>
              <a:ext uri="{FF2B5EF4-FFF2-40B4-BE49-F238E27FC236}">
                <a16:creationId xmlns:a16="http://schemas.microsoft.com/office/drawing/2014/main" id="{34D5840B-E5CF-0D0A-3A48-CD07531D6B37}"/>
              </a:ext>
            </a:extLst>
          </p:cNvPr>
          <p:cNvSpPr>
            <a:spLocks noGrp="1"/>
          </p:cNvSpPr>
          <p:nvPr>
            <p:ph idx="1"/>
          </p:nvPr>
        </p:nvSpPr>
        <p:spPr>
          <a:xfrm>
            <a:off x="0" y="2182349"/>
            <a:ext cx="9144000" cy="5103235"/>
          </a:xfrm>
        </p:spPr>
        <p:txBody>
          <a:bodyPr>
            <a:noAutofit/>
          </a:bodyPr>
          <a:lstStyle/>
          <a:p>
            <a:pPr marL="0" indent="0">
              <a:buNone/>
            </a:pPr>
            <a:r>
              <a:rPr lang="en-US" dirty="0">
                <a:latin typeface="Arial" panose="020B0604020202020204" pitchFamily="34" charset="0"/>
                <a:cs typeface="Arial" panose="020B0604020202020204" pitchFamily="34" charset="0"/>
              </a:rPr>
              <a:t>A comparison between</a:t>
            </a:r>
          </a:p>
          <a:p>
            <a:pPr marL="0" indent="0">
              <a:buNone/>
            </a:pPr>
            <a:r>
              <a:rPr lang="en-US" dirty="0">
                <a:latin typeface="Arial" panose="020B0604020202020204" pitchFamily="34" charset="0"/>
                <a:cs typeface="Arial" panose="020B0604020202020204" pitchFamily="34" charset="0"/>
              </a:rPr>
              <a:t>students and faculty of</a:t>
            </a:r>
          </a:p>
          <a:p>
            <a:pPr marL="0" indent="0">
              <a:buNone/>
            </a:pPr>
            <a:r>
              <a:rPr lang="en-US" dirty="0">
                <a:latin typeface="Arial" panose="020B0604020202020204" pitchFamily="34" charset="0"/>
                <a:cs typeface="Arial" panose="020B0604020202020204" pitchFamily="34" charset="0"/>
              </a:rPr>
              <a:t>ranking and mean scores </a:t>
            </a:r>
          </a:p>
          <a:p>
            <a:pPr marL="0" indent="0">
              <a:buNone/>
            </a:pPr>
            <a:r>
              <a:rPr lang="en-US" dirty="0">
                <a:latin typeface="Arial" panose="020B0604020202020204" pitchFamily="34" charset="0"/>
                <a:cs typeface="Arial" panose="020B0604020202020204" pitchFamily="34" charset="0"/>
              </a:rPr>
              <a:t>for each blocks show</a:t>
            </a:r>
          </a:p>
          <a:p>
            <a:pPr marL="0" indent="0">
              <a:buNone/>
            </a:pPr>
            <a:r>
              <a:rPr lang="en-US" dirty="0">
                <a:latin typeface="Arial" panose="020B0604020202020204" pitchFamily="34" charset="0"/>
                <a:cs typeface="Arial" panose="020B0604020202020204" pitchFamily="34" charset="0"/>
              </a:rPr>
              <a:t>perceptions of </a:t>
            </a:r>
            <a:r>
              <a:rPr lang="en-US" b="1" dirty="0">
                <a:solidFill>
                  <a:srgbClr val="FFFF00"/>
                </a:solidFill>
                <a:latin typeface="Arial" panose="020B0604020202020204" pitchFamily="34" charset="0"/>
                <a:cs typeface="Arial" panose="020B0604020202020204" pitchFamily="34" charset="0"/>
              </a:rPr>
              <a:t>how school </a:t>
            </a:r>
          </a:p>
          <a:p>
            <a:pPr marL="0" indent="0">
              <a:buNone/>
            </a:pPr>
            <a:r>
              <a:rPr lang="en-US" b="1" dirty="0">
                <a:solidFill>
                  <a:srgbClr val="FFFF00"/>
                </a:solidFill>
                <a:latin typeface="Arial" panose="020B0604020202020204" pitchFamily="34" charset="0"/>
                <a:cs typeface="Arial" panose="020B0604020202020204" pitchFamily="34" charset="0"/>
              </a:rPr>
              <a:t>libraries provide help. </a:t>
            </a:r>
          </a:p>
          <a:p>
            <a:pPr marL="0" indent="0">
              <a:buNone/>
            </a:pPr>
            <a:r>
              <a:rPr lang="en-US" b="1" dirty="0">
                <a:solidFill>
                  <a:srgbClr val="FFFF00"/>
                </a:solidFill>
                <a:latin typeface="Arial" panose="020B0604020202020204" pitchFamily="34" charset="0"/>
                <a:cs typeface="Arial" panose="020B0604020202020204" pitchFamily="34" charset="0"/>
              </a:rPr>
              <a:t>High to low levels of help</a:t>
            </a:r>
          </a:p>
          <a:p>
            <a:pPr marL="0" indent="0">
              <a:buNone/>
            </a:pPr>
            <a:r>
              <a:rPr lang="en-US" dirty="0">
                <a:latin typeface="Arial" panose="020B0604020202020204" pitchFamily="34" charset="0"/>
                <a:cs typeface="Arial" panose="020B0604020202020204" pitchFamily="34" charset="0"/>
              </a:rPr>
              <a:t>are consistent across</a:t>
            </a:r>
          </a:p>
          <a:p>
            <a:pPr marL="0" indent="0">
              <a:buNone/>
            </a:pPr>
            <a:r>
              <a:rPr lang="en-US" dirty="0">
                <a:latin typeface="Arial" panose="020B0604020202020204" pitchFamily="34" charset="0"/>
                <a:cs typeface="Arial" panose="020B0604020202020204" pitchFamily="34" charset="0"/>
              </a:rPr>
              <a:t> the school community.</a:t>
            </a:r>
          </a:p>
          <a:p>
            <a:pPr marL="0" indent="0">
              <a:buNone/>
            </a:pPr>
            <a:r>
              <a:rPr lang="en-US" sz="2400" b="1"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4" name="Picture 3" descr="A picture containing person, person, indoor&#10;&#10;Description automatically generated">
            <a:extLst>
              <a:ext uri="{FF2B5EF4-FFF2-40B4-BE49-F238E27FC236}">
                <a16:creationId xmlns:a16="http://schemas.microsoft.com/office/drawing/2014/main" id="{3E828272-C2D3-DDFA-6561-EDA5CCE3665C}"/>
              </a:ext>
            </a:extLst>
          </p:cNvPr>
          <p:cNvPicPr>
            <a:picLocks noChangeAspect="1"/>
          </p:cNvPicPr>
          <p:nvPr/>
        </p:nvPicPr>
        <p:blipFill rotWithShape="1">
          <a:blip r:embed="rId2"/>
          <a:srcRect l="9298" r="4014" b="4"/>
          <a:stretch/>
        </p:blipFill>
        <p:spPr>
          <a:xfrm>
            <a:off x="7739492" y="146551"/>
            <a:ext cx="1304704" cy="1608214"/>
          </a:xfrm>
          <a:prstGeom prst="rect">
            <a:avLst/>
          </a:prstGeom>
        </p:spPr>
      </p:pic>
      <p:graphicFrame>
        <p:nvGraphicFramePr>
          <p:cNvPr id="6" name="Table 6">
            <a:extLst>
              <a:ext uri="{FF2B5EF4-FFF2-40B4-BE49-F238E27FC236}">
                <a16:creationId xmlns:a16="http://schemas.microsoft.com/office/drawing/2014/main" id="{2D244EB3-70C8-B2C0-8059-D301BAB1EDAB}"/>
              </a:ext>
            </a:extLst>
          </p:cNvPr>
          <p:cNvGraphicFramePr>
            <a:graphicFrameLocks noGrp="1"/>
          </p:cNvGraphicFramePr>
          <p:nvPr>
            <p:extLst>
              <p:ext uri="{D42A27DB-BD31-4B8C-83A1-F6EECF244321}">
                <p14:modId xmlns:p14="http://schemas.microsoft.com/office/powerpoint/2010/main" val="2244979737"/>
              </p:ext>
            </p:extLst>
          </p:nvPr>
        </p:nvGraphicFramePr>
        <p:xfrm>
          <a:off x="4586344" y="1973674"/>
          <a:ext cx="4557656" cy="5311910"/>
        </p:xfrm>
        <a:graphic>
          <a:graphicData uri="http://schemas.openxmlformats.org/drawingml/2006/table">
            <a:tbl>
              <a:tblPr firstRow="1" bandRow="1">
                <a:tableStyleId>{5C22544A-7EE6-4342-B048-85BDC9FD1C3A}</a:tableStyleId>
              </a:tblPr>
              <a:tblGrid>
                <a:gridCol w="1698776">
                  <a:extLst>
                    <a:ext uri="{9D8B030D-6E8A-4147-A177-3AD203B41FA5}">
                      <a16:colId xmlns:a16="http://schemas.microsoft.com/office/drawing/2014/main" val="102206434"/>
                    </a:ext>
                  </a:extLst>
                </a:gridCol>
                <a:gridCol w="1099453">
                  <a:extLst>
                    <a:ext uri="{9D8B030D-6E8A-4147-A177-3AD203B41FA5}">
                      <a16:colId xmlns:a16="http://schemas.microsoft.com/office/drawing/2014/main" val="4266338399"/>
                    </a:ext>
                  </a:extLst>
                </a:gridCol>
                <a:gridCol w="1759427">
                  <a:extLst>
                    <a:ext uri="{9D8B030D-6E8A-4147-A177-3AD203B41FA5}">
                      <a16:colId xmlns:a16="http://schemas.microsoft.com/office/drawing/2014/main" val="2688718851"/>
                    </a:ext>
                  </a:extLst>
                </a:gridCol>
              </a:tblGrid>
              <a:tr h="633721">
                <a:tc gridSpan="3">
                  <a:txBody>
                    <a:bodyPr/>
                    <a:lstStyle/>
                    <a:p>
                      <a:pPr algn="ctr"/>
                      <a:r>
                        <a:rPr lang="en-US" sz="1800" b="1" dirty="0">
                          <a:latin typeface="Arial" panose="020B0604020202020204" pitchFamily="34" charset="0"/>
                          <a:cs typeface="Arial" panose="020B0604020202020204" pitchFamily="34" charset="0"/>
                        </a:rPr>
                        <a:t>BLOCK RANK OF MEAN FROM HIGHEST TO LOWEST</a:t>
                      </a:r>
                      <a:endParaRPr lang="en-US" b="1" dirty="0">
                        <a:latin typeface="Arial" panose="020B0604020202020204" pitchFamily="34" charset="0"/>
                        <a:cs typeface="Arial" panose="020B0604020202020204" pitchFamily="34"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564261335"/>
                  </a:ext>
                </a:extLst>
              </a:tr>
              <a:tr h="633721">
                <a:tc>
                  <a:txBody>
                    <a:bodyPr/>
                    <a:lstStyle/>
                    <a:p>
                      <a:endParaRPr lang="en-US" b="1" dirty="0">
                        <a:latin typeface="Arial" panose="020B0604020202020204" pitchFamily="34" charset="0"/>
                        <a:cs typeface="Arial" panose="020B0604020202020204" pitchFamily="34" charset="0"/>
                      </a:endParaRPr>
                    </a:p>
                  </a:txBody>
                  <a:tcPr/>
                </a:tc>
                <a:tc>
                  <a:txBody>
                    <a:bodyPr/>
                    <a:lstStyle/>
                    <a:p>
                      <a:r>
                        <a:rPr lang="en-US" b="1" dirty="0">
                          <a:latin typeface="Arial" panose="020B0604020202020204" pitchFamily="34" charset="0"/>
                          <a:cs typeface="Arial" panose="020B0604020202020204" pitchFamily="34" charset="0"/>
                        </a:rPr>
                        <a:t>Faculty Mean</a:t>
                      </a:r>
                    </a:p>
                  </a:txBody>
                  <a:tcPr/>
                </a:tc>
                <a:tc>
                  <a:txBody>
                    <a:bodyPr/>
                    <a:lstStyle/>
                    <a:p>
                      <a:r>
                        <a:rPr lang="en-US" b="1" dirty="0">
                          <a:latin typeface="Arial" panose="020B0604020202020204" pitchFamily="34" charset="0"/>
                          <a:cs typeface="Arial" panose="020B0604020202020204" pitchFamily="34" charset="0"/>
                        </a:rPr>
                        <a:t>Student Mean</a:t>
                      </a:r>
                    </a:p>
                  </a:txBody>
                  <a:tcPr/>
                </a:tc>
                <a:extLst>
                  <a:ext uri="{0D108BD9-81ED-4DB2-BD59-A6C34878D82A}">
                    <a16:rowId xmlns:a16="http://schemas.microsoft.com/office/drawing/2014/main" val="4048402801"/>
                  </a:ext>
                </a:extLst>
              </a:tr>
              <a:tr h="480624">
                <a:tc>
                  <a:txBody>
                    <a:bodyPr/>
                    <a:lstStyle/>
                    <a:p>
                      <a:r>
                        <a:rPr lang="en-US" sz="1600" b="1" dirty="0">
                          <a:latin typeface="Arial" panose="020B0604020202020204" pitchFamily="34" charset="0"/>
                          <a:cs typeface="Arial" panose="020B0604020202020204" pitchFamily="34" charset="0"/>
                        </a:rPr>
                        <a:t>COMPUTERS</a:t>
                      </a:r>
                    </a:p>
                  </a:txBody>
                  <a:tcPr/>
                </a:tc>
                <a:tc>
                  <a:txBody>
                    <a:bodyPr/>
                    <a:lstStyle/>
                    <a:p>
                      <a:r>
                        <a:rPr lang="en-US" dirty="0">
                          <a:latin typeface="Arial" panose="020B0604020202020204" pitchFamily="34" charset="0"/>
                          <a:cs typeface="Arial" panose="020B0604020202020204" pitchFamily="34" charset="0"/>
                        </a:rPr>
                        <a:t>4.29</a:t>
                      </a:r>
                    </a:p>
                  </a:txBody>
                  <a:tcPr/>
                </a:tc>
                <a:tc>
                  <a:txBody>
                    <a:bodyPr/>
                    <a:lstStyle/>
                    <a:p>
                      <a:r>
                        <a:rPr lang="en-US" dirty="0">
                          <a:latin typeface="Arial" panose="020B0604020202020204" pitchFamily="34" charset="0"/>
                          <a:cs typeface="Arial" panose="020B0604020202020204" pitchFamily="34" charset="0"/>
                        </a:rPr>
                        <a:t>3.69</a:t>
                      </a:r>
                    </a:p>
                  </a:txBody>
                  <a:tcPr/>
                </a:tc>
                <a:extLst>
                  <a:ext uri="{0D108BD9-81ED-4DB2-BD59-A6C34878D82A}">
                    <a16:rowId xmlns:a16="http://schemas.microsoft.com/office/drawing/2014/main" val="3214667165"/>
                  </a:ext>
                </a:extLst>
              </a:tr>
              <a:tr h="995227">
                <a:tc>
                  <a:txBody>
                    <a:bodyPr/>
                    <a:lstStyle/>
                    <a:p>
                      <a:r>
                        <a:rPr lang="en-US" sz="1600" b="1" dirty="0">
                          <a:latin typeface="Arial" panose="020B0604020202020204" pitchFamily="34" charset="0"/>
                          <a:cs typeface="Arial" panose="020B0604020202020204" pitchFamily="34" charset="0"/>
                        </a:rPr>
                        <a:t>GETTING INFORMATION</a:t>
                      </a:r>
                    </a:p>
                  </a:txBody>
                  <a:tcPr/>
                </a:tc>
                <a:tc>
                  <a:txBody>
                    <a:bodyPr/>
                    <a:lstStyle/>
                    <a:p>
                      <a:r>
                        <a:rPr lang="en-US" dirty="0">
                          <a:latin typeface="Arial" panose="020B0604020202020204" pitchFamily="34" charset="0"/>
                          <a:cs typeface="Arial" panose="020B0604020202020204" pitchFamily="34" charset="0"/>
                        </a:rPr>
                        <a:t>4.27</a:t>
                      </a:r>
                    </a:p>
                  </a:txBody>
                  <a:tcPr/>
                </a:tc>
                <a:tc>
                  <a:txBody>
                    <a:bodyPr/>
                    <a:lstStyle/>
                    <a:p>
                      <a:r>
                        <a:rPr lang="en-US" dirty="0">
                          <a:latin typeface="Arial" panose="020B0604020202020204" pitchFamily="34" charset="0"/>
                          <a:cs typeface="Arial" panose="020B0604020202020204" pitchFamily="34" charset="0"/>
                        </a:rPr>
                        <a:t>3.62</a:t>
                      </a:r>
                    </a:p>
                  </a:txBody>
                  <a:tcPr/>
                </a:tc>
                <a:extLst>
                  <a:ext uri="{0D108BD9-81ED-4DB2-BD59-A6C34878D82A}">
                    <a16:rowId xmlns:a16="http://schemas.microsoft.com/office/drawing/2014/main" val="2919884025"/>
                  </a:ext>
                </a:extLst>
              </a:tr>
              <a:tr h="995227">
                <a:tc>
                  <a:txBody>
                    <a:bodyPr/>
                    <a:lstStyle/>
                    <a:p>
                      <a:r>
                        <a:rPr lang="en-US" sz="1600" b="1" dirty="0">
                          <a:latin typeface="Arial" panose="020B0604020202020204" pitchFamily="34" charset="0"/>
                          <a:cs typeface="Arial" panose="020B0604020202020204" pitchFamily="34" charset="0"/>
                        </a:rPr>
                        <a:t>USING INFORMATION</a:t>
                      </a:r>
                    </a:p>
                  </a:txBody>
                  <a:tcPr/>
                </a:tc>
                <a:tc>
                  <a:txBody>
                    <a:bodyPr/>
                    <a:lstStyle/>
                    <a:p>
                      <a:r>
                        <a:rPr lang="en-US" dirty="0">
                          <a:latin typeface="Arial" panose="020B0604020202020204" pitchFamily="34" charset="0"/>
                          <a:cs typeface="Arial" panose="020B0604020202020204" pitchFamily="34" charset="0"/>
                        </a:rPr>
                        <a:t>3.94</a:t>
                      </a:r>
                    </a:p>
                  </a:txBody>
                  <a:tcPr/>
                </a:tc>
                <a:tc>
                  <a:txBody>
                    <a:bodyPr/>
                    <a:lstStyle/>
                    <a:p>
                      <a:r>
                        <a:rPr lang="en-US" dirty="0">
                          <a:latin typeface="Arial" panose="020B0604020202020204" pitchFamily="34" charset="0"/>
                          <a:cs typeface="Arial" panose="020B0604020202020204" pitchFamily="34" charset="0"/>
                        </a:rPr>
                        <a:t>3.41</a:t>
                      </a:r>
                    </a:p>
                  </a:txBody>
                  <a:tcPr/>
                </a:tc>
                <a:extLst>
                  <a:ext uri="{0D108BD9-81ED-4DB2-BD59-A6C34878D82A}">
                    <a16:rowId xmlns:a16="http://schemas.microsoft.com/office/drawing/2014/main" val="557426056"/>
                  </a:ext>
                </a:extLst>
              </a:tr>
              <a:tr h="696658">
                <a:tc>
                  <a:txBody>
                    <a:bodyPr/>
                    <a:lstStyle/>
                    <a:p>
                      <a:r>
                        <a:rPr lang="en-US" sz="1600" b="1" dirty="0">
                          <a:latin typeface="Arial" panose="020B0604020202020204" pitchFamily="34" charset="0"/>
                          <a:cs typeface="Arial" panose="020B0604020202020204" pitchFamily="34" charset="0"/>
                        </a:rPr>
                        <a:t>KNOWLEDGE</a:t>
                      </a:r>
                    </a:p>
                  </a:txBody>
                  <a:tcPr/>
                </a:tc>
                <a:tc>
                  <a:txBody>
                    <a:bodyPr/>
                    <a:lstStyle/>
                    <a:p>
                      <a:r>
                        <a:rPr lang="en-US" dirty="0">
                          <a:latin typeface="Arial" panose="020B0604020202020204" pitchFamily="34" charset="0"/>
                          <a:cs typeface="Arial" panose="020B0604020202020204" pitchFamily="34" charset="0"/>
                        </a:rPr>
                        <a:t>3.92</a:t>
                      </a:r>
                    </a:p>
                  </a:txBody>
                  <a:tcPr/>
                </a:tc>
                <a:tc>
                  <a:txBody>
                    <a:bodyPr/>
                    <a:lstStyle/>
                    <a:p>
                      <a:r>
                        <a:rPr lang="en-US" dirty="0">
                          <a:latin typeface="Arial" panose="020B0604020202020204" pitchFamily="34" charset="0"/>
                          <a:cs typeface="Arial" panose="020B0604020202020204" pitchFamily="34" charset="0"/>
                        </a:rPr>
                        <a:t>3.38</a:t>
                      </a:r>
                    </a:p>
                  </a:txBody>
                  <a:tcPr/>
                </a:tc>
                <a:extLst>
                  <a:ext uri="{0D108BD9-81ED-4DB2-BD59-A6C34878D82A}">
                    <a16:rowId xmlns:a16="http://schemas.microsoft.com/office/drawing/2014/main" val="3302241980"/>
                  </a:ext>
                </a:extLst>
              </a:tr>
              <a:tr h="383390">
                <a:tc>
                  <a:txBody>
                    <a:bodyPr/>
                    <a:lstStyle/>
                    <a:p>
                      <a:r>
                        <a:rPr lang="en-US" sz="1600" b="1" dirty="0">
                          <a:latin typeface="Arial" panose="020B0604020202020204" pitchFamily="34" charset="0"/>
                          <a:cs typeface="Arial" panose="020B0604020202020204" pitchFamily="34" charset="0"/>
                        </a:rPr>
                        <a:t>READING</a:t>
                      </a:r>
                    </a:p>
                  </a:txBody>
                  <a:tcPr/>
                </a:tc>
                <a:tc>
                  <a:txBody>
                    <a:bodyPr/>
                    <a:lstStyle/>
                    <a:p>
                      <a:r>
                        <a:rPr lang="en-US" dirty="0">
                          <a:latin typeface="Arial" panose="020B0604020202020204" pitchFamily="34" charset="0"/>
                          <a:cs typeface="Arial" panose="020B0604020202020204" pitchFamily="34" charset="0"/>
                        </a:rPr>
                        <a:t>4.09</a:t>
                      </a:r>
                    </a:p>
                  </a:txBody>
                  <a:tcPr/>
                </a:tc>
                <a:tc>
                  <a:txBody>
                    <a:bodyPr/>
                    <a:lstStyle/>
                    <a:p>
                      <a:r>
                        <a:rPr lang="en-US" dirty="0">
                          <a:latin typeface="Arial" panose="020B0604020202020204" pitchFamily="34" charset="0"/>
                          <a:cs typeface="Arial" panose="020B0604020202020204" pitchFamily="34" charset="0"/>
                        </a:rPr>
                        <a:t>3.29</a:t>
                      </a:r>
                    </a:p>
                  </a:txBody>
                  <a:tcPr/>
                </a:tc>
                <a:extLst>
                  <a:ext uri="{0D108BD9-81ED-4DB2-BD59-A6C34878D82A}">
                    <a16:rowId xmlns:a16="http://schemas.microsoft.com/office/drawing/2014/main" val="1242689771"/>
                  </a:ext>
                </a:extLst>
              </a:tr>
              <a:tr h="480624">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23909652"/>
                  </a:ext>
                </a:extLst>
              </a:tr>
            </a:tbl>
          </a:graphicData>
        </a:graphic>
      </p:graphicFrame>
    </p:spTree>
    <p:extLst>
      <p:ext uri="{BB962C8B-B14F-4D97-AF65-F5344CB8AC3E}">
        <p14:creationId xmlns:p14="http://schemas.microsoft.com/office/powerpoint/2010/main" val="2582627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80C96-03CB-A97A-9B84-186D476B526F}"/>
              </a:ext>
            </a:extLst>
          </p:cNvPr>
          <p:cNvSpPr>
            <a:spLocks noGrp="1"/>
          </p:cNvSpPr>
          <p:nvPr>
            <p:ph type="title"/>
          </p:nvPr>
        </p:nvSpPr>
        <p:spPr>
          <a:xfrm>
            <a:off x="628650" y="68543"/>
            <a:ext cx="7886700" cy="1325563"/>
          </a:xfrm>
        </p:spPr>
        <p:txBody>
          <a:bodyPr>
            <a:normAutofit/>
          </a:bodyPr>
          <a:lstStyle/>
          <a:p>
            <a:r>
              <a:rPr lang="en-US" sz="3600" b="1" dirty="0">
                <a:latin typeface="Arial" panose="020B0604020202020204" pitchFamily="34" charset="0"/>
                <a:cs typeface="Arial" panose="020B0604020202020204" pitchFamily="34" charset="0"/>
              </a:rPr>
              <a:t>Students’ Five Top Helps</a:t>
            </a:r>
          </a:p>
        </p:txBody>
      </p:sp>
      <p:sp>
        <p:nvSpPr>
          <p:cNvPr id="3" name="Content Placeholder 2">
            <a:extLst>
              <a:ext uri="{FF2B5EF4-FFF2-40B4-BE49-F238E27FC236}">
                <a16:creationId xmlns:a16="http://schemas.microsoft.com/office/drawing/2014/main" id="{F80762C4-DAC2-7BA9-FAEC-C4964D15FC6C}"/>
              </a:ext>
            </a:extLst>
          </p:cNvPr>
          <p:cNvSpPr>
            <a:spLocks noGrp="1"/>
          </p:cNvSpPr>
          <p:nvPr>
            <p:ph idx="1"/>
          </p:nvPr>
        </p:nvSpPr>
        <p:spPr>
          <a:xfrm>
            <a:off x="0" y="1494502"/>
            <a:ext cx="9144000" cy="5638800"/>
          </a:xfrm>
        </p:spPr>
        <p:txBody>
          <a:bodyPr>
            <a:normAutofit/>
          </a:bodyPr>
          <a:lstStyle/>
          <a:p>
            <a:r>
              <a:rPr lang="en-US" dirty="0">
                <a:latin typeface="Arial" panose="020B0604020202020204" pitchFamily="34" charset="0"/>
                <a:cs typeface="Arial" panose="020B0604020202020204" pitchFamily="34" charset="0"/>
              </a:rPr>
              <a:t>The school library has helped me know the different steps in </a:t>
            </a:r>
            <a:r>
              <a:rPr lang="en-US" b="1" dirty="0">
                <a:solidFill>
                  <a:srgbClr val="FFFF00"/>
                </a:solidFill>
                <a:latin typeface="Arial" panose="020B0604020202020204" pitchFamily="34" charset="0"/>
                <a:cs typeface="Arial" panose="020B0604020202020204" pitchFamily="34" charset="0"/>
              </a:rPr>
              <a:t>finding and using information;</a:t>
            </a:r>
          </a:p>
          <a:p>
            <a:r>
              <a:rPr lang="en-US" b="1" dirty="0">
                <a:solidFill>
                  <a:srgbClr val="FFFF00"/>
                </a:solidFill>
                <a:latin typeface="Arial" panose="020B0604020202020204" pitchFamily="34" charset="0"/>
                <a:cs typeface="Arial" panose="020B0604020202020204" pitchFamily="34" charset="0"/>
              </a:rPr>
              <a:t>Computers help me find information inside </a:t>
            </a:r>
            <a:r>
              <a:rPr lang="en-US" dirty="0">
                <a:solidFill>
                  <a:srgbClr val="FFFF00"/>
                </a:solidFill>
                <a:latin typeface="Arial" panose="020B0604020202020204" pitchFamily="34" charset="0"/>
                <a:cs typeface="Arial" panose="020B0604020202020204" pitchFamily="34" charset="0"/>
              </a:rPr>
              <a:t>and outside </a:t>
            </a:r>
            <a:r>
              <a:rPr lang="en-US" dirty="0">
                <a:latin typeface="Arial" panose="020B0604020202020204" pitchFamily="34" charset="0"/>
                <a:cs typeface="Arial" panose="020B0604020202020204" pitchFamily="34" charset="0"/>
              </a:rPr>
              <a:t>of the school library;</a:t>
            </a:r>
          </a:p>
          <a:p>
            <a:r>
              <a:rPr lang="en-US" dirty="0">
                <a:latin typeface="Arial" panose="020B0604020202020204" pitchFamily="34" charset="0"/>
                <a:cs typeface="Arial" panose="020B0604020202020204" pitchFamily="34" charset="0"/>
              </a:rPr>
              <a:t>The school library has helped me </a:t>
            </a:r>
            <a:r>
              <a:rPr lang="en-US" b="1" dirty="0">
                <a:solidFill>
                  <a:srgbClr val="FFFF00"/>
                </a:solidFill>
                <a:latin typeface="Arial" panose="020B0604020202020204" pitchFamily="34" charset="0"/>
                <a:cs typeface="Arial" panose="020B0604020202020204" pitchFamily="34" charset="0"/>
              </a:rPr>
              <a:t>work out the questions for topics</a:t>
            </a:r>
            <a:r>
              <a:rPr lang="en-US" dirty="0">
                <a:latin typeface="Arial" panose="020B0604020202020204" pitchFamily="34" charset="0"/>
                <a:cs typeface="Arial" panose="020B0604020202020204" pitchFamily="34" charset="0"/>
              </a:rPr>
              <a:t> I am working on;</a:t>
            </a:r>
          </a:p>
          <a:p>
            <a:r>
              <a:rPr lang="en-US" dirty="0">
                <a:latin typeface="Arial" panose="020B0604020202020204" pitchFamily="34" charset="0"/>
                <a:cs typeface="Arial" panose="020B0604020202020204" pitchFamily="34" charset="0"/>
              </a:rPr>
              <a:t>The school library has helped me </a:t>
            </a:r>
            <a:r>
              <a:rPr lang="en-US" b="1" dirty="0">
                <a:solidFill>
                  <a:srgbClr val="FFFF00"/>
                </a:solidFill>
                <a:latin typeface="Arial" panose="020B0604020202020204" pitchFamily="34" charset="0"/>
                <a:cs typeface="Arial" panose="020B0604020202020204" pitchFamily="34" charset="0"/>
              </a:rPr>
              <a:t>learn more facts </a:t>
            </a:r>
            <a:r>
              <a:rPr lang="en-US" dirty="0">
                <a:latin typeface="Arial" panose="020B0604020202020204" pitchFamily="34" charset="0"/>
                <a:cs typeface="Arial" panose="020B0604020202020204" pitchFamily="34" charset="0"/>
              </a:rPr>
              <a:t>about my topics; </a:t>
            </a:r>
          </a:p>
          <a:p>
            <a:r>
              <a:rPr lang="en-US" dirty="0">
                <a:latin typeface="Arial" panose="020B0604020202020204" pitchFamily="34" charset="0"/>
                <a:cs typeface="Arial" panose="020B0604020202020204" pitchFamily="34" charset="0"/>
              </a:rPr>
              <a:t>The school library has helped me </a:t>
            </a:r>
            <a:r>
              <a:rPr lang="en-US" b="1" dirty="0">
                <a:solidFill>
                  <a:srgbClr val="FFFF00"/>
                </a:solidFill>
                <a:latin typeface="Arial" panose="020B0604020202020204" pitchFamily="34" charset="0"/>
                <a:cs typeface="Arial" panose="020B0604020202020204" pitchFamily="34" charset="0"/>
              </a:rPr>
              <a:t>find different sources of information </a:t>
            </a:r>
            <a:r>
              <a:rPr lang="en-US" dirty="0">
                <a:latin typeface="Arial" panose="020B0604020202020204" pitchFamily="34" charset="0"/>
                <a:cs typeface="Arial" panose="020B0604020202020204" pitchFamily="34" charset="0"/>
              </a:rPr>
              <a:t>for my topics in a variety of formats (such as books, magazines, CDs, websites, videos). </a:t>
            </a:r>
          </a:p>
        </p:txBody>
      </p:sp>
      <p:pic>
        <p:nvPicPr>
          <p:cNvPr id="4" name="Picture 3" descr="A picture containing person, person, indoor&#10;&#10;Description automatically generated">
            <a:extLst>
              <a:ext uri="{FF2B5EF4-FFF2-40B4-BE49-F238E27FC236}">
                <a16:creationId xmlns:a16="http://schemas.microsoft.com/office/drawing/2014/main" id="{06DDE997-9C97-0B71-ADF4-6DBB419286BB}"/>
              </a:ext>
            </a:extLst>
          </p:cNvPr>
          <p:cNvPicPr>
            <a:picLocks noChangeAspect="1"/>
          </p:cNvPicPr>
          <p:nvPr/>
        </p:nvPicPr>
        <p:blipFill rotWithShape="1">
          <a:blip r:embed="rId2"/>
          <a:srcRect l="9298" r="4014" b="4"/>
          <a:stretch/>
        </p:blipFill>
        <p:spPr>
          <a:xfrm>
            <a:off x="7919003" y="146865"/>
            <a:ext cx="1093304" cy="1347637"/>
          </a:xfrm>
          <a:prstGeom prst="rect">
            <a:avLst/>
          </a:prstGeom>
        </p:spPr>
      </p:pic>
    </p:spTree>
    <p:extLst>
      <p:ext uri="{BB962C8B-B14F-4D97-AF65-F5344CB8AC3E}">
        <p14:creationId xmlns:p14="http://schemas.microsoft.com/office/powerpoint/2010/main" val="3680500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841D-5841-B6C2-DF87-07189108E890}"/>
              </a:ext>
            </a:extLst>
          </p:cNvPr>
          <p:cNvSpPr>
            <a:spLocks noGrp="1"/>
          </p:cNvSpPr>
          <p:nvPr>
            <p:ph type="title"/>
          </p:nvPr>
        </p:nvSpPr>
        <p:spPr>
          <a:xfrm>
            <a:off x="391889" y="157119"/>
            <a:ext cx="9143999" cy="1325563"/>
          </a:xfrm>
        </p:spPr>
        <p:txBody>
          <a:bodyPr>
            <a:normAutofit/>
          </a:bodyPr>
          <a:lstStyle/>
          <a:p>
            <a:r>
              <a:rPr lang="en-US" sz="3200" b="1" dirty="0">
                <a:latin typeface="Arial" panose="020B0604020202020204" pitchFamily="34" charset="0"/>
                <a:cs typeface="Arial" panose="020B0604020202020204" pitchFamily="34" charset="0"/>
              </a:rPr>
              <a:t>Critical Incident Statements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and High-Ranking Types of Help</a:t>
            </a:r>
          </a:p>
        </p:txBody>
      </p:sp>
      <p:sp>
        <p:nvSpPr>
          <p:cNvPr id="3" name="Content Placeholder 2">
            <a:extLst>
              <a:ext uri="{FF2B5EF4-FFF2-40B4-BE49-F238E27FC236}">
                <a16:creationId xmlns:a16="http://schemas.microsoft.com/office/drawing/2014/main" id="{1C8AC03C-437B-3EE2-EE9D-EF0C6C27A140}"/>
              </a:ext>
            </a:extLst>
          </p:cNvPr>
          <p:cNvSpPr>
            <a:spLocks noGrp="1"/>
          </p:cNvSpPr>
          <p:nvPr>
            <p:ph idx="1"/>
          </p:nvPr>
        </p:nvSpPr>
        <p:spPr>
          <a:xfrm>
            <a:off x="0" y="1554210"/>
            <a:ext cx="9535888" cy="5532437"/>
          </a:xfrm>
        </p:spPr>
        <p:txBody>
          <a:bodyPr>
            <a:normAutofit/>
          </a:bodyPr>
          <a:lstStyle/>
          <a:p>
            <a:pPr marL="0" indent="0">
              <a:buNone/>
            </a:pPr>
            <a:r>
              <a:rPr lang="en-US" sz="2600" dirty="0">
                <a:latin typeface="Calibri" panose="020F0502020204030204" pitchFamily="34" charset="0"/>
              </a:rPr>
              <a:t>1</a:t>
            </a:r>
            <a:r>
              <a:rPr lang="en-US" sz="2600" dirty="0">
                <a:latin typeface="Arial" panose="020B0604020202020204" pitchFamily="34" charset="0"/>
                <a:cs typeface="Arial" panose="020B0604020202020204" pitchFamily="34" charset="0"/>
              </a:rPr>
              <a:t>.  Help impacted most in </a:t>
            </a:r>
            <a:r>
              <a:rPr lang="en-US" sz="2600" b="1" dirty="0">
                <a:solidFill>
                  <a:srgbClr val="FFFF00"/>
                </a:solidFill>
                <a:latin typeface="Arial" panose="020B0604020202020204" pitchFamily="34" charset="0"/>
                <a:cs typeface="Arial" panose="020B0604020202020204" pitchFamily="34" charset="0"/>
              </a:rPr>
              <a:t>Social Studies, </a:t>
            </a:r>
            <a:br>
              <a:rPr lang="en-US" sz="2600" b="1" dirty="0">
                <a:solidFill>
                  <a:srgbClr val="FFFF00"/>
                </a:solidFill>
                <a:latin typeface="Arial" panose="020B0604020202020204" pitchFamily="34" charset="0"/>
                <a:cs typeface="Arial" panose="020B0604020202020204" pitchFamily="34" charset="0"/>
              </a:rPr>
            </a:br>
            <a:r>
              <a:rPr lang="en-US" sz="2600" b="1" dirty="0">
                <a:solidFill>
                  <a:srgbClr val="FFFF00"/>
                </a:solidFill>
                <a:latin typeface="Arial" panose="020B0604020202020204" pitchFamily="34" charset="0"/>
                <a:cs typeface="Arial" panose="020B0604020202020204" pitchFamily="34" charset="0"/>
              </a:rPr>
              <a:t>     Language Arts </a:t>
            </a:r>
            <a:r>
              <a:rPr lang="en-US" sz="2400" b="1" dirty="0">
                <a:solidFill>
                  <a:srgbClr val="FFFF00"/>
                </a:solidFill>
                <a:latin typeface="Arial" panose="020B0604020202020204" pitchFamily="34" charset="0"/>
                <a:cs typeface="Arial" panose="020B0604020202020204" pitchFamily="34" charset="0"/>
              </a:rPr>
              <a:t> and Science;</a:t>
            </a:r>
          </a:p>
          <a:p>
            <a:pPr marL="0" indent="0">
              <a:buNone/>
            </a:pPr>
            <a:r>
              <a:rPr lang="en-US" sz="2400" dirty="0">
                <a:latin typeface="Arial" panose="020B0604020202020204" pitchFamily="34" charset="0"/>
                <a:cs typeface="Arial" panose="020B0604020202020204" pitchFamily="34" charset="0"/>
              </a:rPr>
              <a:t>2. </a:t>
            </a:r>
            <a:r>
              <a:rPr lang="en-US" sz="2400" b="1" dirty="0">
                <a:solidFill>
                  <a:srgbClr val="FFFF00"/>
                </a:solidFill>
                <a:latin typeface="Arial" panose="020B0604020202020204" pitchFamily="34" charset="0"/>
                <a:cs typeface="Arial" panose="020B0604020202020204" pitchFamily="34" charset="0"/>
              </a:rPr>
              <a:t>Information technology and the Internet</a:t>
            </a:r>
            <a:r>
              <a:rPr lang="en-US" sz="2400" dirty="0">
                <a:latin typeface="Arial" panose="020B0604020202020204" pitchFamily="34" charset="0"/>
                <a:cs typeface="Arial" panose="020B0604020202020204" pitchFamily="34" charset="0"/>
              </a:rPr>
              <a:t>: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Functional, technical, evaluative, and constructive;</a:t>
            </a:r>
          </a:p>
          <a:p>
            <a:pPr marL="0" indent="0">
              <a:buNone/>
            </a:pPr>
            <a:r>
              <a:rPr lang="en-US" sz="2400" dirty="0">
                <a:latin typeface="Arial" panose="020B0604020202020204" pitchFamily="34" charset="0"/>
                <a:cs typeface="Arial" panose="020B0604020202020204" pitchFamily="34" charset="0"/>
              </a:rPr>
              <a:t>3. </a:t>
            </a:r>
            <a:r>
              <a:rPr lang="en-US" sz="2400" b="1" dirty="0">
                <a:solidFill>
                  <a:srgbClr val="FFFF00"/>
                </a:solidFill>
                <a:latin typeface="Arial" panose="020B0604020202020204" pitchFamily="34" charset="0"/>
                <a:cs typeface="Arial" panose="020B0604020202020204" pitchFamily="34" charset="0"/>
              </a:rPr>
              <a:t>Acquisition and use of information;</a:t>
            </a:r>
          </a:p>
          <a:p>
            <a:pPr marL="0" indent="0">
              <a:buNone/>
            </a:pPr>
            <a:r>
              <a:rPr lang="en-US" sz="2400" dirty="0">
                <a:latin typeface="Arial" panose="020B0604020202020204" pitchFamily="34" charset="0"/>
                <a:cs typeface="Arial" panose="020B0604020202020204" pitchFamily="34" charset="0"/>
              </a:rPr>
              <a:t>4. The </a:t>
            </a:r>
            <a:r>
              <a:rPr lang="en-US" sz="2400" b="1" dirty="0">
                <a:solidFill>
                  <a:srgbClr val="FFFF00"/>
                </a:solidFill>
                <a:latin typeface="Arial" panose="020B0604020202020204" pitchFamily="34" charset="0"/>
                <a:cs typeface="Arial" panose="020B0604020202020204" pitchFamily="34" charset="0"/>
              </a:rPr>
              <a:t>faculty</a:t>
            </a:r>
            <a:r>
              <a:rPr lang="en-US" sz="2400" dirty="0">
                <a:latin typeface="Arial" panose="020B0604020202020204" pitchFamily="34" charset="0"/>
                <a:cs typeface="Arial" panose="020B0604020202020204" pitchFamily="34" charset="0"/>
              </a:rPr>
              <a:t> perceived the school library </a:t>
            </a:r>
            <a:r>
              <a:rPr lang="en-US" sz="2400" b="1" dirty="0">
                <a:solidFill>
                  <a:srgbClr val="FFFF00"/>
                </a:solidFill>
                <a:latin typeface="Arial" panose="020B0604020202020204" pitchFamily="34" charset="0"/>
                <a:cs typeface="Arial" panose="020B0604020202020204" pitchFamily="34" charset="0"/>
              </a:rPr>
              <a:t>helped students to </a:t>
            </a:r>
            <a:br>
              <a:rPr lang="en-US" sz="2400" b="1" dirty="0">
                <a:solidFill>
                  <a:srgbClr val="FFFF00"/>
                </a:solidFill>
                <a:latin typeface="Arial" panose="020B0604020202020204" pitchFamily="34" charset="0"/>
                <a:cs typeface="Arial" panose="020B0604020202020204" pitchFamily="34" charset="0"/>
              </a:rPr>
            </a:br>
            <a:r>
              <a:rPr lang="en-US" sz="2400" b="1" dirty="0">
                <a:solidFill>
                  <a:srgbClr val="FFFF00"/>
                </a:solidFill>
                <a:latin typeface="Arial" panose="020B0604020202020204" pitchFamily="34" charset="0"/>
                <a:cs typeface="Arial" panose="020B0604020202020204" pitchFamily="34" charset="0"/>
              </a:rPr>
              <a:t>    search internet better, find information on Internet </a:t>
            </a:r>
            <a:r>
              <a:rPr lang="en-US" sz="2400" dirty="0">
                <a:latin typeface="Arial" panose="020B0604020202020204" pitchFamily="34" charset="0"/>
                <a:cs typeface="Arial" panose="020B0604020202020204" pitchFamily="34" charset="0"/>
              </a:rPr>
              <a:t>inside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and outside the library.  (99.82%)</a:t>
            </a:r>
          </a:p>
          <a:p>
            <a:pPr marL="0" indent="0">
              <a:buNone/>
            </a:pPr>
            <a:r>
              <a:rPr lang="en-US" sz="2400" dirty="0">
                <a:latin typeface="Arial" panose="020B0604020202020204" pitchFamily="34" charset="0"/>
                <a:cs typeface="Arial" panose="020B0604020202020204" pitchFamily="34" charset="0"/>
              </a:rPr>
              <a:t> 5. </a:t>
            </a:r>
            <a:r>
              <a:rPr lang="en-US" sz="2400" b="1" dirty="0">
                <a:solidFill>
                  <a:srgbClr val="FFFF00"/>
                </a:solidFill>
                <a:latin typeface="Arial" panose="020B0604020202020204" pitchFamily="34" charset="0"/>
                <a:cs typeface="Arial" panose="020B0604020202020204" pitchFamily="34" charset="0"/>
              </a:rPr>
              <a:t>Computers helped students find different sources </a:t>
            </a:r>
            <a:r>
              <a:rPr lang="en-US" sz="2400" dirty="0">
                <a:latin typeface="Arial" panose="020B0604020202020204" pitchFamily="34" charset="0"/>
                <a:cs typeface="Arial" panose="020B0604020202020204" pitchFamily="34" charset="0"/>
              </a:rPr>
              <a:t>of</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information for their topics and helped students </a:t>
            </a:r>
            <a:r>
              <a:rPr lang="en-US" sz="2400" dirty="0">
                <a:solidFill>
                  <a:srgbClr val="FFFF00"/>
                </a:solidFill>
                <a:latin typeface="Arial" panose="020B0604020202020204" pitchFamily="34" charset="0"/>
                <a:cs typeface="Arial" panose="020B0604020202020204" pitchFamily="34" charset="0"/>
              </a:rPr>
              <a:t>learn more facts</a:t>
            </a:r>
            <a:br>
              <a:rPr lang="en-US" sz="2400" dirty="0">
                <a:solidFill>
                  <a:srgbClr val="FFFF00"/>
                </a:solidFill>
                <a:latin typeface="Arial" panose="020B0604020202020204" pitchFamily="34" charset="0"/>
                <a:cs typeface="Arial" panose="020B0604020202020204" pitchFamily="34" charset="0"/>
              </a:rPr>
            </a:br>
            <a:r>
              <a:rPr lang="en-US" sz="2400" dirty="0">
                <a:solidFill>
                  <a:srgbClr val="FFFF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about their topics. </a:t>
            </a:r>
          </a:p>
          <a:p>
            <a:pPr marL="0" indent="0">
              <a:buNone/>
            </a:pPr>
            <a:r>
              <a:rPr lang="en-US" sz="2400" dirty="0">
                <a:latin typeface="Arial" panose="020B0604020202020204" pitchFamily="34" charset="0"/>
                <a:cs typeface="Arial" panose="020B0604020202020204" pitchFamily="34" charset="0"/>
              </a:rPr>
              <a:t>6.  </a:t>
            </a:r>
            <a:r>
              <a:rPr lang="en-US" sz="2400" b="1" dirty="0">
                <a:solidFill>
                  <a:srgbClr val="FFFF00"/>
                </a:solidFill>
                <a:latin typeface="Arial" panose="020B0604020202020204" pitchFamily="34" charset="0"/>
                <a:cs typeface="Arial" panose="020B0604020202020204" pitchFamily="34" charset="0"/>
              </a:rPr>
              <a:t>Identified the role of IT in information access, quality and</a:t>
            </a:r>
            <a:br>
              <a:rPr lang="en-US" sz="2400" b="1" dirty="0">
                <a:solidFill>
                  <a:srgbClr val="FFFF00"/>
                </a:solidFill>
                <a:latin typeface="Arial" panose="020B0604020202020204" pitchFamily="34" charset="0"/>
                <a:cs typeface="Arial" panose="020B0604020202020204" pitchFamily="34" charset="0"/>
              </a:rPr>
            </a:br>
            <a:r>
              <a:rPr lang="en-US" sz="2400" b="1" dirty="0">
                <a:solidFill>
                  <a:srgbClr val="FFFF00"/>
                </a:solidFill>
                <a:latin typeface="Arial" panose="020B0604020202020204" pitchFamily="34" charset="0"/>
                <a:cs typeface="Arial" panose="020B0604020202020204" pitchFamily="34" charset="0"/>
              </a:rPr>
              <a:t>     diversity</a:t>
            </a:r>
            <a:r>
              <a:rPr lang="en-US" sz="2400" dirty="0">
                <a:latin typeface="Arial" panose="020B0604020202020204" pitchFamily="34" charset="0"/>
                <a:cs typeface="Arial" panose="020B0604020202020204" pitchFamily="34" charset="0"/>
              </a:rPr>
              <a:t>.(99.82%)</a:t>
            </a:r>
          </a:p>
          <a:p>
            <a:pPr marL="0" indent="0">
              <a:buNone/>
            </a:pPr>
            <a:endParaRPr lang="en-US" sz="2600" dirty="0"/>
          </a:p>
          <a:p>
            <a:pPr marL="0" indent="0">
              <a:buNone/>
            </a:pPr>
            <a:endParaRPr lang="en-US" dirty="0"/>
          </a:p>
        </p:txBody>
      </p:sp>
      <p:pic>
        <p:nvPicPr>
          <p:cNvPr id="4" name="Picture 3" descr="A picture containing person, person, indoor&#10;&#10;Description automatically generated">
            <a:extLst>
              <a:ext uri="{FF2B5EF4-FFF2-40B4-BE49-F238E27FC236}">
                <a16:creationId xmlns:a16="http://schemas.microsoft.com/office/drawing/2014/main" id="{A3A2C3F9-9649-8256-C685-CBDC657A0F07}"/>
              </a:ext>
            </a:extLst>
          </p:cNvPr>
          <p:cNvPicPr>
            <a:picLocks noChangeAspect="1"/>
          </p:cNvPicPr>
          <p:nvPr/>
        </p:nvPicPr>
        <p:blipFill rotWithShape="1">
          <a:blip r:embed="rId2"/>
          <a:srcRect l="9298" r="4014" b="4"/>
          <a:stretch/>
        </p:blipFill>
        <p:spPr>
          <a:xfrm>
            <a:off x="6962327" y="146550"/>
            <a:ext cx="2081869" cy="2566169"/>
          </a:xfrm>
          <a:prstGeom prst="rect">
            <a:avLst/>
          </a:prstGeom>
        </p:spPr>
      </p:pic>
    </p:spTree>
    <p:extLst>
      <p:ext uri="{BB962C8B-B14F-4D97-AF65-F5344CB8AC3E}">
        <p14:creationId xmlns:p14="http://schemas.microsoft.com/office/powerpoint/2010/main" val="1719940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2EF0D132-E758-56BA-7036-B819F2843E13}"/>
              </a:ext>
            </a:extLst>
          </p:cNvPr>
          <p:cNvGraphicFramePr>
            <a:graphicFrameLocks noGrp="1"/>
          </p:cNvGraphicFramePr>
          <p:nvPr>
            <p:ph idx="1"/>
            <p:extLst>
              <p:ext uri="{D42A27DB-BD31-4B8C-83A1-F6EECF244321}">
                <p14:modId xmlns:p14="http://schemas.microsoft.com/office/powerpoint/2010/main" val="2383616819"/>
              </p:ext>
            </p:extLst>
          </p:nvPr>
        </p:nvGraphicFramePr>
        <p:xfrm>
          <a:off x="0" y="0"/>
          <a:ext cx="9144001" cy="7480400"/>
        </p:xfrm>
        <a:graphic>
          <a:graphicData uri="http://schemas.openxmlformats.org/drawingml/2006/table">
            <a:tbl>
              <a:tblPr firstRow="1" bandRow="1">
                <a:tableStyleId>{5C22544A-7EE6-4342-B048-85BDC9FD1C3A}</a:tableStyleId>
              </a:tblPr>
              <a:tblGrid>
                <a:gridCol w="1959433">
                  <a:extLst>
                    <a:ext uri="{9D8B030D-6E8A-4147-A177-3AD203B41FA5}">
                      <a16:colId xmlns:a16="http://schemas.microsoft.com/office/drawing/2014/main" val="516161022"/>
                    </a:ext>
                  </a:extLst>
                </a:gridCol>
                <a:gridCol w="247054">
                  <a:extLst>
                    <a:ext uri="{9D8B030D-6E8A-4147-A177-3AD203B41FA5}">
                      <a16:colId xmlns:a16="http://schemas.microsoft.com/office/drawing/2014/main" val="3370889854"/>
                    </a:ext>
                  </a:extLst>
                </a:gridCol>
                <a:gridCol w="1593353">
                  <a:extLst>
                    <a:ext uri="{9D8B030D-6E8A-4147-A177-3AD203B41FA5}">
                      <a16:colId xmlns:a16="http://schemas.microsoft.com/office/drawing/2014/main" val="1542180585"/>
                    </a:ext>
                  </a:extLst>
                </a:gridCol>
                <a:gridCol w="155934">
                  <a:extLst>
                    <a:ext uri="{9D8B030D-6E8A-4147-A177-3AD203B41FA5}">
                      <a16:colId xmlns:a16="http://schemas.microsoft.com/office/drawing/2014/main" val="672441017"/>
                    </a:ext>
                  </a:extLst>
                </a:gridCol>
                <a:gridCol w="2232375">
                  <a:extLst>
                    <a:ext uri="{9D8B030D-6E8A-4147-A177-3AD203B41FA5}">
                      <a16:colId xmlns:a16="http://schemas.microsoft.com/office/drawing/2014/main" val="2856149960"/>
                    </a:ext>
                  </a:extLst>
                </a:gridCol>
                <a:gridCol w="2955852">
                  <a:extLst>
                    <a:ext uri="{9D8B030D-6E8A-4147-A177-3AD203B41FA5}">
                      <a16:colId xmlns:a16="http://schemas.microsoft.com/office/drawing/2014/main" val="1422196890"/>
                    </a:ext>
                  </a:extLst>
                </a:gridCol>
              </a:tblGrid>
              <a:tr h="844632">
                <a:tc>
                  <a:txBody>
                    <a:bodyPr/>
                    <a:lstStyle/>
                    <a:p>
                      <a:r>
                        <a:rPr lang="en-US" sz="2400" dirty="0">
                          <a:latin typeface="Arial" panose="020B0604020202020204" pitchFamily="34" charset="0"/>
                          <a:cs typeface="Arial" panose="020B0604020202020204" pitchFamily="34" charset="0"/>
                        </a:rPr>
                        <a:t>Ohio </a:t>
                      </a:r>
                    </a:p>
                    <a:p>
                      <a:r>
                        <a:rPr lang="en-US" sz="2400" dirty="0">
                          <a:latin typeface="Arial" panose="020B0604020202020204" pitchFamily="34" charset="0"/>
                          <a:cs typeface="Arial" panose="020B0604020202020204" pitchFamily="34" charset="0"/>
                        </a:rPr>
                        <a:t>2005</a:t>
                      </a:r>
                    </a:p>
                  </a:txBody>
                  <a:tcPr>
                    <a:solidFill>
                      <a:srgbClr val="7030A0"/>
                    </a:solidFill>
                  </a:tcPr>
                </a:tc>
                <a:tc gridSpan="2">
                  <a:txBody>
                    <a:bodyPr/>
                    <a:lstStyle/>
                    <a:p>
                      <a:r>
                        <a:rPr lang="en-US" sz="2400" baseline="0" dirty="0">
                          <a:solidFill>
                            <a:schemeClr val="tx1"/>
                          </a:solidFill>
                          <a:latin typeface="Arial" panose="020B0604020202020204" pitchFamily="34" charset="0"/>
                          <a:cs typeface="Arial" panose="020B0604020202020204" pitchFamily="34" charset="0"/>
                        </a:rPr>
                        <a:t>Delaware 2007</a:t>
                      </a:r>
                    </a:p>
                  </a:txBody>
                  <a:tcPr>
                    <a:solidFill>
                      <a:srgbClr val="7030A0"/>
                    </a:solidFill>
                  </a:tcPr>
                </a:tc>
                <a:tc hMerge="1">
                  <a:txBody>
                    <a:bodyPr/>
                    <a:lstStyle/>
                    <a:p>
                      <a:endParaRPr lang="en-US" sz="2400" dirty="0">
                        <a:latin typeface="Arial" panose="020B0604020202020204" pitchFamily="34" charset="0"/>
                        <a:cs typeface="Arial" panose="020B0604020202020204" pitchFamily="34" charset="0"/>
                      </a:endParaRPr>
                    </a:p>
                  </a:txBody>
                  <a:tcPr>
                    <a:solidFill>
                      <a:srgbClr val="7030A0"/>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aseline="0" dirty="0">
                          <a:solidFill>
                            <a:srgbClr val="FFC000"/>
                          </a:solidFill>
                          <a:latin typeface="Arial" panose="020B0604020202020204" pitchFamily="34" charset="0"/>
                          <a:cs typeface="Arial" panose="020B0604020202020204" pitchFamily="34" charset="0"/>
                        </a:rPr>
                        <a:t>New Jersey 2002-2006,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aseline="0" dirty="0">
                          <a:solidFill>
                            <a:srgbClr val="FFC000"/>
                          </a:solidFill>
                          <a:latin typeface="Arial" panose="020B0604020202020204" pitchFamily="34" charset="0"/>
                          <a:cs typeface="Arial" panose="020B0604020202020204" pitchFamily="34" charset="0"/>
                        </a:rPr>
                        <a:t>2010</a:t>
                      </a:r>
                    </a:p>
                  </a:txBody>
                  <a:tcPr>
                    <a:solidFill>
                      <a:srgbClr val="7030A0"/>
                    </a:solidFill>
                  </a:tcPr>
                </a:tc>
                <a:tc hMerge="1">
                  <a:txBody>
                    <a:bodyPr/>
                    <a:lstStyle/>
                    <a:p>
                      <a:r>
                        <a:rPr lang="en-US" dirty="0"/>
                        <a:t>New Jersey</a:t>
                      </a:r>
                    </a:p>
                    <a:p>
                      <a:r>
                        <a:rPr lang="en-US" dirty="0"/>
                        <a:t>2009-2019</a:t>
                      </a:r>
                    </a:p>
                  </a:txBody>
                  <a:tcPr/>
                </a:tc>
                <a:tc>
                  <a:txBody>
                    <a:bodyPr/>
                    <a:lstStyle/>
                    <a:p>
                      <a:r>
                        <a:rPr lang="en-US" sz="2400" dirty="0">
                          <a:latin typeface="Arial" panose="020B0604020202020204" pitchFamily="34" charset="0"/>
                          <a:cs typeface="Arial" panose="020B0604020202020204" pitchFamily="34" charset="0"/>
                        </a:rPr>
                        <a:t>Massachusetts</a:t>
                      </a:r>
                    </a:p>
                    <a:p>
                      <a:r>
                        <a:rPr lang="en-US" sz="2400" dirty="0">
                          <a:latin typeface="Arial" panose="020B0604020202020204" pitchFamily="34" charset="0"/>
                          <a:cs typeface="Arial" panose="020B0604020202020204" pitchFamily="34" charset="0"/>
                        </a:rPr>
                        <a:t> 2018</a:t>
                      </a:r>
                    </a:p>
                  </a:txBody>
                  <a:tcPr>
                    <a:solidFill>
                      <a:srgbClr val="7030A0"/>
                    </a:solidFill>
                  </a:tcPr>
                </a:tc>
                <a:extLst>
                  <a:ext uri="{0D108BD9-81ED-4DB2-BD59-A6C34878D82A}">
                    <a16:rowId xmlns:a16="http://schemas.microsoft.com/office/drawing/2014/main" val="126655849"/>
                  </a:ext>
                </a:extLst>
              </a:tr>
              <a:tr h="3222113">
                <a:tc>
                  <a:txBody>
                    <a:bodyPr/>
                    <a:lstStyle/>
                    <a:p>
                      <a:r>
                        <a:rPr lang="en-US" sz="2000" b="1" u="sng" dirty="0">
                          <a:latin typeface="Arial" panose="020B0604020202020204" pitchFamily="34" charset="0"/>
                          <a:cs typeface="Arial" panose="020B0604020202020204" pitchFamily="34" charset="0"/>
                        </a:rPr>
                        <a:t>Student Learning through Ohio School Libraries</a:t>
                      </a:r>
                      <a:r>
                        <a:rPr lang="en-US" sz="2000" u="sng"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Ohio Educational Library Media Association</a:t>
                      </a:r>
                    </a:p>
                    <a:p>
                      <a:r>
                        <a:rPr lang="en-US" sz="2000" dirty="0">
                          <a:latin typeface="Arial" panose="020B0604020202020204" pitchFamily="34" charset="0"/>
                          <a:cs typeface="Arial" panose="020B0604020202020204" pitchFamily="34" charset="0"/>
                        </a:rPr>
                        <a:t>IMLS</a:t>
                      </a:r>
                    </a:p>
                  </a:txBody>
                  <a:tcPr/>
                </a:tc>
                <a:tc gridSpan="2">
                  <a:txBody>
                    <a:bodyPr/>
                    <a:lstStyle/>
                    <a:p>
                      <a:r>
                        <a:rPr lang="en-US" sz="2000" b="1" u="sng" dirty="0">
                          <a:latin typeface="Arial" panose="020B0604020202020204" pitchFamily="34" charset="0"/>
                          <a:cs typeface="Arial" panose="020B0604020202020204" pitchFamily="34" charset="0"/>
                        </a:rPr>
                        <a:t>Building Capacity and Continuous Improvement of School Libraries</a:t>
                      </a:r>
                    </a:p>
                    <a:p>
                      <a:r>
                        <a:rPr lang="en-US" sz="2000" dirty="0">
                          <a:latin typeface="Arial" panose="020B0604020202020204" pitchFamily="34" charset="0"/>
                          <a:cs typeface="Arial" panose="020B0604020202020204" pitchFamily="34" charset="0"/>
                        </a:rPr>
                        <a:t>Governor’s Task Force on School Libraries</a:t>
                      </a:r>
                    </a:p>
                  </a:txBody>
                  <a:tcPr/>
                </a:tc>
                <a:tc hMerge="1">
                  <a:txBody>
                    <a:bodyPr/>
                    <a:lstStyle/>
                    <a:p>
                      <a:endParaRPr lang="en-US" sz="2000" dirty="0">
                        <a:latin typeface="Arial" panose="020B0604020202020204" pitchFamily="34" charset="0"/>
                        <a:cs typeface="Arial" panose="020B0604020202020204" pitchFamily="34" charset="0"/>
                      </a:endParaRPr>
                    </a:p>
                  </a:txBody>
                  <a:tcPr/>
                </a:tc>
                <a:tc gridSpan="2">
                  <a:txBody>
                    <a:bodyPr/>
                    <a:lstStyle/>
                    <a:p>
                      <a:r>
                        <a:rPr lang="en-US" sz="2000" b="1" u="sng" dirty="0">
                          <a:latin typeface="Arial" panose="020B0604020202020204" pitchFamily="34" charset="0"/>
                          <a:cs typeface="Arial" panose="020B0604020202020204" pitchFamily="34" charset="0"/>
                        </a:rPr>
                        <a:t>One Common Goal-Student Learning</a:t>
                      </a:r>
                    </a:p>
                    <a:p>
                      <a:r>
                        <a:rPr lang="en-US" sz="2000" dirty="0">
                          <a:latin typeface="Arial" panose="020B0604020202020204" pitchFamily="34" charset="0"/>
                          <a:cs typeface="Arial" panose="020B0604020202020204" pitchFamily="34" charset="0"/>
                        </a:rPr>
                        <a:t>The New Jersey Association of School Libraries</a:t>
                      </a:r>
                    </a:p>
                    <a:p>
                      <a:r>
                        <a:rPr lang="en-US" sz="2000" dirty="0">
                          <a:latin typeface="Arial" panose="020B0604020202020204" pitchFamily="34" charset="0"/>
                          <a:cs typeface="Arial" panose="020B0604020202020204" pitchFamily="34" charset="0"/>
                        </a:rPr>
                        <a:t>based on  a 2003-2005 CISSL study funded by IMLS</a:t>
                      </a:r>
                    </a:p>
                    <a:p>
                      <a:endParaRPr lang="en-US" sz="2000" dirty="0">
                        <a:latin typeface="Arial" panose="020B0604020202020204" pitchFamily="34" charset="0"/>
                        <a:cs typeface="Arial" panose="020B0604020202020204" pitchFamily="34" charset="0"/>
                      </a:endParaRPr>
                    </a:p>
                  </a:txBody>
                  <a:tcPr/>
                </a:tc>
                <a:tc hMerge="1">
                  <a:txBody>
                    <a:bodyPr/>
                    <a:lstStyle/>
                    <a:p>
                      <a:r>
                        <a:rPr lang="en-US" sz="2000" b="1" dirty="0">
                          <a:latin typeface="Times New Roman" panose="02020603050405020304" pitchFamily="18" charset="0"/>
                          <a:cs typeface="Times New Roman" panose="02020603050405020304" pitchFamily="18" charset="0"/>
                        </a:rPr>
                        <a:t>One Common Goal-Student Learning</a:t>
                      </a:r>
                    </a:p>
                    <a:p>
                      <a:r>
                        <a:rPr lang="en-US" sz="2000" dirty="0">
                          <a:latin typeface="Times New Roman" panose="02020603050405020304" pitchFamily="18" charset="0"/>
                          <a:cs typeface="Times New Roman" panose="02020603050405020304" pitchFamily="18" charset="0"/>
                        </a:rPr>
                        <a:t>New Jersey Association of School Libraries </a:t>
                      </a:r>
                    </a:p>
                  </a:txBody>
                  <a:tcPr/>
                </a:tc>
                <a:tc>
                  <a:txBody>
                    <a:bodyPr/>
                    <a:lstStyle/>
                    <a:p>
                      <a:r>
                        <a:rPr lang="en-US" sz="2000" b="1" u="sng" dirty="0">
                          <a:latin typeface="Arial" panose="020B0604020202020204" pitchFamily="34" charset="0"/>
                          <a:cs typeface="Arial" panose="020B0604020202020204" pitchFamily="34" charset="0"/>
                        </a:rPr>
                        <a:t>Equitable Access and Meaningful Use of School Libraries for Students in the Commonwealth</a:t>
                      </a:r>
                    </a:p>
                    <a:p>
                      <a:r>
                        <a:rPr lang="en-US" sz="2000" dirty="0">
                          <a:latin typeface="Arial" panose="020B0604020202020204" pitchFamily="34" charset="0"/>
                          <a:cs typeface="Arial" panose="020B0604020202020204" pitchFamily="34" charset="0"/>
                        </a:rPr>
                        <a:t>The Massachusetts Legislature’s Commission on School Libraries</a:t>
                      </a:r>
                    </a:p>
                    <a:p>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19327348"/>
                  </a:ext>
                </a:extLst>
              </a:tr>
              <a:tr h="1032328">
                <a:tc>
                  <a:txBody>
                    <a:bodyPr/>
                    <a:lstStyle/>
                    <a:p>
                      <a:r>
                        <a:rPr lang="en-US" sz="2000" b="1" dirty="0">
                          <a:latin typeface="Arial" panose="020B0604020202020204" pitchFamily="34" charset="0"/>
                          <a:cs typeface="Arial" panose="020B0604020202020204" pitchFamily="34" charset="0"/>
                        </a:rPr>
                        <a:t>Ross Todd, </a:t>
                      </a:r>
                    </a:p>
                    <a:p>
                      <a:r>
                        <a:rPr lang="en-US" sz="2000" b="1" dirty="0">
                          <a:latin typeface="Arial" panose="020B0604020202020204" pitchFamily="34" charset="0"/>
                          <a:cs typeface="Arial" panose="020B0604020202020204" pitchFamily="34" charset="0"/>
                        </a:rPr>
                        <a:t>Carol Collier </a:t>
                      </a:r>
                      <a:r>
                        <a:rPr lang="en-US" sz="2000" b="1" dirty="0" err="1">
                          <a:latin typeface="Arial" panose="020B0604020202020204" pitchFamily="34" charset="0"/>
                          <a:cs typeface="Arial" panose="020B0604020202020204" pitchFamily="34" charset="0"/>
                        </a:rPr>
                        <a:t>Kuhthau</a:t>
                      </a:r>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CISSL</a:t>
                      </a:r>
                    </a:p>
                  </a:txBody>
                  <a:tcPr/>
                </a:tc>
                <a:tc gridSpan="2">
                  <a:txBody>
                    <a:bodyPr/>
                    <a:lstStyle/>
                    <a:p>
                      <a:r>
                        <a:rPr lang="en-US" sz="2000" b="1" dirty="0">
                          <a:latin typeface="Arial" panose="020B0604020202020204" pitchFamily="34" charset="0"/>
                          <a:cs typeface="Arial" panose="020B0604020202020204" pitchFamily="34" charset="0"/>
                        </a:rPr>
                        <a:t>Ross Todd,</a:t>
                      </a:r>
                    </a:p>
                    <a:p>
                      <a:r>
                        <a:rPr lang="en-US" sz="2000" b="1" dirty="0" err="1">
                          <a:latin typeface="Arial" panose="020B0604020202020204" pitchFamily="34" charset="0"/>
                          <a:cs typeface="Arial" panose="020B0604020202020204" pitchFamily="34" charset="0"/>
                        </a:rPr>
                        <a:t>Jannica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Heinstrom</a:t>
                      </a:r>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CISSL</a:t>
                      </a:r>
                    </a:p>
                  </a:txBody>
                  <a:tcPr/>
                </a:tc>
                <a:tc hMerge="1">
                  <a:txBody>
                    <a:bodyPr/>
                    <a:lstStyle/>
                    <a:p>
                      <a:endParaRPr lang="en-US" sz="2000" dirty="0">
                        <a:latin typeface="Arial" panose="020B0604020202020204" pitchFamily="34" charset="0"/>
                        <a:cs typeface="Arial" panose="020B0604020202020204" pitchFamily="34" charset="0"/>
                      </a:endParaRPr>
                    </a:p>
                  </a:txBody>
                  <a:tcPr/>
                </a:tc>
                <a:tc gridSpan="2">
                  <a:txBody>
                    <a:bodyPr/>
                    <a:lstStyle/>
                    <a:p>
                      <a:r>
                        <a:rPr lang="en-US" sz="2000" b="1" dirty="0">
                          <a:latin typeface="Arial" panose="020B0604020202020204" pitchFamily="34" charset="0"/>
                          <a:cs typeface="Arial" panose="020B0604020202020204" pitchFamily="34" charset="0"/>
                        </a:rPr>
                        <a:t>Ross Todd, Carol Gordon, </a:t>
                      </a:r>
                      <a:r>
                        <a:rPr lang="en-US" sz="2000" b="1" dirty="0" err="1">
                          <a:latin typeface="Arial" panose="020B0604020202020204" pitchFamily="34" charset="0"/>
                          <a:cs typeface="Arial" panose="020B0604020202020204" pitchFamily="34" charset="0"/>
                        </a:rPr>
                        <a:t>Ya</a:t>
                      </a:r>
                      <a:r>
                        <a:rPr lang="en-US" sz="2000" b="1" dirty="0">
                          <a:latin typeface="Arial" panose="020B0604020202020204" pitchFamily="34" charset="0"/>
                          <a:cs typeface="Arial" panose="020B0604020202020204" pitchFamily="34" charset="0"/>
                        </a:rPr>
                        <a:t> Ling-Lu</a:t>
                      </a:r>
                    </a:p>
                    <a:p>
                      <a:r>
                        <a:rPr lang="en-US" sz="2000" b="1" dirty="0">
                          <a:latin typeface="Arial" panose="020B0604020202020204" pitchFamily="34" charset="0"/>
                          <a:cs typeface="Arial" panose="020B0604020202020204" pitchFamily="34" charset="0"/>
                        </a:rPr>
                        <a:t>CISSL</a:t>
                      </a:r>
                    </a:p>
                  </a:txBody>
                  <a:tcPr/>
                </a:tc>
                <a:tc hMerge="1">
                  <a:txBody>
                    <a:bodyPr/>
                    <a:lstStyle/>
                    <a:p>
                      <a:r>
                        <a:rPr lang="en-US" sz="2000" dirty="0">
                          <a:latin typeface="Times New Roman" panose="02020603050405020304" pitchFamily="18" charset="0"/>
                          <a:cs typeface="Times New Roman" panose="02020603050405020304" pitchFamily="18" charset="0"/>
                        </a:rPr>
                        <a:t>Ross Todd, Carol Gordon, </a:t>
                      </a:r>
                      <a:r>
                        <a:rPr lang="en-US" sz="2000" dirty="0" err="1">
                          <a:latin typeface="Times New Roman" panose="02020603050405020304" pitchFamily="18" charset="0"/>
                          <a:cs typeface="Times New Roman" panose="02020603050405020304" pitchFamily="18" charset="0"/>
                        </a:rPr>
                        <a:t>Ya</a:t>
                      </a:r>
                      <a:r>
                        <a:rPr lang="en-US" sz="2000" dirty="0">
                          <a:latin typeface="Times New Roman" panose="02020603050405020304" pitchFamily="18" charset="0"/>
                          <a:cs typeface="Times New Roman" panose="02020603050405020304" pitchFamily="18" charset="0"/>
                        </a:rPr>
                        <a:t> Ling-Lu. CISSL</a:t>
                      </a:r>
                    </a:p>
                  </a:txBody>
                  <a:tcPr/>
                </a:tc>
                <a:tc>
                  <a:txBody>
                    <a:bodyPr/>
                    <a:lstStyle/>
                    <a:p>
                      <a:r>
                        <a:rPr lang="en-US" sz="2000" b="1" dirty="0">
                          <a:latin typeface="Arial" panose="020B0604020202020204" pitchFamily="34" charset="0"/>
                          <a:cs typeface="Arial" panose="020B0604020202020204" pitchFamily="34" charset="0"/>
                        </a:rPr>
                        <a:t>Carol Gordon, </a:t>
                      </a:r>
                    </a:p>
                    <a:p>
                      <a:r>
                        <a:rPr lang="en-US" sz="2000" b="1" dirty="0">
                          <a:latin typeface="Arial" panose="020B0604020202020204" pitchFamily="34" charset="0"/>
                          <a:cs typeface="Arial" panose="020B0604020202020204" pitchFamily="34" charset="0"/>
                        </a:rPr>
                        <a:t>Robin Cicchetti</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CISSL</a:t>
                      </a:r>
                    </a:p>
                  </a:txBody>
                  <a:tcPr/>
                </a:tc>
                <a:extLst>
                  <a:ext uri="{0D108BD9-81ED-4DB2-BD59-A6C34878D82A}">
                    <a16:rowId xmlns:a16="http://schemas.microsoft.com/office/drawing/2014/main" val="3133552746"/>
                  </a:ext>
                </a:extLst>
              </a:tr>
              <a:tr h="719501">
                <a:tc gridSpan="6">
                  <a:txBody>
                    <a:bodyPr/>
                    <a:lstStyle/>
                    <a:p>
                      <a:r>
                        <a:rPr lang="en-US" sz="2000" b="1" dirty="0">
                          <a:latin typeface="Arial" panose="020B0604020202020204" pitchFamily="34" charset="0"/>
                          <a:cs typeface="Arial" panose="020B0604020202020204" pitchFamily="34" charset="0"/>
                        </a:rPr>
                        <a:t>How can school libraries be improved?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How do school libraries help students learn? </a:t>
                      </a:r>
                    </a:p>
                  </a:txBody>
                  <a:tcPr/>
                </a:tc>
                <a:tc hMerge="1">
                  <a:txBody>
                    <a:bodyPr/>
                    <a:lstStyle/>
                    <a:p>
                      <a:endParaRPr lang="en-US" sz="2000" dirty="0">
                        <a:latin typeface="+mj-lt"/>
                      </a:endParaRPr>
                    </a:p>
                  </a:txBody>
                  <a:tcPr/>
                </a:tc>
                <a:tc hMerge="1">
                  <a:txBody>
                    <a:bodyPr/>
                    <a:lstStyle/>
                    <a:p>
                      <a:endParaRPr lang="en-US"/>
                    </a:p>
                  </a:txBody>
                  <a:tcPr/>
                </a:tc>
                <a:tc hMerge="1">
                  <a:txBody>
                    <a:bodyPr/>
                    <a:lstStyle/>
                    <a:p>
                      <a:endParaRPr lang="en-US"/>
                    </a:p>
                  </a:txBody>
                  <a:tcPr/>
                </a:tc>
                <a:tc hMerge="1">
                  <a:txBody>
                    <a:bodyPr/>
                    <a:lstStyle/>
                    <a:p>
                      <a:endParaRPr lang="en-US" sz="2000" dirty="0">
                        <a:latin typeface="+mj-lt"/>
                      </a:endParaRPr>
                    </a:p>
                  </a:txBody>
                  <a:tcPr/>
                </a:tc>
                <a:tc hMerge="1">
                  <a:txBody>
                    <a:bodyPr/>
                    <a:lstStyle/>
                    <a:p>
                      <a:endParaRPr lang="en-US"/>
                    </a:p>
                  </a:txBody>
                  <a:tcPr/>
                </a:tc>
                <a:extLst>
                  <a:ext uri="{0D108BD9-81ED-4DB2-BD59-A6C34878D82A}">
                    <a16:rowId xmlns:a16="http://schemas.microsoft.com/office/drawing/2014/main" val="4046880971"/>
                  </a:ext>
                </a:extLst>
              </a:tr>
              <a:tr h="1039426">
                <a:tc gridSpan="2">
                  <a:txBody>
                    <a:bodyPr/>
                    <a:lstStyle/>
                    <a:p>
                      <a:r>
                        <a:rPr lang="en-US" sz="2000" b="1" dirty="0">
                          <a:latin typeface="Times New Roman" panose="02020603050405020304" pitchFamily="18" charset="0"/>
                          <a:cs typeface="Times New Roman" panose="02020603050405020304" pitchFamily="18" charset="0"/>
                        </a:rPr>
                        <a:t>Survey</a:t>
                      </a:r>
                    </a:p>
                    <a:p>
                      <a:r>
                        <a:rPr lang="en-US" sz="2000" b="1" dirty="0">
                          <a:latin typeface="Times New Roman" panose="02020603050405020304" pitchFamily="18" charset="0"/>
                          <a:cs typeface="Times New Roman" panose="02020603050405020304" pitchFamily="18" charset="0"/>
                        </a:rPr>
                        <a:t>Recommendations</a:t>
                      </a:r>
                    </a:p>
                  </a:txBody>
                  <a:tcPr/>
                </a:tc>
                <a:tc hMerge="1">
                  <a:txBody>
                    <a:bodyPr/>
                    <a:lstStyle/>
                    <a:p>
                      <a:r>
                        <a:rPr lang="en-US" sz="2000" dirty="0">
                          <a:latin typeface="Times New Roman" panose="02020603050405020304" pitchFamily="18" charset="0"/>
                          <a:cs typeface="Times New Roman" panose="02020603050405020304" pitchFamily="18" charset="0"/>
                        </a:rPr>
                        <a:t>Survey</a:t>
                      </a:r>
                    </a:p>
                    <a:p>
                      <a:r>
                        <a:rPr lang="en-US" sz="2000" dirty="0">
                          <a:latin typeface="Times New Roman" panose="02020603050405020304" pitchFamily="18" charset="0"/>
                          <a:cs typeface="Times New Roman" panose="02020603050405020304" pitchFamily="18" charset="0"/>
                        </a:rPr>
                        <a:t>Quantitative</a:t>
                      </a:r>
                    </a:p>
                    <a:p>
                      <a:r>
                        <a:rPr lang="en-US" sz="2000" dirty="0">
                          <a:latin typeface="Times New Roman" panose="02020603050405020304" pitchFamily="18" charset="0"/>
                          <a:cs typeface="Times New Roman" panose="02020603050405020304" pitchFamily="18" charset="0"/>
                        </a:rPr>
                        <a:t>Qualitative</a:t>
                      </a:r>
                    </a:p>
                    <a:p>
                      <a:r>
                        <a:rPr lang="en-US" sz="2000" dirty="0">
                          <a:latin typeface="Times New Roman" panose="02020603050405020304" pitchFamily="18" charset="0"/>
                          <a:cs typeface="Times New Roman" panose="02020603050405020304" pitchFamily="18" charset="0"/>
                        </a:rPr>
                        <a:t>Recommendations</a:t>
                      </a:r>
                    </a:p>
                  </a:txBody>
                  <a:tcPr/>
                </a:tc>
                <a:tc gridSpan="2">
                  <a:txBody>
                    <a:bodyPr/>
                    <a:lstStyle/>
                    <a:p>
                      <a:r>
                        <a:rPr lang="en-US" sz="2000" b="1" dirty="0">
                          <a:latin typeface="Times New Roman" panose="02020603050405020304" pitchFamily="18" charset="0"/>
                          <a:cs typeface="Times New Roman" panose="02020603050405020304" pitchFamily="18" charset="0"/>
                        </a:rPr>
                        <a:t>Survey</a:t>
                      </a:r>
                    </a:p>
                    <a:p>
                      <a:r>
                        <a:rPr lang="en-US" sz="2000" b="1" dirty="0">
                          <a:latin typeface="Times New Roman" panose="02020603050405020304" pitchFamily="18" charset="0"/>
                          <a:cs typeface="Times New Roman" panose="02020603050405020304" pitchFamily="18" charset="0"/>
                        </a:rPr>
                        <a:t>Recommend-</a:t>
                      </a:r>
                      <a:r>
                        <a:rPr lang="en-US" sz="2000" b="1" dirty="0" err="1">
                          <a:latin typeface="Times New Roman" panose="02020603050405020304" pitchFamily="18" charset="0"/>
                          <a:cs typeface="Times New Roman" panose="02020603050405020304" pitchFamily="18" charset="0"/>
                        </a:rPr>
                        <a:t>ations</a:t>
                      </a:r>
                      <a:endParaRPr lang="en-US" b="1" dirty="0"/>
                    </a:p>
                  </a:txBody>
                  <a:tcPr/>
                </a:tc>
                <a:tc hMerge="1">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b="1" dirty="0">
                          <a:latin typeface="Times New Roman" panose="02020603050405020304" pitchFamily="18" charset="0"/>
                          <a:cs typeface="Times New Roman" panose="02020603050405020304" pitchFamily="18" charset="0"/>
                        </a:rPr>
                        <a:t>Survey</a:t>
                      </a:r>
                    </a:p>
                    <a:p>
                      <a:r>
                        <a:rPr lang="en-US" sz="2000" b="1" dirty="0">
                          <a:latin typeface="Times New Roman" panose="02020603050405020304" pitchFamily="18" charset="0"/>
                          <a:cs typeface="Times New Roman" panose="02020603050405020304" pitchFamily="18" charset="0"/>
                        </a:rPr>
                        <a:t>Focus Groups</a:t>
                      </a:r>
                    </a:p>
                    <a:p>
                      <a:r>
                        <a:rPr lang="en-US" sz="2000" b="1" dirty="0">
                          <a:latin typeface="Times New Roman" panose="02020603050405020304" pitchFamily="18" charset="0"/>
                          <a:cs typeface="Times New Roman" panose="02020603050405020304" pitchFamily="18" charset="0"/>
                        </a:rPr>
                        <a:t>Recommendations</a:t>
                      </a:r>
                    </a:p>
                  </a:txBody>
                  <a:tcPr/>
                </a:tc>
                <a:tc>
                  <a:txBody>
                    <a:bodyPr/>
                    <a:lstStyle/>
                    <a:p>
                      <a:r>
                        <a:rPr lang="en-US" sz="2000" dirty="0">
                          <a:latin typeface="Times New Roman" panose="02020603050405020304" pitchFamily="18" charset="0"/>
                          <a:cs typeface="Times New Roman" panose="02020603050405020304" pitchFamily="18" charset="0"/>
                        </a:rPr>
                        <a:t>S</a:t>
                      </a:r>
                      <a:r>
                        <a:rPr lang="en-US" sz="2000" b="1" dirty="0">
                          <a:latin typeface="Times New Roman" panose="02020603050405020304" pitchFamily="18" charset="0"/>
                          <a:cs typeface="Times New Roman" panose="02020603050405020304" pitchFamily="18" charset="0"/>
                        </a:rPr>
                        <a:t>urvey</a:t>
                      </a:r>
                    </a:p>
                    <a:p>
                      <a:r>
                        <a:rPr lang="en-US" sz="2000" b="1" dirty="0">
                          <a:latin typeface="Times New Roman" panose="02020603050405020304" pitchFamily="18" charset="0"/>
                          <a:cs typeface="Times New Roman" panose="02020603050405020304" pitchFamily="18" charset="0"/>
                        </a:rPr>
                        <a:t>Recommendations</a:t>
                      </a:r>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9454973"/>
                  </a:ext>
                </a:extLst>
              </a:tr>
            </a:tbl>
          </a:graphicData>
        </a:graphic>
      </p:graphicFrame>
    </p:spTree>
    <p:extLst>
      <p:ext uri="{BB962C8B-B14F-4D97-AF65-F5344CB8AC3E}">
        <p14:creationId xmlns:p14="http://schemas.microsoft.com/office/powerpoint/2010/main" val="798882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D7FA6-E9D0-20DD-8F16-6C0C56B9F894}"/>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New Jersey Background Studies,</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2002-2006</a:t>
            </a:r>
          </a:p>
        </p:txBody>
      </p:sp>
      <p:sp>
        <p:nvSpPr>
          <p:cNvPr id="3" name="Content Placeholder 2">
            <a:extLst>
              <a:ext uri="{FF2B5EF4-FFF2-40B4-BE49-F238E27FC236}">
                <a16:creationId xmlns:a16="http://schemas.microsoft.com/office/drawing/2014/main" id="{3EF3ECCA-023D-992A-1209-45A7B60B6B69}"/>
              </a:ext>
            </a:extLst>
          </p:cNvPr>
          <p:cNvSpPr>
            <a:spLocks noGrp="1"/>
          </p:cNvSpPr>
          <p:nvPr>
            <p:ph idx="1"/>
          </p:nvPr>
        </p:nvSpPr>
        <p:spPr>
          <a:xfrm>
            <a:off x="0" y="1825624"/>
            <a:ext cx="9144000" cy="5032375"/>
          </a:xfrm>
        </p:spPr>
        <p:txBody>
          <a:bodyPr>
            <a:normAutofit lnSpcReduction="10000"/>
          </a:bodyPr>
          <a:lstStyle/>
          <a:p>
            <a:pPr marL="0" indent="0">
              <a:buNone/>
            </a:pPr>
            <a:endParaRPr lang="en-US" b="1"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A  CISSL study (IMLS) examined </a:t>
            </a:r>
            <a:r>
              <a:rPr lang="en-US" sz="3200" b="1" dirty="0">
                <a:solidFill>
                  <a:srgbClr val="FFFF00"/>
                </a:solidFill>
                <a:latin typeface="Arial" panose="020B0604020202020204" pitchFamily="34" charset="0"/>
                <a:cs typeface="Arial" panose="020B0604020202020204" pitchFamily="34" charset="0"/>
              </a:rPr>
              <a:t>how students constructed knowledge of curriculum topics when engaged in a collaboratively designed and implemented library-based research task</a:t>
            </a:r>
            <a:r>
              <a:rPr lang="en-US" sz="3200" dirty="0">
                <a:latin typeface="Arial" panose="020B0604020202020204" pitchFamily="34" charset="0"/>
                <a:cs typeface="Arial" panose="020B0604020202020204" pitchFamily="34" charset="0"/>
              </a:rPr>
              <a:t>. (The Impact of School Libraries on Student Learning) </a:t>
            </a:r>
          </a:p>
          <a:p>
            <a:pPr marL="0" indent="0">
              <a:buNone/>
            </a:pPr>
            <a:endParaRPr lang="en-US" sz="3200" dirty="0">
              <a:latin typeface="Arial" panose="020B0604020202020204" pitchFamily="34" charset="0"/>
              <a:cs typeface="Arial" panose="020B0604020202020204" pitchFamily="34" charset="0"/>
            </a:endParaRPr>
          </a:p>
          <a:p>
            <a:pPr marL="0" indent="0">
              <a:buNone/>
            </a:pPr>
            <a:r>
              <a:rPr lang="en-US" sz="3200" b="1" dirty="0">
                <a:solidFill>
                  <a:srgbClr val="FFFF00"/>
                </a:solidFill>
                <a:latin typeface="Arial" panose="020B0604020202020204" pitchFamily="34" charset="0"/>
                <a:cs typeface="Arial" panose="020B0604020202020204" pitchFamily="34" charset="0"/>
              </a:rPr>
              <a:t>Participants: Ten New Jersey schools</a:t>
            </a:r>
            <a:r>
              <a:rPr lang="en-US" sz="3200" dirty="0">
                <a:latin typeface="Arial" panose="020B0604020202020204" pitchFamily="34" charset="0"/>
                <a:cs typeface="Arial" panose="020B0604020202020204" pitchFamily="34" charset="0"/>
              </a:rPr>
              <a:t>, 10 school librarians, and 17 teachers, and 574 students, grades 6-12.</a:t>
            </a:r>
          </a:p>
        </p:txBody>
      </p:sp>
      <p:pic>
        <p:nvPicPr>
          <p:cNvPr id="4" name="Content Placeholder 7" descr="A person wearing glasses&#10;&#10;Description automatically generated with low confidence">
            <a:extLst>
              <a:ext uri="{FF2B5EF4-FFF2-40B4-BE49-F238E27FC236}">
                <a16:creationId xmlns:a16="http://schemas.microsoft.com/office/drawing/2014/main" id="{BBBE8E25-DA0B-6439-BCC0-F862F8D0B6BF}"/>
              </a:ext>
            </a:extLst>
          </p:cNvPr>
          <p:cNvPicPr>
            <a:picLocks noChangeAspect="1"/>
          </p:cNvPicPr>
          <p:nvPr/>
        </p:nvPicPr>
        <p:blipFill>
          <a:blip r:embed="rId2"/>
          <a:stretch>
            <a:fillRect/>
          </a:stretch>
        </p:blipFill>
        <p:spPr>
          <a:xfrm>
            <a:off x="7442792" y="179546"/>
            <a:ext cx="1540392" cy="1696722"/>
          </a:xfrm>
          <a:prstGeom prst="rect">
            <a:avLst/>
          </a:prstGeom>
        </p:spPr>
      </p:pic>
    </p:spTree>
    <p:extLst>
      <p:ext uri="{BB962C8B-B14F-4D97-AF65-F5344CB8AC3E}">
        <p14:creationId xmlns:p14="http://schemas.microsoft.com/office/powerpoint/2010/main" val="2209359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ED2634-6A31-C091-66D5-2D533B626F8B}"/>
              </a:ext>
            </a:extLst>
          </p:cNvPr>
          <p:cNvSpPr>
            <a:spLocks noGrp="1"/>
          </p:cNvSpPr>
          <p:nvPr>
            <p:ph type="title"/>
          </p:nvPr>
        </p:nvSpPr>
        <p:spPr>
          <a:xfrm>
            <a:off x="515125" y="1153572"/>
            <a:ext cx="2400300" cy="4461163"/>
          </a:xfrm>
        </p:spPr>
        <p:txBody>
          <a:bodyPr>
            <a:normAutofit/>
          </a:bodyPr>
          <a:lstStyle/>
          <a:p>
            <a:r>
              <a:rPr lang="en-US" sz="3400" b="1" dirty="0">
                <a:solidFill>
                  <a:srgbClr val="FFFFFF"/>
                </a:solidFill>
                <a:latin typeface="+mn-lt"/>
                <a:cs typeface="Arial" panose="020B0604020202020204" pitchFamily="34" charset="0"/>
              </a:rPr>
              <a:t>One </a:t>
            </a:r>
            <a:r>
              <a:rPr lang="en-US" sz="3600" dirty="0">
                <a:solidFill>
                  <a:schemeClr val="bg1"/>
                </a:solidFill>
                <a:latin typeface="+mn-lt"/>
                <a:cs typeface="Arial" panose="020B0604020202020204" pitchFamily="34" charset="0"/>
              </a:rPr>
              <a:t>Common Goal: Student Learning, </a:t>
            </a:r>
            <a:br>
              <a:rPr lang="en-US" sz="3600" dirty="0">
                <a:solidFill>
                  <a:schemeClr val="bg1"/>
                </a:solidFill>
                <a:latin typeface="+mn-lt"/>
                <a:cs typeface="Arial" panose="020B0604020202020204" pitchFamily="34" charset="0"/>
              </a:rPr>
            </a:br>
            <a:r>
              <a:rPr lang="en-US" sz="3600" dirty="0">
                <a:solidFill>
                  <a:schemeClr val="bg1"/>
                </a:solidFill>
                <a:latin typeface="+mn-lt"/>
                <a:cs typeface="Arial" panose="020B0604020202020204" pitchFamily="34" charset="0"/>
              </a:rPr>
              <a:t>New Jersey, 2010</a:t>
            </a:r>
            <a:br>
              <a:rPr lang="en-US" sz="3600" dirty="0">
                <a:solidFill>
                  <a:schemeClr val="bg1"/>
                </a:solidFill>
                <a:latin typeface="+mn-lt"/>
                <a:cs typeface="Times New Roman" panose="02020603050405020304" pitchFamily="18" charset="0"/>
              </a:rPr>
            </a:br>
            <a:endParaRPr lang="en-US" sz="3600" dirty="0">
              <a:solidFill>
                <a:schemeClr val="bg1"/>
              </a:solidFill>
              <a:latin typeface="+mn-lt"/>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E468A831-D6A7-CDC5-0A11-EF391A3EF565}"/>
              </a:ext>
            </a:extLst>
          </p:cNvPr>
          <p:cNvSpPr>
            <a:spLocks noGrp="1"/>
          </p:cNvSpPr>
          <p:nvPr>
            <p:ph idx="1"/>
          </p:nvPr>
        </p:nvSpPr>
        <p:spPr>
          <a:xfrm>
            <a:off x="2915425" y="0"/>
            <a:ext cx="5981213" cy="6716272"/>
          </a:xfrm>
        </p:spPr>
        <p:txBody>
          <a:bodyPr anchor="ctr">
            <a:normAutofit fontScale="25000" lnSpcReduction="20000"/>
          </a:bodyPr>
          <a:lstStyle/>
          <a:p>
            <a:pPr>
              <a:lnSpc>
                <a:spcPct val="120000"/>
              </a:lnSpc>
            </a:pPr>
            <a:r>
              <a:rPr lang="en-US" sz="9600" dirty="0">
                <a:cs typeface="Arial" panose="020B0604020202020204" pitchFamily="34" charset="0"/>
              </a:rPr>
              <a:t>Commissioned by the </a:t>
            </a:r>
            <a:r>
              <a:rPr lang="en-US" sz="9600" b="1" dirty="0">
                <a:solidFill>
                  <a:srgbClr val="FFFF00"/>
                </a:solidFill>
                <a:cs typeface="Arial" panose="020B0604020202020204" pitchFamily="34" charset="0"/>
              </a:rPr>
              <a:t>New Jersey</a:t>
            </a:r>
            <a:br>
              <a:rPr lang="en-US" sz="9600" b="1" dirty="0">
                <a:solidFill>
                  <a:srgbClr val="FFFF00"/>
                </a:solidFill>
                <a:cs typeface="Arial" panose="020B0604020202020204" pitchFamily="34" charset="0"/>
              </a:rPr>
            </a:br>
            <a:r>
              <a:rPr lang="en-US" sz="9600" b="1" dirty="0">
                <a:solidFill>
                  <a:srgbClr val="FFFF00"/>
                </a:solidFill>
                <a:cs typeface="Arial" panose="020B0604020202020204" pitchFamily="34" charset="0"/>
              </a:rPr>
              <a:t> Association of School Librarians </a:t>
            </a:r>
            <a:r>
              <a:rPr lang="en-US" sz="9600" dirty="0">
                <a:cs typeface="Arial" panose="020B0604020202020204" pitchFamily="34" charset="0"/>
              </a:rPr>
              <a:t>(NJASL)</a:t>
            </a:r>
            <a:br>
              <a:rPr lang="en-US" sz="9600" b="1" dirty="0">
                <a:cs typeface="Arial" panose="020B0604020202020204" pitchFamily="34" charset="0"/>
              </a:rPr>
            </a:br>
            <a:endParaRPr lang="en-US" sz="9600" b="1" dirty="0">
              <a:cs typeface="Arial" panose="020B0604020202020204" pitchFamily="34" charset="0"/>
            </a:endParaRPr>
          </a:p>
          <a:p>
            <a:pPr>
              <a:lnSpc>
                <a:spcPct val="120000"/>
              </a:lnSpc>
            </a:pPr>
            <a:r>
              <a:rPr lang="en-US" sz="9600" b="1" dirty="0">
                <a:cs typeface="Arial" panose="020B0604020202020204" pitchFamily="34" charset="0"/>
              </a:rPr>
              <a:t>Research Goal: </a:t>
            </a:r>
            <a:r>
              <a:rPr lang="en-US" sz="9600" b="1" dirty="0">
                <a:solidFill>
                  <a:srgbClr val="FFFF00"/>
                </a:solidFill>
                <a:cs typeface="Arial" panose="020B0604020202020204" pitchFamily="34" charset="0"/>
              </a:rPr>
              <a:t>Construct a picture </a:t>
            </a:r>
            <a:r>
              <a:rPr lang="en-US" sz="9600" dirty="0">
                <a:cs typeface="Arial" panose="020B0604020202020204" pitchFamily="34" charset="0"/>
              </a:rPr>
              <a:t>of the status of New Jersey school libraries;</a:t>
            </a:r>
          </a:p>
          <a:p>
            <a:pPr>
              <a:lnSpc>
                <a:spcPct val="120000"/>
              </a:lnSpc>
            </a:pPr>
            <a:endParaRPr lang="en-US" sz="9600" dirty="0">
              <a:cs typeface="Arial" panose="020B0604020202020204" pitchFamily="34" charset="0"/>
            </a:endParaRPr>
          </a:p>
          <a:p>
            <a:pPr>
              <a:lnSpc>
                <a:spcPct val="120000"/>
              </a:lnSpc>
            </a:pPr>
            <a:r>
              <a:rPr lang="en-US" sz="9600" b="1" dirty="0">
                <a:solidFill>
                  <a:srgbClr val="FFFF00"/>
                </a:solidFill>
                <a:cs typeface="Arial" panose="020B0604020202020204" pitchFamily="34" charset="0"/>
              </a:rPr>
              <a:t>To understand the contribution of quality </a:t>
            </a:r>
            <a:r>
              <a:rPr lang="en-US" sz="9600" dirty="0">
                <a:solidFill>
                  <a:srgbClr val="FFFF00"/>
                </a:solidFill>
                <a:cs typeface="Arial" panose="020B0604020202020204" pitchFamily="34" charset="0"/>
              </a:rPr>
              <a:t>school libraries </a:t>
            </a:r>
            <a:r>
              <a:rPr lang="en-US" sz="9600" dirty="0">
                <a:cs typeface="Arial" panose="020B0604020202020204" pitchFamily="34" charset="0"/>
              </a:rPr>
              <a:t>;</a:t>
            </a:r>
          </a:p>
          <a:p>
            <a:pPr>
              <a:lnSpc>
                <a:spcPct val="120000"/>
              </a:lnSpc>
            </a:pPr>
            <a:endParaRPr lang="en-US" sz="9600" dirty="0">
              <a:cs typeface="Arial" panose="020B0604020202020204" pitchFamily="34" charset="0"/>
            </a:endParaRPr>
          </a:p>
          <a:p>
            <a:pPr>
              <a:lnSpc>
                <a:spcPct val="120000"/>
              </a:lnSpc>
            </a:pPr>
            <a:r>
              <a:rPr lang="en-US" sz="9600" dirty="0">
                <a:cs typeface="Arial" panose="020B0604020202020204" pitchFamily="34" charset="0"/>
              </a:rPr>
              <a:t>in New Jersey;</a:t>
            </a:r>
            <a:r>
              <a:rPr lang="en-US" sz="9600" b="1" dirty="0">
                <a:solidFill>
                  <a:srgbClr val="FFFF00"/>
                </a:solidFill>
                <a:cs typeface="Arial" panose="020B0604020202020204" pitchFamily="34" charset="0"/>
              </a:rPr>
              <a:t> To understand the contextual and professional dynamics that inhibit or enable school libraries to contribute significantly to school libraries </a:t>
            </a:r>
            <a:endParaRPr lang="en-US" sz="9600" dirty="0">
              <a:cs typeface="Arial" panose="020B0604020202020204" pitchFamily="34" charset="0"/>
            </a:endParaRPr>
          </a:p>
          <a:p>
            <a:pPr>
              <a:lnSpc>
                <a:spcPct val="120000"/>
              </a:lnSpc>
            </a:pPr>
            <a:endParaRPr lang="en-US" sz="9600" dirty="0">
              <a:cs typeface="Arial" panose="020B0604020202020204" pitchFamily="34" charset="0"/>
            </a:endParaRPr>
          </a:p>
          <a:p>
            <a:pPr>
              <a:lnSpc>
                <a:spcPct val="120000"/>
              </a:lnSpc>
            </a:pPr>
            <a:r>
              <a:rPr lang="en-US" sz="9600" b="1" dirty="0">
                <a:solidFill>
                  <a:srgbClr val="FFFF00"/>
                </a:solidFill>
                <a:cs typeface="Arial" panose="020B0604020202020204" pitchFamily="34" charset="0"/>
              </a:rPr>
              <a:t>To make recommendations to New Jersey stakeholders </a:t>
            </a:r>
            <a:r>
              <a:rPr lang="en-US" sz="9600" dirty="0">
                <a:cs typeface="Arial" panose="020B0604020202020204" pitchFamily="34" charset="0"/>
              </a:rPr>
              <a:t>to develop a long -term program of capacity building and evidence- based improvement of New Jersey school libraries.</a:t>
            </a:r>
          </a:p>
          <a:p>
            <a:endParaRPr lang="en-US" sz="9600" dirty="0">
              <a:cs typeface="Arial" panose="020B0604020202020204" pitchFamily="34" charset="0"/>
            </a:endParaRPr>
          </a:p>
          <a:p>
            <a:pPr marL="0" indent="0">
              <a:buNone/>
            </a:pPr>
            <a:br>
              <a:rPr lang="en-US" sz="1500" dirty="0">
                <a:cs typeface="Arial" panose="020B0604020202020204" pitchFamily="34" charset="0"/>
              </a:rPr>
            </a:br>
            <a:endParaRPr lang="en-US" sz="1500" dirty="0">
              <a:cs typeface="Arial" panose="020B0604020202020204" pitchFamily="34" charset="0"/>
            </a:endParaRPr>
          </a:p>
          <a:p>
            <a:endParaRPr lang="en-US" sz="1500" dirty="0"/>
          </a:p>
          <a:p>
            <a:endParaRPr lang="en-US" sz="1500" dirty="0"/>
          </a:p>
        </p:txBody>
      </p:sp>
      <p:pic>
        <p:nvPicPr>
          <p:cNvPr id="6" name="Content Placeholder 7" descr="A person wearing glasses&#10;&#10;Description automatically generated with low confidence">
            <a:extLst>
              <a:ext uri="{FF2B5EF4-FFF2-40B4-BE49-F238E27FC236}">
                <a16:creationId xmlns:a16="http://schemas.microsoft.com/office/drawing/2014/main" id="{874D4B1D-6C5D-C812-CE24-F2B80D12E590}"/>
              </a:ext>
            </a:extLst>
          </p:cNvPr>
          <p:cNvPicPr>
            <a:picLocks noChangeAspect="1"/>
          </p:cNvPicPr>
          <p:nvPr/>
        </p:nvPicPr>
        <p:blipFill>
          <a:blip r:embed="rId3"/>
          <a:stretch>
            <a:fillRect/>
          </a:stretch>
        </p:blipFill>
        <p:spPr>
          <a:xfrm>
            <a:off x="7960658" y="141728"/>
            <a:ext cx="1063305" cy="1171217"/>
          </a:xfrm>
          <a:prstGeom prst="rect">
            <a:avLst/>
          </a:prstGeom>
        </p:spPr>
      </p:pic>
    </p:spTree>
    <p:extLst>
      <p:ext uri="{BB962C8B-B14F-4D97-AF65-F5344CB8AC3E}">
        <p14:creationId xmlns:p14="http://schemas.microsoft.com/office/powerpoint/2010/main" val="827594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272AF3-B211-FD32-AA02-745E7C0EF841}"/>
              </a:ext>
            </a:extLst>
          </p:cNvPr>
          <p:cNvSpPr>
            <a:spLocks noGrp="1"/>
          </p:cNvSpPr>
          <p:nvPr>
            <p:ph idx="1"/>
          </p:nvPr>
        </p:nvSpPr>
        <p:spPr>
          <a:xfrm>
            <a:off x="0" y="0"/>
            <a:ext cx="9144000" cy="6857999"/>
          </a:xfrm>
        </p:spPr>
        <p:txBody>
          <a:bodyPr>
            <a:normAutofit fontScale="25000" lnSpcReduction="20000"/>
          </a:bodyPr>
          <a:lstStyle/>
          <a:p>
            <a:endParaRPr lang="en-US" sz="2600" dirty="0">
              <a:cs typeface="Arial" panose="020B0604020202020204" pitchFamily="34" charset="0"/>
            </a:endParaRPr>
          </a:p>
          <a:p>
            <a:pPr>
              <a:lnSpc>
                <a:spcPct val="170000"/>
              </a:lnSpc>
            </a:pPr>
            <a:r>
              <a:rPr lang="en-US" sz="9600" dirty="0">
                <a:latin typeface="Arial" panose="020B0604020202020204" pitchFamily="34" charset="0"/>
                <a:cs typeface="Arial" panose="020B0604020202020204" pitchFamily="34" charset="0"/>
              </a:rPr>
              <a:t>Funding: Rutgers’ President’s “Program for Research in</a:t>
            </a:r>
            <a:br>
              <a:rPr lang="en-US" sz="9600" dirty="0">
                <a:latin typeface="Arial" panose="020B0604020202020204" pitchFamily="34" charset="0"/>
                <a:cs typeface="Arial" panose="020B0604020202020204" pitchFamily="34" charset="0"/>
              </a:rPr>
            </a:br>
            <a:r>
              <a:rPr lang="en-US" sz="9600" dirty="0">
                <a:latin typeface="Arial" panose="020B0604020202020204" pitchFamily="34" charset="0"/>
                <a:cs typeface="Arial" panose="020B0604020202020204" pitchFamily="34" charset="0"/>
              </a:rPr>
              <a:t>Service to New Jersey”</a:t>
            </a:r>
          </a:p>
          <a:p>
            <a:pPr>
              <a:lnSpc>
                <a:spcPct val="170000"/>
              </a:lnSpc>
            </a:pPr>
            <a:r>
              <a:rPr lang="en-US" sz="9600" dirty="0">
                <a:latin typeface="Arial" panose="020B0604020202020204" pitchFamily="34" charset="0"/>
                <a:cs typeface="Arial" panose="020B0604020202020204" pitchFamily="34" charset="0"/>
              </a:rPr>
              <a:t>Investigated positive ways school libraries impact learning to enable K-12 students in </a:t>
            </a:r>
            <a:r>
              <a:rPr lang="en-US" sz="9600" b="1" dirty="0">
                <a:latin typeface="Arial" panose="020B0604020202020204" pitchFamily="34" charset="0"/>
                <a:cs typeface="Arial" panose="020B0604020202020204" pitchFamily="34" charset="0"/>
              </a:rPr>
              <a:t>impoverished </a:t>
            </a:r>
            <a:r>
              <a:rPr lang="en-US" sz="9600" dirty="0">
                <a:latin typeface="Arial" panose="020B0604020202020204" pitchFamily="34" charset="0"/>
                <a:cs typeface="Arial" panose="020B0604020202020204" pitchFamily="34" charset="0"/>
              </a:rPr>
              <a:t>New Jersey communities to meet curriculum standards;</a:t>
            </a:r>
          </a:p>
          <a:p>
            <a:pPr>
              <a:lnSpc>
                <a:spcPct val="170000"/>
              </a:lnSpc>
            </a:pPr>
            <a:r>
              <a:rPr lang="en-US" sz="9600" dirty="0">
                <a:latin typeface="Arial" panose="020B0604020202020204" pitchFamily="34" charset="0"/>
                <a:cs typeface="Arial" panose="020B0604020202020204" pitchFamily="34" charset="0"/>
              </a:rPr>
              <a:t>Participants included 28 school librarians, 2 building administrators, seven supervisors/directors, and Department of Education leaders and association leaders;</a:t>
            </a:r>
          </a:p>
          <a:p>
            <a:pPr>
              <a:lnSpc>
                <a:spcPct val="170000"/>
              </a:lnSpc>
            </a:pPr>
            <a:r>
              <a:rPr lang="en-US" sz="9600" dirty="0">
                <a:latin typeface="Arial" panose="020B0604020202020204" pitchFamily="34" charset="0"/>
                <a:cs typeface="Arial" panose="020B0604020202020204" pitchFamily="34" charset="0"/>
              </a:rPr>
              <a:t>Participants engaged in a </a:t>
            </a:r>
            <a:r>
              <a:rPr lang="en-US" sz="9600" b="1" dirty="0">
                <a:latin typeface="Arial" panose="020B0604020202020204" pitchFamily="34" charset="0"/>
                <a:cs typeface="Arial" panose="020B0604020202020204" pitchFamily="34" charset="0"/>
              </a:rPr>
              <a:t>day-long </a:t>
            </a:r>
            <a:r>
              <a:rPr lang="en-US" sz="9600" b="1" dirty="0">
                <a:solidFill>
                  <a:srgbClr val="FFFF00"/>
                </a:solidFill>
                <a:latin typeface="Arial" panose="020B0604020202020204" pitchFamily="34" charset="0"/>
                <a:cs typeface="Arial" panose="020B0604020202020204" pitchFamily="34" charset="0"/>
              </a:rPr>
              <a:t>think tank </a:t>
            </a:r>
            <a:r>
              <a:rPr lang="en-US" sz="9600" dirty="0">
                <a:latin typeface="Arial" panose="020B0604020202020204" pitchFamily="34" charset="0"/>
                <a:cs typeface="Arial" panose="020B0604020202020204" pitchFamily="34" charset="0"/>
              </a:rPr>
              <a:t>to discuss strong commitment to deep learning in school libraries; and need to build school libraries’ infrastructure.</a:t>
            </a:r>
          </a:p>
          <a:p>
            <a:pPr lvl="1">
              <a:lnSpc>
                <a:spcPct val="170000"/>
              </a:lnSpc>
            </a:pPr>
            <a:r>
              <a:rPr lang="en-US" sz="9600" dirty="0">
                <a:solidFill>
                  <a:srgbClr val="FFFF00"/>
                </a:solidFill>
                <a:cs typeface="Arial" panose="020B0604020202020204" pitchFamily="34" charset="0"/>
              </a:rPr>
              <a:t>Need to build school libraries’ information infrastructure</a:t>
            </a:r>
            <a:endParaRPr lang="en-US" sz="2400" dirty="0">
              <a:latin typeface="Arial" panose="020B0604020202020204" pitchFamily="34" charset="0"/>
              <a:cs typeface="Arial" panose="020B0604020202020204" pitchFamily="34" charset="0"/>
            </a:endParaRPr>
          </a:p>
        </p:txBody>
      </p:sp>
      <p:pic>
        <p:nvPicPr>
          <p:cNvPr id="4" name="Content Placeholder 7" descr="A person wearing glasses&#10;&#10;Description automatically generated with low confidence">
            <a:extLst>
              <a:ext uri="{FF2B5EF4-FFF2-40B4-BE49-F238E27FC236}">
                <a16:creationId xmlns:a16="http://schemas.microsoft.com/office/drawing/2014/main" id="{CB793A24-55CA-ECA4-34C3-6AF8DFDAEC29}"/>
              </a:ext>
            </a:extLst>
          </p:cNvPr>
          <p:cNvPicPr>
            <a:picLocks noChangeAspect="1"/>
          </p:cNvPicPr>
          <p:nvPr/>
        </p:nvPicPr>
        <p:blipFill>
          <a:blip r:embed="rId3"/>
          <a:stretch>
            <a:fillRect/>
          </a:stretch>
        </p:blipFill>
        <p:spPr>
          <a:xfrm>
            <a:off x="8080695" y="141726"/>
            <a:ext cx="1063305" cy="1171217"/>
          </a:xfrm>
          <a:prstGeom prst="rect">
            <a:avLst/>
          </a:prstGeom>
        </p:spPr>
      </p:pic>
    </p:spTree>
    <p:extLst>
      <p:ext uri="{BB962C8B-B14F-4D97-AF65-F5344CB8AC3E}">
        <p14:creationId xmlns:p14="http://schemas.microsoft.com/office/powerpoint/2010/main" val="3236132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1BF0D8-18DA-F278-ED9F-47905BE30B5D}"/>
              </a:ext>
            </a:extLst>
          </p:cNvPr>
          <p:cNvSpPr>
            <a:spLocks noGrp="1"/>
          </p:cNvSpPr>
          <p:nvPr>
            <p:ph idx="1"/>
          </p:nvPr>
        </p:nvSpPr>
        <p:spPr>
          <a:xfrm>
            <a:off x="-2286" y="272374"/>
            <a:ext cx="4827205" cy="7470843"/>
          </a:xfrm>
        </p:spPr>
        <p:txBody>
          <a:bodyPr>
            <a:normAutofit fontScale="70000" lnSpcReduction="20000"/>
          </a:bodyPr>
          <a:lstStyle/>
          <a:p>
            <a:pPr>
              <a:lnSpc>
                <a:spcPct val="120000"/>
              </a:lnSpc>
            </a:pPr>
            <a:r>
              <a:rPr lang="en-US" dirty="0">
                <a:latin typeface="Arial" panose="020B0604020202020204" pitchFamily="34" charset="0"/>
                <a:cs typeface="Arial" panose="020B0604020202020204" pitchFamily="34" charset="0"/>
              </a:rPr>
              <a:t>Ross used </a:t>
            </a:r>
            <a:r>
              <a:rPr lang="en-US" b="1" dirty="0">
                <a:latin typeface="Arial" panose="020B0604020202020204" pitchFamily="34" charset="0"/>
                <a:cs typeface="Arial" panose="020B0604020202020204" pitchFamily="34" charset="0"/>
              </a:rPr>
              <a:t>question and answer protocols </a:t>
            </a:r>
            <a:r>
              <a:rPr lang="en-US" dirty="0">
                <a:latin typeface="Arial" panose="020B0604020202020204" pitchFamily="34" charset="0"/>
                <a:cs typeface="Arial" panose="020B0604020202020204" pitchFamily="34" charset="0"/>
              </a:rPr>
              <a:t>to gather data on the intellectual processes that accompany information use.</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a:lnSpc>
                <a:spcPct val="120000"/>
              </a:lnSpc>
            </a:pPr>
            <a:r>
              <a:rPr lang="en-US" dirty="0">
                <a:latin typeface="Arial" panose="020B0604020202020204" pitchFamily="34" charset="0"/>
                <a:cs typeface="Arial" panose="020B0604020202020204" pitchFamily="34" charset="0"/>
              </a:rPr>
              <a:t>He represented the girls’ knowledge about heroin based on written discourse and questions/answer protocols that he</a:t>
            </a:r>
            <a:r>
              <a:rPr lang="en-US" b="1" dirty="0">
                <a:latin typeface="Arial" panose="020B0604020202020204" pitchFamily="34" charset="0"/>
                <a:cs typeface="Arial" panose="020B0604020202020204" pitchFamily="34" charset="0"/>
              </a:rPr>
              <a:t> represented as conceptional graph structures, a procedure developed by </a:t>
            </a:r>
            <a:r>
              <a:rPr lang="en-US" b="1" dirty="0" err="1">
                <a:latin typeface="Arial" panose="020B0604020202020204" pitchFamily="34" charset="0"/>
                <a:cs typeface="Arial" panose="020B0604020202020204" pitchFamily="34" charset="0"/>
              </a:rPr>
              <a:t>Graesser</a:t>
            </a:r>
            <a:r>
              <a:rPr lang="en-US" b="1" dirty="0">
                <a:latin typeface="Arial" panose="020B0604020202020204" pitchFamily="34" charset="0"/>
                <a:cs typeface="Arial" panose="020B0604020202020204" pitchFamily="34" charset="0"/>
              </a:rPr>
              <a:t> and Clark.1985)</a:t>
            </a:r>
          </a:p>
          <a:p>
            <a:pPr>
              <a:lnSpc>
                <a:spcPct val="120000"/>
              </a:lnSpc>
            </a:pPr>
            <a:endParaRPr lang="en-US" b="1" dirty="0">
              <a:latin typeface="Arial" panose="020B0604020202020204" pitchFamily="34" charset="0"/>
              <a:cs typeface="Arial" panose="020B0604020202020204" pitchFamily="34" charset="0"/>
            </a:endParaRPr>
          </a:p>
          <a:p>
            <a:pPr>
              <a:lnSpc>
                <a:spcPct val="120000"/>
              </a:lnSpc>
            </a:pPr>
            <a:r>
              <a:rPr lang="en-US" dirty="0">
                <a:latin typeface="Arial" panose="020B0604020202020204" pitchFamily="34" charset="0"/>
                <a:cs typeface="Arial" panose="020B0604020202020204" pitchFamily="34" charset="0"/>
              </a:rPr>
              <a:t>Ross believed that there has been increasing interest in information and transformation and that there has been </a:t>
            </a:r>
            <a:br>
              <a:rPr lang="en-US"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very little research that focuses on the cognitive  dimensions of information use.</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a:p>
            <a:pPr marL="0" indent="0">
              <a:buNone/>
            </a:pPr>
            <a:br>
              <a:rPr lang="en-US" sz="1100" b="1" dirty="0">
                <a:latin typeface="Arial" panose="020B0604020202020204" pitchFamily="34" charset="0"/>
                <a:cs typeface="Arial" panose="020B0604020202020204" pitchFamily="34" charset="0"/>
              </a:rPr>
            </a:br>
            <a:endParaRPr lang="en-US" sz="1100" b="1"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p>
        </p:txBody>
      </p:sp>
      <p:pic>
        <p:nvPicPr>
          <p:cNvPr id="2" name="Content Placeholder 4" descr="A person in a hat and tie&#10;&#10;Description automatically generated with low confidence">
            <a:extLst>
              <a:ext uri="{FF2B5EF4-FFF2-40B4-BE49-F238E27FC236}">
                <a16:creationId xmlns:a16="http://schemas.microsoft.com/office/drawing/2014/main" id="{FBEEDCDF-44AE-7C8E-FE97-92B7B845D108}"/>
              </a:ext>
            </a:extLst>
          </p:cNvPr>
          <p:cNvPicPr>
            <a:picLocks noChangeAspect="1"/>
          </p:cNvPicPr>
          <p:nvPr/>
        </p:nvPicPr>
        <p:blipFill rotWithShape="1">
          <a:blip r:embed="rId3"/>
          <a:srcRect r="9431"/>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8537126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37F14-DCC4-B651-66AE-1C07E78E4B15}"/>
              </a:ext>
            </a:extLst>
          </p:cNvPr>
          <p:cNvSpPr>
            <a:spLocks noGrp="1"/>
          </p:cNvSpPr>
          <p:nvPr>
            <p:ph type="title"/>
          </p:nvPr>
        </p:nvSpPr>
        <p:spPr>
          <a:xfrm>
            <a:off x="120037" y="49540"/>
            <a:ext cx="7111852" cy="1325563"/>
          </a:xfrm>
        </p:spPr>
        <p:txBody>
          <a:bodyPr>
            <a:noAutofit/>
          </a:bodyPr>
          <a:lstStyle/>
          <a:p>
            <a:r>
              <a:rPr lang="en-US" sz="3200" b="1" dirty="0">
                <a:latin typeface="Arial" panose="020B0604020202020204" pitchFamily="34" charset="0"/>
                <a:cs typeface="Arial" panose="020B0604020202020204" pitchFamily="34" charset="0"/>
              </a:rPr>
              <a:t>One Common Goal: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Student Learning (New Jersey), 2010</a:t>
            </a:r>
          </a:p>
        </p:txBody>
      </p:sp>
      <p:sp>
        <p:nvSpPr>
          <p:cNvPr id="3" name="Content Placeholder 2">
            <a:extLst>
              <a:ext uri="{FF2B5EF4-FFF2-40B4-BE49-F238E27FC236}">
                <a16:creationId xmlns:a16="http://schemas.microsoft.com/office/drawing/2014/main" id="{31731873-96A7-5460-47EE-336E0F829ACB}"/>
              </a:ext>
            </a:extLst>
          </p:cNvPr>
          <p:cNvSpPr>
            <a:spLocks noGrp="1"/>
          </p:cNvSpPr>
          <p:nvPr>
            <p:ph idx="1"/>
          </p:nvPr>
        </p:nvSpPr>
        <p:spPr>
          <a:xfrm>
            <a:off x="0" y="1569285"/>
            <a:ext cx="9023962" cy="5288715"/>
          </a:xfrm>
        </p:spPr>
        <p:txBody>
          <a:bodyPr>
            <a:normAutofit fontScale="92500" lnSpcReduction="10000"/>
          </a:bodyPr>
          <a:lstStyle/>
          <a:p>
            <a:pPr marL="0" indent="0">
              <a:buNone/>
            </a:pPr>
            <a:r>
              <a:rPr lang="en-US" sz="3200" b="1" dirty="0">
                <a:latin typeface="Arial" panose="020B0604020202020204" pitchFamily="34" charset="0"/>
                <a:cs typeface="Arial" panose="020B0604020202020204" pitchFamily="34" charset="0"/>
              </a:rPr>
              <a:t>Participants: </a:t>
            </a:r>
            <a:r>
              <a:rPr lang="en-US" sz="3200" b="1" dirty="0">
                <a:solidFill>
                  <a:srgbClr val="FFFF00"/>
                </a:solidFill>
                <a:latin typeface="Arial" panose="020B0604020202020204" pitchFamily="34" charset="0"/>
                <a:cs typeface="Arial" panose="020B0604020202020204" pitchFamily="34" charset="0"/>
              </a:rPr>
              <a:t>765 survey </a:t>
            </a:r>
            <a:r>
              <a:rPr lang="en-US" sz="3200" dirty="0">
                <a:solidFill>
                  <a:srgbClr val="FFFF00"/>
                </a:solidFill>
                <a:latin typeface="Arial" panose="020B0604020202020204" pitchFamily="34" charset="0"/>
                <a:cs typeface="Arial" panose="020B0604020202020204" pitchFamily="34" charset="0"/>
              </a:rPr>
              <a:t>respondents: </a:t>
            </a:r>
          </a:p>
          <a:p>
            <a:pPr marL="0" indent="0">
              <a:buNone/>
            </a:pPr>
            <a:r>
              <a:rPr lang="en-US" sz="3200" b="1" dirty="0">
                <a:latin typeface="Arial" panose="020B0604020202020204" pitchFamily="34" charset="0"/>
                <a:cs typeface="Arial" panose="020B0604020202020204" pitchFamily="34" charset="0"/>
              </a:rPr>
              <a:t>Focus Group Questions:</a:t>
            </a:r>
          </a:p>
          <a:p>
            <a:pPr marL="0" indent="0">
              <a:buNone/>
            </a:pPr>
            <a:r>
              <a:rPr lang="en-US" sz="3200" dirty="0">
                <a:latin typeface="Arial" panose="020B0604020202020204" pitchFamily="34" charset="0"/>
                <a:cs typeface="Arial" panose="020B0604020202020204" pitchFamily="34" charset="0"/>
              </a:rPr>
              <a:t>What is the </a:t>
            </a:r>
            <a:r>
              <a:rPr lang="en-US" sz="3200" b="1" dirty="0">
                <a:solidFill>
                  <a:srgbClr val="FFFF00"/>
                </a:solidFill>
                <a:latin typeface="Arial" panose="020B0604020202020204" pitchFamily="34" charset="0"/>
                <a:cs typeface="Arial" panose="020B0604020202020204" pitchFamily="34" charset="0"/>
              </a:rPr>
              <a:t>status of New Jersey school libraries</a:t>
            </a:r>
            <a:r>
              <a:rPr lang="en-US" sz="3200" dirty="0">
                <a:latin typeface="Arial" panose="020B0604020202020204" pitchFamily="34" charset="0"/>
                <a:cs typeface="Arial" panose="020B0604020202020204" pitchFamily="34" charset="0"/>
              </a:rPr>
              <a:t> including instructional program, reading/related activities collections,, facilities, and budgets?</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marL="0" indent="0">
              <a:buNone/>
            </a:pPr>
            <a:r>
              <a:rPr lang="en-US" sz="3200" b="1" dirty="0">
                <a:latin typeface="Arial" panose="020B0604020202020204" pitchFamily="34" charset="0"/>
                <a:cs typeface="Arial" panose="020B0604020202020204" pitchFamily="34" charset="0"/>
              </a:rPr>
              <a:t>School Selection</a:t>
            </a:r>
          </a:p>
          <a:p>
            <a:pPr marL="0" indent="0">
              <a:buNone/>
            </a:pPr>
            <a:r>
              <a:rPr lang="en-US" sz="3200" b="1" dirty="0">
                <a:solidFill>
                  <a:srgbClr val="FFFF00"/>
                </a:solidFill>
                <a:latin typeface="Arial" panose="020B0604020202020204" pitchFamily="34" charset="0"/>
                <a:cs typeface="Arial" panose="020B0604020202020204" pitchFamily="34" charset="0"/>
              </a:rPr>
              <a:t>NJASL Advisory Group </a:t>
            </a:r>
          </a:p>
          <a:p>
            <a:pPr marL="0" indent="0">
              <a:buNone/>
            </a:pPr>
            <a:r>
              <a:rPr lang="en-US" sz="3200" dirty="0">
                <a:latin typeface="Arial" panose="020B0604020202020204" pitchFamily="34" charset="0"/>
                <a:cs typeface="Arial" panose="020B0604020202020204" pitchFamily="34" charset="0"/>
              </a:rPr>
              <a:t>Helped </a:t>
            </a:r>
            <a:r>
              <a:rPr lang="en-US" sz="3200" b="1" dirty="0">
                <a:solidFill>
                  <a:srgbClr val="FFFF00"/>
                </a:solidFill>
                <a:latin typeface="Arial" panose="020B0604020202020204" pitchFamily="34" charset="0"/>
                <a:cs typeface="Arial" panose="020B0604020202020204" pitchFamily="34" charset="0"/>
              </a:rPr>
              <a:t>develop research </a:t>
            </a:r>
          </a:p>
          <a:p>
            <a:pPr marL="0" indent="0">
              <a:buNone/>
            </a:pPr>
            <a:r>
              <a:rPr lang="en-US" sz="3200" b="1" dirty="0">
                <a:solidFill>
                  <a:srgbClr val="FFFF00"/>
                </a:solidFill>
                <a:latin typeface="Arial" panose="020B0604020202020204" pitchFamily="34" charset="0"/>
                <a:cs typeface="Arial" panose="020B0604020202020204" pitchFamily="34" charset="0"/>
              </a:rPr>
              <a:t>protocols and data collection</a:t>
            </a:r>
          </a:p>
          <a:p>
            <a:pPr marL="0" indent="0">
              <a:buNone/>
            </a:pPr>
            <a:r>
              <a:rPr lang="en-US" sz="3200" dirty="0">
                <a:latin typeface="Arial" panose="020B0604020202020204" pitchFamily="34" charset="0"/>
                <a:cs typeface="Arial" panose="020B0604020202020204" pitchFamily="34" charset="0"/>
              </a:rPr>
              <a:t>processes;</a:t>
            </a:r>
            <a:endParaRPr lang="en-US" sz="3200" b="1" dirty="0">
              <a:latin typeface="Arial" panose="020B0604020202020204" pitchFamily="34" charset="0"/>
              <a:cs typeface="Arial" panose="020B0604020202020204" pitchFamily="34" charset="0"/>
            </a:endParaRPr>
          </a:p>
          <a:p>
            <a:endParaRPr lang="en-US" dirty="0"/>
          </a:p>
        </p:txBody>
      </p:sp>
      <p:pic>
        <p:nvPicPr>
          <p:cNvPr id="4" name="Content Placeholder 7" descr="A person wearing glasses&#10;&#10;Description automatically generated with low confidence">
            <a:extLst>
              <a:ext uri="{FF2B5EF4-FFF2-40B4-BE49-F238E27FC236}">
                <a16:creationId xmlns:a16="http://schemas.microsoft.com/office/drawing/2014/main" id="{43283550-8539-CFE7-657D-B0E588EAC158}"/>
              </a:ext>
            </a:extLst>
          </p:cNvPr>
          <p:cNvPicPr>
            <a:picLocks noChangeAspect="1"/>
          </p:cNvPicPr>
          <p:nvPr/>
        </p:nvPicPr>
        <p:blipFill>
          <a:blip r:embed="rId2"/>
          <a:stretch>
            <a:fillRect/>
          </a:stretch>
        </p:blipFill>
        <p:spPr>
          <a:xfrm>
            <a:off x="7727936" y="141728"/>
            <a:ext cx="1296027" cy="1427557"/>
          </a:xfrm>
          <a:prstGeom prst="rect">
            <a:avLst/>
          </a:prstGeom>
        </p:spPr>
      </p:pic>
      <p:pic>
        <p:nvPicPr>
          <p:cNvPr id="5" name="Content Placeholder 4" descr="A picture containing text, logo, circle, emblem&#10;&#10;Description automatically generated">
            <a:extLst>
              <a:ext uri="{FF2B5EF4-FFF2-40B4-BE49-F238E27FC236}">
                <a16:creationId xmlns:a16="http://schemas.microsoft.com/office/drawing/2014/main" id="{D3C37C85-56E1-5F02-5F40-B25AF0173E06}"/>
              </a:ext>
            </a:extLst>
          </p:cNvPr>
          <p:cNvPicPr>
            <a:picLocks noChangeAspect="1"/>
          </p:cNvPicPr>
          <p:nvPr/>
        </p:nvPicPr>
        <p:blipFill>
          <a:blip r:embed="rId3"/>
          <a:stretch>
            <a:fillRect/>
          </a:stretch>
        </p:blipFill>
        <p:spPr>
          <a:xfrm>
            <a:off x="5394960" y="4046220"/>
            <a:ext cx="3749040" cy="2811780"/>
          </a:xfrm>
          <a:prstGeom prst="rect">
            <a:avLst/>
          </a:prstGeom>
        </p:spPr>
      </p:pic>
    </p:spTree>
    <p:extLst>
      <p:ext uri="{BB962C8B-B14F-4D97-AF65-F5344CB8AC3E}">
        <p14:creationId xmlns:p14="http://schemas.microsoft.com/office/powerpoint/2010/main" val="130338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B52C1-0362-943E-9779-3450C2D032E7}"/>
              </a:ext>
            </a:extLst>
          </p:cNvPr>
          <p:cNvSpPr>
            <a:spLocks noGrp="1"/>
          </p:cNvSpPr>
          <p:nvPr>
            <p:ph type="title"/>
          </p:nvPr>
        </p:nvSpPr>
        <p:spPr>
          <a:xfrm>
            <a:off x="120036" y="10574"/>
            <a:ext cx="7886700" cy="1325563"/>
          </a:xfrm>
        </p:spPr>
        <p:txBody>
          <a:bodyPr>
            <a:normAutofit/>
          </a:bodyPr>
          <a:lstStyle/>
          <a:p>
            <a:r>
              <a:rPr lang="en-US" sz="3600" b="1" dirty="0">
                <a:latin typeface="Arial" panose="020B0604020202020204" pitchFamily="34" charset="0"/>
                <a:cs typeface="Arial" panose="020B0604020202020204" pitchFamily="34" charset="0"/>
              </a:rPr>
              <a:t>Survey Data</a:t>
            </a:r>
          </a:p>
        </p:txBody>
      </p:sp>
      <p:sp>
        <p:nvSpPr>
          <p:cNvPr id="3" name="Content Placeholder 2">
            <a:extLst>
              <a:ext uri="{FF2B5EF4-FFF2-40B4-BE49-F238E27FC236}">
                <a16:creationId xmlns:a16="http://schemas.microsoft.com/office/drawing/2014/main" id="{6EA5015F-1DAC-4B5B-8AEA-374BDE15D1D0}"/>
              </a:ext>
            </a:extLst>
          </p:cNvPr>
          <p:cNvSpPr>
            <a:spLocks noGrp="1"/>
          </p:cNvSpPr>
          <p:nvPr>
            <p:ph idx="1"/>
          </p:nvPr>
        </p:nvSpPr>
        <p:spPr>
          <a:xfrm>
            <a:off x="-1" y="1336138"/>
            <a:ext cx="9023963" cy="5521862"/>
          </a:xfrm>
        </p:spPr>
        <p:txBody>
          <a:bodyPr>
            <a:normAutofit fontScale="92500" lnSpcReduction="10000"/>
          </a:bodyPr>
          <a:lstStyle/>
          <a:p>
            <a:r>
              <a:rPr lang="en-US" sz="2600" dirty="0">
                <a:latin typeface="Arial" panose="020B0604020202020204" pitchFamily="34" charset="0"/>
                <a:cs typeface="Arial" panose="020B0604020202020204" pitchFamily="34" charset="0"/>
              </a:rPr>
              <a:t>765 survey respondents; </a:t>
            </a:r>
            <a:br>
              <a:rPr lang="en-US" sz="2600" dirty="0">
                <a:latin typeface="Arial" panose="020B0604020202020204" pitchFamily="34" charset="0"/>
                <a:cs typeface="Arial" panose="020B0604020202020204" pitchFamily="34" charset="0"/>
              </a:rPr>
            </a:b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Categorical and open-ended questions; </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Library staff; </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Teaching activities; reading/related activities;</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School library administration; </a:t>
            </a:r>
            <a:br>
              <a:rPr lang="en-US" sz="2600" dirty="0">
                <a:latin typeface="Arial" panose="020B0604020202020204" pitchFamily="34" charset="0"/>
                <a:cs typeface="Arial" panose="020B0604020202020204" pitchFamily="34" charset="0"/>
              </a:rPr>
            </a:b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Library access;  </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Library budgets</a:t>
            </a:r>
          </a:p>
          <a:p>
            <a:endParaRPr lang="en-US" dirty="0"/>
          </a:p>
        </p:txBody>
      </p:sp>
      <p:pic>
        <p:nvPicPr>
          <p:cNvPr id="4" name="Content Placeholder 7" descr="A person wearing glasses&#10;&#10;Description automatically generated with low confidence">
            <a:extLst>
              <a:ext uri="{FF2B5EF4-FFF2-40B4-BE49-F238E27FC236}">
                <a16:creationId xmlns:a16="http://schemas.microsoft.com/office/drawing/2014/main" id="{8E4B1FB0-F6AB-464C-9AD8-205F7828EE5A}"/>
              </a:ext>
            </a:extLst>
          </p:cNvPr>
          <p:cNvPicPr>
            <a:picLocks noChangeAspect="1"/>
          </p:cNvPicPr>
          <p:nvPr/>
        </p:nvPicPr>
        <p:blipFill>
          <a:blip r:embed="rId2"/>
          <a:stretch>
            <a:fillRect/>
          </a:stretch>
        </p:blipFill>
        <p:spPr>
          <a:xfrm>
            <a:off x="6938900" y="141727"/>
            <a:ext cx="2085064" cy="2296673"/>
          </a:xfrm>
          <a:prstGeom prst="rect">
            <a:avLst/>
          </a:prstGeom>
        </p:spPr>
      </p:pic>
    </p:spTree>
    <p:extLst>
      <p:ext uri="{BB962C8B-B14F-4D97-AF65-F5344CB8AC3E}">
        <p14:creationId xmlns:p14="http://schemas.microsoft.com/office/powerpoint/2010/main" val="566085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40098-90FB-054B-33E2-9F359A94B538}"/>
              </a:ext>
            </a:extLst>
          </p:cNvPr>
          <p:cNvSpPr>
            <a:spLocks noGrp="1"/>
          </p:cNvSpPr>
          <p:nvPr>
            <p:ph type="title"/>
          </p:nvPr>
        </p:nvSpPr>
        <p:spPr>
          <a:xfrm>
            <a:off x="314325" y="302064"/>
            <a:ext cx="5677913" cy="2985885"/>
          </a:xfrm>
        </p:spPr>
        <p:txBody>
          <a:bodyPr>
            <a:normAutofit/>
          </a:bodyPr>
          <a:lstStyle/>
          <a:p>
            <a:r>
              <a:rPr lang="en-US" dirty="0"/>
              <a:t>Focus Group: What do students learn through their interactions with school librarians?</a:t>
            </a:r>
          </a:p>
        </p:txBody>
      </p:sp>
      <p:pic>
        <p:nvPicPr>
          <p:cNvPr id="4" name="Content Placeholder 7" descr="A person wearing glasses&#10;&#10;Description automatically generated with low confidence">
            <a:extLst>
              <a:ext uri="{FF2B5EF4-FFF2-40B4-BE49-F238E27FC236}">
                <a16:creationId xmlns:a16="http://schemas.microsoft.com/office/drawing/2014/main" id="{BBD1E454-3646-A188-C36C-3D61C6CE7295}"/>
              </a:ext>
            </a:extLst>
          </p:cNvPr>
          <p:cNvPicPr>
            <a:picLocks noGrp="1" noChangeAspect="1"/>
          </p:cNvPicPr>
          <p:nvPr>
            <p:ph idx="1"/>
          </p:nvPr>
        </p:nvPicPr>
        <p:blipFill>
          <a:blip r:embed="rId2"/>
          <a:stretch>
            <a:fillRect/>
          </a:stretch>
        </p:blipFill>
        <p:spPr>
          <a:xfrm>
            <a:off x="6467813" y="386611"/>
            <a:ext cx="2540000" cy="2540000"/>
          </a:xfrm>
          <a:prstGeom prst="rect">
            <a:avLst/>
          </a:prstGeom>
        </p:spPr>
      </p:pic>
      <p:sp>
        <p:nvSpPr>
          <p:cNvPr id="6" name="TextBox 5">
            <a:extLst>
              <a:ext uri="{FF2B5EF4-FFF2-40B4-BE49-F238E27FC236}">
                <a16:creationId xmlns:a16="http://schemas.microsoft.com/office/drawing/2014/main" id="{182C734F-ACFC-441F-A7AB-376365782995}"/>
              </a:ext>
            </a:extLst>
          </p:cNvPr>
          <p:cNvSpPr txBox="1"/>
          <p:nvPr/>
        </p:nvSpPr>
        <p:spPr>
          <a:xfrm>
            <a:off x="579775" y="4184308"/>
            <a:ext cx="7984450" cy="1200329"/>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STUDENTS HAVE DEVELOPED AS INDEPENDENT LEARNERS WHO ARE CAPABLE  OF GOING OUT IN THE WORLD AND THRIVING”  (School Principal)</a:t>
            </a:r>
            <a:endParaRPr lang="en-US" sz="24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9761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1FBAA-C65C-074A-75A4-522E3E3D4F11}"/>
              </a:ext>
            </a:extLst>
          </p:cNvPr>
          <p:cNvSpPr>
            <a:spLocks noGrp="1"/>
          </p:cNvSpPr>
          <p:nvPr>
            <p:ph type="title"/>
          </p:nvPr>
        </p:nvSpPr>
        <p:spPr>
          <a:xfrm>
            <a:off x="975360" y="699501"/>
            <a:ext cx="6757588" cy="735874"/>
          </a:xfrm>
        </p:spPr>
        <p:txBody>
          <a:bodyPr>
            <a:noAutofit/>
          </a:bodyPr>
          <a:lstStyle/>
          <a:p>
            <a:r>
              <a:rPr lang="en-US" sz="3200" b="1" dirty="0">
                <a:solidFill>
                  <a:srgbClr val="FFFF00"/>
                </a:solidFill>
                <a:latin typeface="Arial" panose="020B0604020202020204" pitchFamily="34" charset="0"/>
                <a:cs typeface="Arial" panose="020B0604020202020204" pitchFamily="34" charset="0"/>
              </a:rPr>
              <a:t>Focus Group Data: </a:t>
            </a:r>
            <a:r>
              <a:rPr lang="en-US" sz="3200" b="1" dirty="0">
                <a:latin typeface="Arial" panose="020B0604020202020204" pitchFamily="34" charset="0"/>
                <a:cs typeface="Arial" panose="020B0604020202020204" pitchFamily="34" charset="0"/>
              </a:rPr>
              <a:t>How did the educators describe their school library? </a:t>
            </a:r>
          </a:p>
        </p:txBody>
      </p:sp>
      <p:sp>
        <p:nvSpPr>
          <p:cNvPr id="3" name="Content Placeholder 2">
            <a:extLst>
              <a:ext uri="{FF2B5EF4-FFF2-40B4-BE49-F238E27FC236}">
                <a16:creationId xmlns:a16="http://schemas.microsoft.com/office/drawing/2014/main" id="{5E72D55E-A5E7-CF84-E049-6DB49B44FF7B}"/>
              </a:ext>
            </a:extLst>
          </p:cNvPr>
          <p:cNvSpPr>
            <a:spLocks noGrp="1"/>
          </p:cNvSpPr>
          <p:nvPr>
            <p:ph idx="1"/>
          </p:nvPr>
        </p:nvSpPr>
        <p:spPr>
          <a:xfrm>
            <a:off x="0" y="1982253"/>
            <a:ext cx="9144000" cy="5167311"/>
          </a:xfrm>
        </p:spPr>
        <p:txBody>
          <a:bodyPr>
            <a:normAutofit/>
          </a:bodyPr>
          <a:lstStyle/>
          <a:p>
            <a:r>
              <a:rPr lang="en-US" sz="2400" b="1" dirty="0">
                <a:solidFill>
                  <a:srgbClr val="FFFF00"/>
                </a:solidFill>
              </a:rPr>
              <a:t>“</a:t>
            </a:r>
            <a:r>
              <a:rPr lang="en-US" sz="2400" b="1" dirty="0">
                <a:solidFill>
                  <a:srgbClr val="FFFF00"/>
                </a:solidFill>
                <a:latin typeface="Arial" panose="020B0604020202020204" pitchFamily="34" charset="0"/>
                <a:cs typeface="Arial" panose="020B0604020202020204" pitchFamily="34" charset="0"/>
              </a:rPr>
              <a:t>There is a sign over the door that says learning center. It really is a learning center</a:t>
            </a:r>
            <a:r>
              <a:rPr lang="en-US" sz="2400" dirty="0">
                <a:latin typeface="Arial" panose="020B0604020202020204" pitchFamily="34" charset="0"/>
                <a:cs typeface="Arial" panose="020B0604020202020204" pitchFamily="34" charset="0"/>
              </a:rPr>
              <a:t>.” Science Teacher</a:t>
            </a:r>
          </a:p>
          <a:p>
            <a:r>
              <a:rPr lang="en-US" sz="2400" i="1" dirty="0">
                <a:latin typeface="Arial" panose="020B0604020202020204" pitchFamily="34" charset="0"/>
                <a:cs typeface="Arial" panose="020B0604020202020204" pitchFamily="34" charset="0"/>
              </a:rPr>
              <a:t>“If you are talking about developing a collaborative culture, then you have to have a framework within the building that will develop and support it.?  </a:t>
            </a:r>
            <a:r>
              <a:rPr lang="en-US" sz="2400" dirty="0">
                <a:latin typeface="Arial" panose="020B0604020202020204" pitchFamily="34" charset="0"/>
                <a:cs typeface="Arial" panose="020B0604020202020204" pitchFamily="34" charset="0"/>
              </a:rPr>
              <a:t>(Elementary Teacher)</a:t>
            </a:r>
          </a:p>
          <a:p>
            <a:r>
              <a:rPr lang="en-US" sz="2400" b="1" dirty="0">
                <a:solidFill>
                  <a:srgbClr val="FFFF00"/>
                </a:solidFill>
                <a:latin typeface="Arial" panose="020B0604020202020204" pitchFamily="34" charset="0"/>
                <a:cs typeface="Arial" panose="020B0604020202020204" pitchFamily="34" charset="0"/>
              </a:rPr>
              <a:t>The school library is where you do education with students, not to them.” (Principal</a:t>
            </a:r>
            <a:r>
              <a:rPr lang="en-US" sz="2400"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a:t>
            </a:r>
            <a:r>
              <a:rPr lang="en-US" sz="2400" dirty="0">
                <a:solidFill>
                  <a:srgbClr val="FFFF00"/>
                </a:solidFill>
                <a:latin typeface="Arial" panose="020B0604020202020204" pitchFamily="34" charset="0"/>
                <a:cs typeface="Arial" panose="020B0604020202020204" pitchFamily="34" charset="0"/>
              </a:rPr>
              <a:t>The school library is the only place in the school where all the disciplines come together.” (Social Studies Teacher)</a:t>
            </a:r>
          </a:p>
          <a:p>
            <a:r>
              <a:rPr lang="en-US" sz="2400" b="1" dirty="0">
                <a:solidFill>
                  <a:srgbClr val="FFFF00"/>
                </a:solidFill>
                <a:latin typeface="Arial" panose="020B0604020202020204" pitchFamily="34" charset="0"/>
                <a:cs typeface="Arial" panose="020B0604020202020204" pitchFamily="34" charset="0"/>
              </a:rPr>
              <a:t>“In the center part of our school upstairs is the library and the main office is the center part of the downstairs and I always say that downstairs is where we ruin school culture and upstairs is where we make it.” (Principal)</a:t>
            </a:r>
          </a:p>
        </p:txBody>
      </p:sp>
      <p:pic>
        <p:nvPicPr>
          <p:cNvPr id="4" name="Content Placeholder 7" descr="A person wearing glasses&#10;&#10;Description automatically generated with low confidence">
            <a:extLst>
              <a:ext uri="{FF2B5EF4-FFF2-40B4-BE49-F238E27FC236}">
                <a16:creationId xmlns:a16="http://schemas.microsoft.com/office/drawing/2014/main" id="{92F11FCB-DB80-EC5D-C487-720335FE1556}"/>
              </a:ext>
            </a:extLst>
          </p:cNvPr>
          <p:cNvPicPr>
            <a:picLocks noChangeAspect="1"/>
          </p:cNvPicPr>
          <p:nvPr/>
        </p:nvPicPr>
        <p:blipFill>
          <a:blip r:embed="rId2"/>
          <a:stretch>
            <a:fillRect/>
          </a:stretch>
        </p:blipFill>
        <p:spPr>
          <a:xfrm>
            <a:off x="7732948" y="92959"/>
            <a:ext cx="1411052" cy="1554257"/>
          </a:xfrm>
          <a:prstGeom prst="rect">
            <a:avLst/>
          </a:prstGeom>
        </p:spPr>
      </p:pic>
    </p:spTree>
    <p:extLst>
      <p:ext uri="{BB962C8B-B14F-4D97-AF65-F5344CB8AC3E}">
        <p14:creationId xmlns:p14="http://schemas.microsoft.com/office/powerpoint/2010/main" val="248220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11AD73-7FB2-6F64-1540-75F015465654}"/>
              </a:ext>
            </a:extLst>
          </p:cNvPr>
          <p:cNvSpPr>
            <a:spLocks noGrp="1"/>
          </p:cNvSpPr>
          <p:nvPr>
            <p:ph idx="1"/>
          </p:nvPr>
        </p:nvSpPr>
        <p:spPr>
          <a:xfrm>
            <a:off x="0" y="0"/>
            <a:ext cx="9144000" cy="6644640"/>
          </a:xfrm>
        </p:spPr>
        <p:txBody>
          <a:bodyPr>
            <a:normAutofit fontScale="25000" lnSpcReduction="20000"/>
          </a:bodyPr>
          <a:lstStyle/>
          <a:p>
            <a:pPr marL="0" indent="0">
              <a:buNone/>
            </a:pPr>
            <a:r>
              <a:rPr lang="en-US" sz="11200" dirty="0">
                <a:solidFill>
                  <a:srgbClr val="FFC000"/>
                </a:solidFill>
                <a:latin typeface="Arial" panose="020B0604020202020204" pitchFamily="34" charset="0"/>
                <a:cs typeface="Arial" panose="020B0604020202020204" pitchFamily="34" charset="0"/>
              </a:rPr>
              <a:t> </a:t>
            </a:r>
          </a:p>
          <a:p>
            <a:pPr marL="0" indent="0">
              <a:buNone/>
            </a:pPr>
            <a:r>
              <a:rPr lang="en-US" sz="11200" b="1" dirty="0">
                <a:solidFill>
                  <a:srgbClr val="FFFF00"/>
                </a:solidFill>
                <a:latin typeface="Arial" panose="020B0604020202020204" pitchFamily="34" charset="0"/>
                <a:cs typeface="Arial" panose="020B0604020202020204" pitchFamily="34" charset="0"/>
              </a:rPr>
              <a:t>What is it about this school that has enabled the</a:t>
            </a:r>
          </a:p>
          <a:p>
            <a:pPr marL="0" indent="0">
              <a:buNone/>
            </a:pPr>
            <a:r>
              <a:rPr lang="en-US" sz="11200" b="1" dirty="0">
                <a:solidFill>
                  <a:srgbClr val="FFFF00"/>
                </a:solidFill>
                <a:latin typeface="Arial" panose="020B0604020202020204" pitchFamily="34" charset="0"/>
                <a:cs typeface="Arial" panose="020B0604020202020204" pitchFamily="34" charset="0"/>
              </a:rPr>
              <a:t> school library to reach this status?</a:t>
            </a:r>
          </a:p>
          <a:p>
            <a:pPr marL="0" indent="0">
              <a:buNone/>
            </a:pPr>
            <a:endParaRPr lang="en-US" sz="11200" b="1" dirty="0">
              <a:solidFill>
                <a:srgbClr val="FFFF00"/>
              </a:solidFill>
              <a:latin typeface="Arial" panose="020B0604020202020204" pitchFamily="34" charset="0"/>
              <a:cs typeface="Arial" panose="020B0604020202020204" pitchFamily="34" charset="0"/>
            </a:endParaRPr>
          </a:p>
          <a:p>
            <a:pPr marL="0" indent="0">
              <a:buNone/>
            </a:pPr>
            <a:r>
              <a:rPr lang="en-US" sz="11200" b="1" dirty="0">
                <a:solidFill>
                  <a:srgbClr val="FFFF00"/>
                </a:solidFill>
                <a:latin typeface="Arial" panose="020B0604020202020204" pitchFamily="34" charset="0"/>
                <a:cs typeface="Arial" panose="020B0604020202020204" pitchFamily="34" charset="0"/>
              </a:rPr>
              <a:t>“THE SCHOOL LIBRARIAN IS A TEACHER OF</a:t>
            </a:r>
            <a:br>
              <a:rPr lang="en-US" sz="11200" b="1" dirty="0">
                <a:solidFill>
                  <a:srgbClr val="FFFF00"/>
                </a:solidFill>
                <a:latin typeface="Arial" panose="020B0604020202020204" pitchFamily="34" charset="0"/>
                <a:cs typeface="Arial" panose="020B0604020202020204" pitchFamily="34" charset="0"/>
              </a:rPr>
            </a:br>
            <a:br>
              <a:rPr lang="en-US" sz="11200" b="1" dirty="0">
                <a:solidFill>
                  <a:srgbClr val="FFFF00"/>
                </a:solidFill>
                <a:latin typeface="Arial" panose="020B0604020202020204" pitchFamily="34" charset="0"/>
                <a:cs typeface="Arial" panose="020B0604020202020204" pitchFamily="34" charset="0"/>
              </a:rPr>
            </a:br>
            <a:r>
              <a:rPr lang="en-US" sz="11200" b="1" dirty="0">
                <a:solidFill>
                  <a:srgbClr val="FFFF00"/>
                </a:solidFill>
                <a:latin typeface="Arial" panose="020B0604020202020204" pitchFamily="34" charset="0"/>
                <a:cs typeface="Arial" panose="020B0604020202020204" pitchFamily="34" charset="0"/>
              </a:rPr>
              <a:t> TEACHERS. </a:t>
            </a:r>
            <a:r>
              <a:rPr lang="en-US" sz="11200" b="1" dirty="0">
                <a:latin typeface="Arial" panose="020B0604020202020204" pitchFamily="34" charset="0"/>
                <a:cs typeface="Arial" panose="020B0604020202020204" pitchFamily="34" charset="0"/>
              </a:rPr>
              <a:t>SHE ENCOURAGES A</a:t>
            </a:r>
          </a:p>
          <a:p>
            <a:pPr marL="0" indent="0">
              <a:buNone/>
            </a:pPr>
            <a:r>
              <a:rPr lang="en-US" sz="11200" b="1" dirty="0">
                <a:latin typeface="Arial" panose="020B0604020202020204" pitchFamily="34" charset="0"/>
                <a:cs typeface="Arial" panose="020B0604020202020204" pitchFamily="34" charset="0"/>
              </a:rPr>
              <a:t> COLLABORATIVE SPIRIT.” (Teacher)</a:t>
            </a:r>
          </a:p>
          <a:p>
            <a:pPr marL="0" indent="0">
              <a:buNone/>
            </a:pPr>
            <a:br>
              <a:rPr lang="en-US" sz="11200" b="1" dirty="0">
                <a:latin typeface="Arial" panose="020B0604020202020204" pitchFamily="34" charset="0"/>
                <a:cs typeface="Arial" panose="020B0604020202020204" pitchFamily="34" charset="0"/>
              </a:rPr>
            </a:br>
            <a:br>
              <a:rPr lang="en-US" sz="11200" b="1" dirty="0">
                <a:solidFill>
                  <a:srgbClr val="FFFF00"/>
                </a:solidFill>
                <a:latin typeface="Arial" panose="020B0604020202020204" pitchFamily="34" charset="0"/>
                <a:cs typeface="Arial" panose="020B0604020202020204" pitchFamily="34" charset="0"/>
              </a:rPr>
            </a:br>
            <a:r>
              <a:rPr lang="en-US" sz="11200" b="1" dirty="0">
                <a:solidFill>
                  <a:srgbClr val="FFFF00"/>
                </a:solidFill>
                <a:latin typeface="Arial" panose="020B0604020202020204" pitchFamily="34" charset="0"/>
                <a:cs typeface="Arial" panose="020B0604020202020204" pitchFamily="34" charset="0"/>
              </a:rPr>
              <a:t>“I THINK THE LIBRARY TURNS STUDENTS INTO</a:t>
            </a:r>
          </a:p>
          <a:p>
            <a:pPr marL="0" indent="0">
              <a:buNone/>
            </a:pPr>
            <a:r>
              <a:rPr lang="en-US" sz="11200" b="1" dirty="0">
                <a:solidFill>
                  <a:srgbClr val="FFFF00"/>
                </a:solidFill>
                <a:latin typeface="Arial" panose="020B0604020202020204" pitchFamily="34" charset="0"/>
                <a:cs typeface="Arial" panose="020B0604020202020204" pitchFamily="34" charset="0"/>
              </a:rPr>
              <a:t> LIFELONG EARNERS.” </a:t>
            </a:r>
            <a:r>
              <a:rPr lang="en-US" sz="11200" b="1" dirty="0">
                <a:latin typeface="Arial" panose="020B0604020202020204" pitchFamily="34" charset="0"/>
                <a:cs typeface="Arial" panose="020B0604020202020204" pitchFamily="34" charset="0"/>
              </a:rPr>
              <a:t>(Special Needs Teacher)</a:t>
            </a:r>
          </a:p>
          <a:p>
            <a:pPr marL="0" indent="0">
              <a:buNone/>
            </a:pPr>
            <a:endParaRPr lang="en-US" sz="11200" b="1" dirty="0">
              <a:latin typeface="Arial" panose="020B0604020202020204" pitchFamily="34" charset="0"/>
              <a:cs typeface="Arial" panose="020B0604020202020204" pitchFamily="34" charset="0"/>
            </a:endParaRPr>
          </a:p>
          <a:p>
            <a:pPr marL="0" indent="0">
              <a:buNone/>
            </a:pPr>
            <a:r>
              <a:rPr lang="en-US" sz="9600" b="1" dirty="0">
                <a:solidFill>
                  <a:srgbClr val="FFFF00"/>
                </a:solidFill>
                <a:latin typeface="Arial" panose="020B0604020202020204" pitchFamily="34" charset="0"/>
                <a:cs typeface="Arial" panose="020B0604020202020204" pitchFamily="34" charset="0"/>
              </a:rPr>
              <a:t>If you could change things what would they be? </a:t>
            </a:r>
            <a:br>
              <a:rPr lang="en-US" sz="9600" b="1" dirty="0">
                <a:solidFill>
                  <a:srgbClr val="FFFF00"/>
                </a:solidFill>
                <a:latin typeface="Arial" panose="020B0604020202020204" pitchFamily="34" charset="0"/>
                <a:cs typeface="Arial" panose="020B0604020202020204" pitchFamily="34" charset="0"/>
              </a:rPr>
            </a:br>
            <a:br>
              <a:rPr lang="en-US" sz="9600" b="1" dirty="0">
                <a:solidFill>
                  <a:srgbClr val="FFFF00"/>
                </a:solidFill>
                <a:latin typeface="Arial" panose="020B0604020202020204" pitchFamily="34" charset="0"/>
                <a:cs typeface="Arial" panose="020B0604020202020204" pitchFamily="34" charset="0"/>
              </a:rPr>
            </a:br>
            <a:r>
              <a:rPr lang="en-US" sz="9600" b="1" dirty="0">
                <a:solidFill>
                  <a:srgbClr val="FFFF00"/>
                </a:solidFill>
                <a:latin typeface="Arial" panose="020B0604020202020204" pitchFamily="34" charset="0"/>
                <a:cs typeface="Arial" panose="020B0604020202020204" pitchFamily="34" charset="0"/>
              </a:rPr>
              <a:t>“MAKE THE LIBRARY BIGGER AND HIRE A THIRD SCHOOL</a:t>
            </a:r>
          </a:p>
          <a:p>
            <a:pPr marL="0" indent="0">
              <a:buNone/>
            </a:pPr>
            <a:r>
              <a:rPr lang="en-US" sz="9600" b="1" dirty="0">
                <a:solidFill>
                  <a:srgbClr val="FFFF00"/>
                </a:solidFill>
                <a:latin typeface="Arial" panose="020B0604020202020204" pitchFamily="34" charset="0"/>
                <a:cs typeface="Arial" panose="020B0604020202020204" pitchFamily="34" charset="0"/>
              </a:rPr>
              <a:t> LIBRARIAN.” (TEACHER)</a:t>
            </a:r>
            <a:endParaRPr lang="en-US" sz="9600" dirty="0">
              <a:solidFill>
                <a:srgbClr val="FFFF00"/>
              </a:solidFill>
              <a:latin typeface="Arial" panose="020B0604020202020204" pitchFamily="34" charset="0"/>
              <a:cs typeface="Arial" panose="020B0604020202020204" pitchFamily="34" charset="0"/>
            </a:endParaRPr>
          </a:p>
          <a:p>
            <a:pPr marL="0" indent="0">
              <a:buNone/>
            </a:pPr>
            <a:endParaRPr lang="en-US" sz="11200" b="1" dirty="0">
              <a:solidFill>
                <a:srgbClr val="FFFF00"/>
              </a:solidFill>
              <a:latin typeface="Arial" panose="020B0604020202020204" pitchFamily="34" charset="0"/>
              <a:cs typeface="Arial" panose="020B0604020202020204" pitchFamily="34" charset="0"/>
            </a:endParaRPr>
          </a:p>
          <a:p>
            <a:endParaRPr lang="en-US" sz="11200" b="1" dirty="0">
              <a:latin typeface="Arial" panose="020B0604020202020204" pitchFamily="34" charset="0"/>
              <a:cs typeface="Arial" panose="020B0604020202020204" pitchFamily="34" charset="0"/>
            </a:endParaRPr>
          </a:p>
          <a:p>
            <a:br>
              <a:rPr lang="en-US" sz="2800" b="1" dirty="0">
                <a:solidFill>
                  <a:srgbClr val="FF0000"/>
                </a:solidFill>
                <a:latin typeface="Arial" panose="020B0604020202020204" pitchFamily="34" charset="0"/>
                <a:cs typeface="Arial" panose="020B0604020202020204" pitchFamily="34" charset="0"/>
              </a:rPr>
            </a:br>
            <a:endParaRPr lang="en-US" sz="2800" b="1" dirty="0">
              <a:solidFill>
                <a:srgbClr val="FF0000"/>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959339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video game&#10;&#10;Description automatically generated with medium confidence">
            <a:extLst>
              <a:ext uri="{FF2B5EF4-FFF2-40B4-BE49-F238E27FC236}">
                <a16:creationId xmlns:a16="http://schemas.microsoft.com/office/drawing/2014/main" id="{84ED6C3A-7621-FD9F-7056-0624425603C3}"/>
              </a:ext>
            </a:extLst>
          </p:cNvPr>
          <p:cNvPicPr>
            <a:picLocks noGrp="1" noChangeAspect="1"/>
          </p:cNvPicPr>
          <p:nvPr>
            <p:ph idx="1"/>
          </p:nvPr>
        </p:nvPicPr>
        <p:blipFill>
          <a:blip r:embed="rId2"/>
          <a:stretch>
            <a:fillRect/>
          </a:stretch>
        </p:blipFill>
        <p:spPr>
          <a:xfrm rot="5400000">
            <a:off x="-1143001" y="1065762"/>
            <a:ext cx="6858002" cy="4571999"/>
          </a:xfrm>
        </p:spPr>
      </p:pic>
      <p:pic>
        <p:nvPicPr>
          <p:cNvPr id="6" name="Content Placeholder 4" descr="A picture containing text&#10;&#10;Description automatically generated">
            <a:extLst>
              <a:ext uri="{FF2B5EF4-FFF2-40B4-BE49-F238E27FC236}">
                <a16:creationId xmlns:a16="http://schemas.microsoft.com/office/drawing/2014/main" id="{BE528AFF-26E9-C907-B781-426F89A848A6}"/>
              </a:ext>
            </a:extLst>
          </p:cNvPr>
          <p:cNvPicPr>
            <a:picLocks noChangeAspect="1"/>
          </p:cNvPicPr>
          <p:nvPr/>
        </p:nvPicPr>
        <p:blipFill>
          <a:blip r:embed="rId3"/>
          <a:stretch>
            <a:fillRect/>
          </a:stretch>
        </p:blipFill>
        <p:spPr>
          <a:xfrm>
            <a:off x="4572000" y="0"/>
            <a:ext cx="4608478" cy="6858000"/>
          </a:xfrm>
          <a:prstGeom prst="rect">
            <a:avLst/>
          </a:prstGeom>
        </p:spPr>
      </p:pic>
      <p:sp>
        <p:nvSpPr>
          <p:cNvPr id="9" name="TextBox 8">
            <a:extLst>
              <a:ext uri="{FF2B5EF4-FFF2-40B4-BE49-F238E27FC236}">
                <a16:creationId xmlns:a16="http://schemas.microsoft.com/office/drawing/2014/main" id="{8F961E51-1FB9-F3F1-FA10-FB6DEF15B582}"/>
              </a:ext>
            </a:extLst>
          </p:cNvPr>
          <p:cNvSpPr txBox="1"/>
          <p:nvPr/>
        </p:nvSpPr>
        <p:spPr>
          <a:xfrm>
            <a:off x="680484" y="4976037"/>
            <a:ext cx="184731" cy="369332"/>
          </a:xfrm>
          <a:prstGeom prst="rect">
            <a:avLst/>
          </a:prstGeom>
          <a:noFill/>
        </p:spPr>
        <p:txBody>
          <a:bodyPr wrap="none" rtlCol="0">
            <a:spAutoFit/>
          </a:bodyPr>
          <a:lstStyle/>
          <a:p>
            <a:endParaRPr lang="en-US" dirty="0"/>
          </a:p>
        </p:txBody>
      </p:sp>
      <p:sp>
        <p:nvSpPr>
          <p:cNvPr id="10" name="TextBox 9">
            <a:extLst>
              <a:ext uri="{FF2B5EF4-FFF2-40B4-BE49-F238E27FC236}">
                <a16:creationId xmlns:a16="http://schemas.microsoft.com/office/drawing/2014/main" id="{AC8C79C5-7471-693D-92CD-010F59906878}"/>
              </a:ext>
            </a:extLst>
          </p:cNvPr>
          <p:cNvSpPr txBox="1"/>
          <p:nvPr/>
        </p:nvSpPr>
        <p:spPr>
          <a:xfrm>
            <a:off x="0" y="5741581"/>
            <a:ext cx="2466753" cy="369332"/>
          </a:xfrm>
          <a:prstGeom prst="rect">
            <a:avLst/>
          </a:prstGeom>
          <a:noFill/>
        </p:spPr>
        <p:txBody>
          <a:bodyPr wrap="square" rtlCol="0">
            <a:spAutoFit/>
          </a:bodyPr>
          <a:lstStyle/>
          <a:p>
            <a:r>
              <a:rPr lang="en-US" dirty="0"/>
              <a:t>May, 2010</a:t>
            </a:r>
          </a:p>
        </p:txBody>
      </p:sp>
      <p:sp>
        <p:nvSpPr>
          <p:cNvPr id="11" name="TextBox 10">
            <a:extLst>
              <a:ext uri="{FF2B5EF4-FFF2-40B4-BE49-F238E27FC236}">
                <a16:creationId xmlns:a16="http://schemas.microsoft.com/office/drawing/2014/main" id="{95E09622-4A9D-6BDC-DEA0-E2D8EA4AF134}"/>
              </a:ext>
            </a:extLst>
          </p:cNvPr>
          <p:cNvSpPr txBox="1"/>
          <p:nvPr/>
        </p:nvSpPr>
        <p:spPr>
          <a:xfrm>
            <a:off x="0" y="5449193"/>
            <a:ext cx="2466753" cy="954107"/>
          </a:xfrm>
          <a:prstGeom prst="rect">
            <a:avLst/>
          </a:prstGeom>
          <a:solidFill>
            <a:schemeClr val="tx1"/>
          </a:solidFill>
        </p:spPr>
        <p:txBody>
          <a:bodyPr wrap="square" rtlCol="0">
            <a:spAutoFit/>
          </a:bodyPr>
          <a:lstStyle/>
          <a:p>
            <a:endParaRPr lang="en-US" sz="2800" b="1" dirty="0">
              <a:solidFill>
                <a:schemeClr val="bg1"/>
              </a:solidFill>
            </a:endParaRPr>
          </a:p>
          <a:p>
            <a:r>
              <a:rPr lang="en-US" sz="2800" b="1" dirty="0">
                <a:solidFill>
                  <a:schemeClr val="bg1"/>
                </a:solidFill>
              </a:rPr>
              <a:t>May 2010</a:t>
            </a:r>
          </a:p>
        </p:txBody>
      </p:sp>
    </p:spTree>
    <p:extLst>
      <p:ext uri="{BB962C8B-B14F-4D97-AF65-F5344CB8AC3E}">
        <p14:creationId xmlns:p14="http://schemas.microsoft.com/office/powerpoint/2010/main" val="20900572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2EF0D132-E758-56BA-7036-B819F2843E13}"/>
              </a:ext>
            </a:extLst>
          </p:cNvPr>
          <p:cNvGraphicFramePr>
            <a:graphicFrameLocks noGrp="1"/>
          </p:cNvGraphicFramePr>
          <p:nvPr>
            <p:ph idx="1"/>
            <p:extLst>
              <p:ext uri="{D42A27DB-BD31-4B8C-83A1-F6EECF244321}">
                <p14:modId xmlns:p14="http://schemas.microsoft.com/office/powerpoint/2010/main" val="4169038346"/>
              </p:ext>
            </p:extLst>
          </p:nvPr>
        </p:nvGraphicFramePr>
        <p:xfrm>
          <a:off x="0" y="0"/>
          <a:ext cx="9144001" cy="7136312"/>
        </p:xfrm>
        <a:graphic>
          <a:graphicData uri="http://schemas.openxmlformats.org/drawingml/2006/table">
            <a:tbl>
              <a:tblPr firstRow="1" bandRow="1">
                <a:tableStyleId>{5C22544A-7EE6-4342-B048-85BDC9FD1C3A}</a:tableStyleId>
              </a:tblPr>
              <a:tblGrid>
                <a:gridCol w="1959433">
                  <a:extLst>
                    <a:ext uri="{9D8B030D-6E8A-4147-A177-3AD203B41FA5}">
                      <a16:colId xmlns:a16="http://schemas.microsoft.com/office/drawing/2014/main" val="516161022"/>
                    </a:ext>
                  </a:extLst>
                </a:gridCol>
                <a:gridCol w="247054">
                  <a:extLst>
                    <a:ext uri="{9D8B030D-6E8A-4147-A177-3AD203B41FA5}">
                      <a16:colId xmlns:a16="http://schemas.microsoft.com/office/drawing/2014/main" val="3370889854"/>
                    </a:ext>
                  </a:extLst>
                </a:gridCol>
                <a:gridCol w="1593353">
                  <a:extLst>
                    <a:ext uri="{9D8B030D-6E8A-4147-A177-3AD203B41FA5}">
                      <a16:colId xmlns:a16="http://schemas.microsoft.com/office/drawing/2014/main" val="1542180585"/>
                    </a:ext>
                  </a:extLst>
                </a:gridCol>
                <a:gridCol w="155934">
                  <a:extLst>
                    <a:ext uri="{9D8B030D-6E8A-4147-A177-3AD203B41FA5}">
                      <a16:colId xmlns:a16="http://schemas.microsoft.com/office/drawing/2014/main" val="672441017"/>
                    </a:ext>
                  </a:extLst>
                </a:gridCol>
                <a:gridCol w="1876065">
                  <a:extLst>
                    <a:ext uri="{9D8B030D-6E8A-4147-A177-3AD203B41FA5}">
                      <a16:colId xmlns:a16="http://schemas.microsoft.com/office/drawing/2014/main" val="2856149960"/>
                    </a:ext>
                  </a:extLst>
                </a:gridCol>
                <a:gridCol w="862881">
                  <a:extLst>
                    <a:ext uri="{9D8B030D-6E8A-4147-A177-3AD203B41FA5}">
                      <a16:colId xmlns:a16="http://schemas.microsoft.com/office/drawing/2014/main" val="1422196890"/>
                    </a:ext>
                  </a:extLst>
                </a:gridCol>
                <a:gridCol w="2449281">
                  <a:extLst>
                    <a:ext uri="{9D8B030D-6E8A-4147-A177-3AD203B41FA5}">
                      <a16:colId xmlns:a16="http://schemas.microsoft.com/office/drawing/2014/main" val="727547110"/>
                    </a:ext>
                  </a:extLst>
                </a:gridCol>
              </a:tblGrid>
              <a:tr h="844632">
                <a:tc>
                  <a:txBody>
                    <a:bodyPr/>
                    <a:lstStyle/>
                    <a:p>
                      <a:r>
                        <a:rPr lang="en-US" sz="2400" dirty="0">
                          <a:latin typeface="Arial" panose="020B0604020202020204" pitchFamily="34" charset="0"/>
                          <a:cs typeface="Arial" panose="020B0604020202020204" pitchFamily="34" charset="0"/>
                        </a:rPr>
                        <a:t>Ohio </a:t>
                      </a:r>
                    </a:p>
                    <a:p>
                      <a:r>
                        <a:rPr lang="en-US" sz="2400" dirty="0">
                          <a:latin typeface="Arial" panose="020B0604020202020204" pitchFamily="34" charset="0"/>
                          <a:cs typeface="Arial" panose="020B0604020202020204" pitchFamily="34" charset="0"/>
                        </a:rPr>
                        <a:t>2005</a:t>
                      </a:r>
                    </a:p>
                  </a:txBody>
                  <a:tcPr>
                    <a:solidFill>
                      <a:srgbClr val="7030A0"/>
                    </a:solidFill>
                  </a:tcPr>
                </a:tc>
                <a:tc gridSpan="2">
                  <a:txBody>
                    <a:bodyPr/>
                    <a:lstStyle/>
                    <a:p>
                      <a:r>
                        <a:rPr lang="en-US" sz="2400" dirty="0">
                          <a:latin typeface="Arial" panose="020B0604020202020204" pitchFamily="34" charset="0"/>
                          <a:cs typeface="Arial" panose="020B0604020202020204" pitchFamily="34" charset="0"/>
                        </a:rPr>
                        <a:t>Delaware 2007</a:t>
                      </a:r>
                    </a:p>
                  </a:txBody>
                  <a:tcPr>
                    <a:solidFill>
                      <a:srgbClr val="7030A0"/>
                    </a:solidFill>
                  </a:tcPr>
                </a:tc>
                <a:tc hMerge="1">
                  <a:txBody>
                    <a:bodyPr/>
                    <a:lstStyle/>
                    <a:p>
                      <a:endParaRPr lang="en-US" sz="2400" dirty="0">
                        <a:latin typeface="Arial" panose="020B0604020202020204" pitchFamily="34" charset="0"/>
                        <a:cs typeface="Arial" panose="020B0604020202020204" pitchFamily="34" charset="0"/>
                      </a:endParaRPr>
                    </a:p>
                  </a:txBody>
                  <a:tcPr>
                    <a:solidFill>
                      <a:srgbClr val="7030A0"/>
                    </a:solidFill>
                  </a:tcPr>
                </a:tc>
                <a:tc gridSpan="2">
                  <a:txBody>
                    <a:bodyPr/>
                    <a:lstStyle/>
                    <a:p>
                      <a:r>
                        <a:rPr lang="en-US" sz="2400" dirty="0">
                          <a:latin typeface="Arial" panose="020B0604020202020204" pitchFamily="34" charset="0"/>
                          <a:cs typeface="Arial" panose="020B0604020202020204" pitchFamily="34" charset="0"/>
                        </a:rPr>
                        <a:t>New Jersey 2011</a:t>
                      </a:r>
                    </a:p>
                  </a:txBody>
                  <a:tcPr>
                    <a:solidFill>
                      <a:srgbClr val="7030A0"/>
                    </a:solidFill>
                  </a:tcPr>
                </a:tc>
                <a:tc hMerge="1">
                  <a:txBody>
                    <a:bodyPr/>
                    <a:lstStyle/>
                    <a:p>
                      <a:r>
                        <a:rPr lang="en-US" dirty="0"/>
                        <a:t>New Jersey</a:t>
                      </a:r>
                    </a:p>
                    <a:p>
                      <a:r>
                        <a:rPr lang="en-US" dirty="0"/>
                        <a:t>2009-2019</a:t>
                      </a:r>
                    </a:p>
                  </a:txBody>
                  <a:tcPr/>
                </a:tc>
                <a:tc gridSpan="2">
                  <a:txBody>
                    <a:bodyPr/>
                    <a:lstStyle/>
                    <a:p>
                      <a:r>
                        <a:rPr lang="en-US" sz="2400" baseline="0" dirty="0">
                          <a:solidFill>
                            <a:srgbClr val="FFC000"/>
                          </a:solidFill>
                          <a:latin typeface="Arial" panose="020B0604020202020204" pitchFamily="34" charset="0"/>
                          <a:cs typeface="Arial" panose="020B0604020202020204" pitchFamily="34" charset="0"/>
                        </a:rPr>
                        <a:t>Massachusetts</a:t>
                      </a:r>
                    </a:p>
                    <a:p>
                      <a:r>
                        <a:rPr lang="en-US" sz="2400" baseline="0" dirty="0">
                          <a:solidFill>
                            <a:srgbClr val="FFC000"/>
                          </a:solidFill>
                          <a:latin typeface="Arial" panose="020B0604020202020204" pitchFamily="34" charset="0"/>
                          <a:cs typeface="Arial" panose="020B0604020202020204" pitchFamily="34" charset="0"/>
                        </a:rPr>
                        <a:t> 2018</a:t>
                      </a:r>
                    </a:p>
                  </a:txBody>
                  <a:tcPr>
                    <a:solidFill>
                      <a:srgbClr val="7030A0"/>
                    </a:solidFill>
                  </a:tcPr>
                </a:tc>
                <a:tc hMerge="1">
                  <a:txBody>
                    <a:bodyPr/>
                    <a:lstStyle/>
                    <a:p>
                      <a:r>
                        <a:rPr lang="en-US" dirty="0"/>
                        <a:t>Massachusetts</a:t>
                      </a:r>
                    </a:p>
                    <a:p>
                      <a:r>
                        <a:rPr lang="en-US" dirty="0"/>
                        <a:t>2014-2018</a:t>
                      </a:r>
                    </a:p>
                  </a:txBody>
                  <a:tcPr/>
                </a:tc>
                <a:extLst>
                  <a:ext uri="{0D108BD9-81ED-4DB2-BD59-A6C34878D82A}">
                    <a16:rowId xmlns:a16="http://schemas.microsoft.com/office/drawing/2014/main" val="126655849"/>
                  </a:ext>
                </a:extLst>
              </a:tr>
              <a:tr h="3222113">
                <a:tc>
                  <a:txBody>
                    <a:bodyPr/>
                    <a:lstStyle/>
                    <a:p>
                      <a:r>
                        <a:rPr lang="en-US" sz="2000" b="1" u="sng" dirty="0">
                          <a:latin typeface="Arial" panose="020B0604020202020204" pitchFamily="34" charset="0"/>
                          <a:cs typeface="Arial" panose="020B0604020202020204" pitchFamily="34" charset="0"/>
                        </a:rPr>
                        <a:t>Student Learning through Ohio School Libraries</a:t>
                      </a:r>
                      <a:r>
                        <a:rPr lang="en-US" sz="2000" u="sng" dirty="0">
                          <a:latin typeface="Arial" panose="020B0604020202020204" pitchFamily="34" charset="0"/>
                          <a:cs typeface="Arial" panose="020B0604020202020204" pitchFamily="34" charset="0"/>
                        </a:rPr>
                        <a:t> </a:t>
                      </a:r>
                    </a:p>
                    <a:p>
                      <a:r>
                        <a:rPr lang="en-US" sz="2000" dirty="0">
                          <a:latin typeface="Arial" panose="020B0604020202020204" pitchFamily="34" charset="0"/>
                          <a:cs typeface="Arial" panose="020B0604020202020204" pitchFamily="34" charset="0"/>
                        </a:rPr>
                        <a:t>Ohio Educational Library Media Association</a:t>
                      </a:r>
                    </a:p>
                    <a:p>
                      <a:r>
                        <a:rPr lang="en-US" sz="2000" dirty="0">
                          <a:latin typeface="Arial" panose="020B0604020202020204" pitchFamily="34" charset="0"/>
                          <a:cs typeface="Arial" panose="020B0604020202020204" pitchFamily="34" charset="0"/>
                        </a:rPr>
                        <a:t>IMLS</a:t>
                      </a:r>
                    </a:p>
                  </a:txBody>
                  <a:tcPr/>
                </a:tc>
                <a:tc gridSpan="2">
                  <a:txBody>
                    <a:bodyPr/>
                    <a:lstStyle/>
                    <a:p>
                      <a:r>
                        <a:rPr lang="en-US" sz="2000" b="1" u="sng" dirty="0">
                          <a:latin typeface="Arial" panose="020B0604020202020204" pitchFamily="34" charset="0"/>
                          <a:cs typeface="Arial" panose="020B0604020202020204" pitchFamily="34" charset="0"/>
                        </a:rPr>
                        <a:t>Building Capacity and Continuous Improvement of School Libraries</a:t>
                      </a:r>
                    </a:p>
                    <a:p>
                      <a:r>
                        <a:rPr lang="en-US" sz="2000" dirty="0">
                          <a:latin typeface="Arial" panose="020B0604020202020204" pitchFamily="34" charset="0"/>
                          <a:cs typeface="Arial" panose="020B0604020202020204" pitchFamily="34" charset="0"/>
                        </a:rPr>
                        <a:t>Governor’s Task Force on School Libraries</a:t>
                      </a:r>
                    </a:p>
                  </a:txBody>
                  <a:tcPr/>
                </a:tc>
                <a:tc hMerge="1">
                  <a:txBody>
                    <a:bodyPr/>
                    <a:lstStyle/>
                    <a:p>
                      <a:endParaRPr lang="en-US" sz="2000" dirty="0">
                        <a:latin typeface="Arial" panose="020B0604020202020204" pitchFamily="34" charset="0"/>
                        <a:cs typeface="Arial" panose="020B0604020202020204" pitchFamily="34" charset="0"/>
                      </a:endParaRPr>
                    </a:p>
                  </a:txBody>
                  <a:tcPr/>
                </a:tc>
                <a:tc gridSpan="2">
                  <a:txBody>
                    <a:bodyPr/>
                    <a:lstStyle/>
                    <a:p>
                      <a:r>
                        <a:rPr lang="en-US" sz="2000" b="1" u="sng" dirty="0">
                          <a:latin typeface="Arial" panose="020B0604020202020204" pitchFamily="34" charset="0"/>
                          <a:cs typeface="Arial" panose="020B0604020202020204" pitchFamily="34" charset="0"/>
                        </a:rPr>
                        <a:t>One Common Goal-Student Learning</a:t>
                      </a:r>
                    </a:p>
                    <a:p>
                      <a:r>
                        <a:rPr lang="en-US" sz="2000" dirty="0">
                          <a:latin typeface="Arial" panose="020B0604020202020204" pitchFamily="34" charset="0"/>
                          <a:cs typeface="Arial" panose="020B0604020202020204" pitchFamily="34" charset="0"/>
                        </a:rPr>
                        <a:t>The New Jersey Association of School Libraries </a:t>
                      </a:r>
                    </a:p>
                    <a:p>
                      <a:endParaRPr lang="en-US" sz="2000" dirty="0">
                        <a:latin typeface="Arial" panose="020B0604020202020204" pitchFamily="34" charset="0"/>
                        <a:cs typeface="Arial" panose="020B0604020202020204" pitchFamily="34" charset="0"/>
                      </a:endParaRPr>
                    </a:p>
                  </a:txBody>
                  <a:tcPr/>
                </a:tc>
                <a:tc hMerge="1">
                  <a:txBody>
                    <a:bodyPr/>
                    <a:lstStyle/>
                    <a:p>
                      <a:r>
                        <a:rPr lang="en-US" sz="2000" b="1" dirty="0">
                          <a:latin typeface="Times New Roman" panose="02020603050405020304" pitchFamily="18" charset="0"/>
                          <a:cs typeface="Times New Roman" panose="02020603050405020304" pitchFamily="18" charset="0"/>
                        </a:rPr>
                        <a:t>One Common Goal-Student Learning</a:t>
                      </a:r>
                    </a:p>
                    <a:p>
                      <a:r>
                        <a:rPr lang="en-US" sz="2000" dirty="0">
                          <a:latin typeface="Times New Roman" panose="02020603050405020304" pitchFamily="18" charset="0"/>
                          <a:cs typeface="Times New Roman" panose="02020603050405020304" pitchFamily="18" charset="0"/>
                        </a:rPr>
                        <a:t>New Jersey Association of School Libraries </a:t>
                      </a:r>
                    </a:p>
                  </a:txBody>
                  <a:tcPr/>
                </a:tc>
                <a:tc gridSpan="2">
                  <a:txBody>
                    <a:bodyPr/>
                    <a:lstStyle/>
                    <a:p>
                      <a:r>
                        <a:rPr lang="en-US" sz="2000" b="1" u="sng" dirty="0">
                          <a:latin typeface="Arial" panose="020B0604020202020204" pitchFamily="34" charset="0"/>
                          <a:cs typeface="Arial" panose="020B0604020202020204" pitchFamily="34" charset="0"/>
                        </a:rPr>
                        <a:t>Equitable Access and Meaningful Use of School Libraries for Students in the Commonwealth</a:t>
                      </a:r>
                    </a:p>
                    <a:p>
                      <a:r>
                        <a:rPr lang="en-US" sz="2000" dirty="0">
                          <a:latin typeface="Arial" panose="020B0604020202020204" pitchFamily="34" charset="0"/>
                          <a:cs typeface="Arial" panose="020B0604020202020204" pitchFamily="34" charset="0"/>
                        </a:rPr>
                        <a:t>The Massachusetts Legislature’s Commission on School Libraries</a:t>
                      </a:r>
                    </a:p>
                    <a:p>
                      <a:endParaRPr lang="en-US" sz="2000" dirty="0">
                        <a:latin typeface="Arial" panose="020B0604020202020204" pitchFamily="34" charset="0"/>
                        <a:cs typeface="Arial" panose="020B0604020202020204" pitchFamily="34" charset="0"/>
                      </a:endParaRPr>
                    </a:p>
                  </a:txBody>
                  <a:tcPr/>
                </a:tc>
                <a:tc hMerge="1">
                  <a:txBody>
                    <a:bodyPr/>
                    <a:lstStyle/>
                    <a:p>
                      <a:r>
                        <a:rPr lang="en-US" sz="2000" b="1" dirty="0">
                          <a:latin typeface="Times New Roman" panose="02020603050405020304" pitchFamily="18" charset="0"/>
                          <a:cs typeface="Times New Roman" panose="02020603050405020304" pitchFamily="18" charset="0"/>
                        </a:rPr>
                        <a:t>Equitable Access and Meaningful Use of School Libraries for Students in the Commonwealth</a:t>
                      </a:r>
                    </a:p>
                    <a:p>
                      <a:r>
                        <a:rPr lang="en-US" sz="2000" dirty="0">
                          <a:latin typeface="Times New Roman" panose="02020603050405020304" pitchFamily="18" charset="0"/>
                          <a:cs typeface="Times New Roman" panose="02020603050405020304" pitchFamily="18" charset="0"/>
                        </a:rPr>
                        <a:t>MA Legislature</a:t>
                      </a:r>
                    </a:p>
                  </a:txBody>
                  <a:tcPr/>
                </a:tc>
                <a:extLst>
                  <a:ext uri="{0D108BD9-81ED-4DB2-BD59-A6C34878D82A}">
                    <a16:rowId xmlns:a16="http://schemas.microsoft.com/office/drawing/2014/main" val="1519327348"/>
                  </a:ext>
                </a:extLst>
              </a:tr>
              <a:tr h="1032328">
                <a:tc>
                  <a:txBody>
                    <a:bodyPr/>
                    <a:lstStyle/>
                    <a:p>
                      <a:r>
                        <a:rPr lang="en-US" sz="2000" b="1" dirty="0">
                          <a:latin typeface="Arial" panose="020B0604020202020204" pitchFamily="34" charset="0"/>
                          <a:cs typeface="Arial" panose="020B0604020202020204" pitchFamily="34" charset="0"/>
                        </a:rPr>
                        <a:t>Ross Todd, </a:t>
                      </a:r>
                    </a:p>
                    <a:p>
                      <a:r>
                        <a:rPr lang="en-US" sz="2000" b="1" dirty="0">
                          <a:latin typeface="Arial" panose="020B0604020202020204" pitchFamily="34" charset="0"/>
                          <a:cs typeface="Arial" panose="020B0604020202020204" pitchFamily="34" charset="0"/>
                        </a:rPr>
                        <a:t>Carol Collier </a:t>
                      </a:r>
                      <a:r>
                        <a:rPr lang="en-US" sz="2000" b="1" dirty="0" err="1">
                          <a:latin typeface="Arial" panose="020B0604020202020204" pitchFamily="34" charset="0"/>
                          <a:cs typeface="Arial" panose="020B0604020202020204" pitchFamily="34" charset="0"/>
                        </a:rPr>
                        <a:t>Kuhthau</a:t>
                      </a:r>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CISSL</a:t>
                      </a:r>
                    </a:p>
                  </a:txBody>
                  <a:tcPr/>
                </a:tc>
                <a:tc gridSpan="2">
                  <a:txBody>
                    <a:bodyPr/>
                    <a:lstStyle/>
                    <a:p>
                      <a:r>
                        <a:rPr lang="en-US" sz="2000" b="1" dirty="0">
                          <a:latin typeface="Arial" panose="020B0604020202020204" pitchFamily="34" charset="0"/>
                          <a:cs typeface="Arial" panose="020B0604020202020204" pitchFamily="34" charset="0"/>
                        </a:rPr>
                        <a:t>Ross Todd,</a:t>
                      </a:r>
                    </a:p>
                    <a:p>
                      <a:r>
                        <a:rPr lang="en-US" sz="2000" b="1" dirty="0" err="1">
                          <a:latin typeface="Arial" panose="020B0604020202020204" pitchFamily="34" charset="0"/>
                          <a:cs typeface="Arial" panose="020B0604020202020204" pitchFamily="34" charset="0"/>
                        </a:rPr>
                        <a:t>Jannica</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Heinstrom</a:t>
                      </a:r>
                      <a:endParaRPr lang="en-US" sz="2000" b="1"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CISSL</a:t>
                      </a:r>
                    </a:p>
                  </a:txBody>
                  <a:tcPr/>
                </a:tc>
                <a:tc hMerge="1">
                  <a:txBody>
                    <a:bodyPr/>
                    <a:lstStyle/>
                    <a:p>
                      <a:endParaRPr lang="en-US" sz="2000" dirty="0">
                        <a:latin typeface="Arial" panose="020B0604020202020204" pitchFamily="34" charset="0"/>
                        <a:cs typeface="Arial" panose="020B0604020202020204" pitchFamily="34" charset="0"/>
                      </a:endParaRPr>
                    </a:p>
                  </a:txBody>
                  <a:tcPr/>
                </a:tc>
                <a:tc gridSpan="2">
                  <a:txBody>
                    <a:bodyPr/>
                    <a:lstStyle/>
                    <a:p>
                      <a:r>
                        <a:rPr lang="en-US" sz="2000" b="1" dirty="0">
                          <a:latin typeface="Arial" panose="020B0604020202020204" pitchFamily="34" charset="0"/>
                          <a:cs typeface="Arial" panose="020B0604020202020204" pitchFamily="34" charset="0"/>
                        </a:rPr>
                        <a:t>Ross Todd, Carol Gordon, </a:t>
                      </a:r>
                      <a:r>
                        <a:rPr lang="en-US" sz="2000" b="1" dirty="0" err="1">
                          <a:latin typeface="Arial" panose="020B0604020202020204" pitchFamily="34" charset="0"/>
                          <a:cs typeface="Arial" panose="020B0604020202020204" pitchFamily="34" charset="0"/>
                        </a:rPr>
                        <a:t>Ya</a:t>
                      </a:r>
                      <a:r>
                        <a:rPr lang="en-US" sz="2000" b="1" dirty="0">
                          <a:latin typeface="Arial" panose="020B0604020202020204" pitchFamily="34" charset="0"/>
                          <a:cs typeface="Arial" panose="020B0604020202020204" pitchFamily="34" charset="0"/>
                        </a:rPr>
                        <a:t> Ling-Lu</a:t>
                      </a:r>
                    </a:p>
                    <a:p>
                      <a:r>
                        <a:rPr lang="en-US" sz="2000" b="1" dirty="0">
                          <a:latin typeface="Arial" panose="020B0604020202020204" pitchFamily="34" charset="0"/>
                          <a:cs typeface="Arial" panose="020B0604020202020204" pitchFamily="34" charset="0"/>
                        </a:rPr>
                        <a:t>CISSL</a:t>
                      </a:r>
                    </a:p>
                  </a:txBody>
                  <a:tcPr/>
                </a:tc>
                <a:tc hMerge="1">
                  <a:txBody>
                    <a:bodyPr/>
                    <a:lstStyle/>
                    <a:p>
                      <a:r>
                        <a:rPr lang="en-US" sz="2000" dirty="0">
                          <a:latin typeface="Times New Roman" panose="02020603050405020304" pitchFamily="18" charset="0"/>
                          <a:cs typeface="Times New Roman" panose="02020603050405020304" pitchFamily="18" charset="0"/>
                        </a:rPr>
                        <a:t>Ross Todd, Carol Gordon, </a:t>
                      </a:r>
                      <a:r>
                        <a:rPr lang="en-US" sz="2000" dirty="0" err="1">
                          <a:latin typeface="Times New Roman" panose="02020603050405020304" pitchFamily="18" charset="0"/>
                          <a:cs typeface="Times New Roman" panose="02020603050405020304" pitchFamily="18" charset="0"/>
                        </a:rPr>
                        <a:t>Ya</a:t>
                      </a:r>
                      <a:r>
                        <a:rPr lang="en-US" sz="2000" dirty="0">
                          <a:latin typeface="Times New Roman" panose="02020603050405020304" pitchFamily="18" charset="0"/>
                          <a:cs typeface="Times New Roman" panose="02020603050405020304" pitchFamily="18" charset="0"/>
                        </a:rPr>
                        <a:t> Ling-Lu. CISSL</a:t>
                      </a:r>
                    </a:p>
                  </a:txBody>
                  <a:tcPr/>
                </a:tc>
                <a:tc gridSpan="2">
                  <a:txBody>
                    <a:bodyPr/>
                    <a:lstStyle/>
                    <a:p>
                      <a:r>
                        <a:rPr lang="en-US" sz="2000" b="1" dirty="0">
                          <a:latin typeface="Arial" panose="020B0604020202020204" pitchFamily="34" charset="0"/>
                          <a:cs typeface="Arial" panose="020B0604020202020204" pitchFamily="34" charset="0"/>
                        </a:rPr>
                        <a:t>Carol Gordon, </a:t>
                      </a:r>
                    </a:p>
                    <a:p>
                      <a:r>
                        <a:rPr lang="en-US" sz="2000" b="1" dirty="0">
                          <a:latin typeface="Arial" panose="020B0604020202020204" pitchFamily="34" charset="0"/>
                          <a:cs typeface="Arial" panose="020B0604020202020204" pitchFamily="34" charset="0"/>
                        </a:rPr>
                        <a:t>Robin Cicchetti</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CISSL</a:t>
                      </a:r>
                    </a:p>
                  </a:txBody>
                  <a:tcPr/>
                </a:tc>
                <a:tc hMerge="1">
                  <a:txBody>
                    <a:bodyPr/>
                    <a:lstStyle/>
                    <a:p>
                      <a:r>
                        <a:rPr lang="en-US" sz="2000" dirty="0">
                          <a:latin typeface="Times New Roman" panose="02020603050405020304" pitchFamily="18" charset="0"/>
                          <a:cs typeface="Times New Roman" panose="02020603050405020304" pitchFamily="18" charset="0"/>
                        </a:rPr>
                        <a:t>Carol Gordon, Robin Cicchetti</a:t>
                      </a:r>
                    </a:p>
                  </a:txBody>
                  <a:tcPr/>
                </a:tc>
                <a:extLst>
                  <a:ext uri="{0D108BD9-81ED-4DB2-BD59-A6C34878D82A}">
                    <a16:rowId xmlns:a16="http://schemas.microsoft.com/office/drawing/2014/main" val="3133552746"/>
                  </a:ext>
                </a:extLst>
              </a:tr>
              <a:tr h="719501">
                <a:tc gridSpan="7">
                  <a:txBody>
                    <a:bodyPr/>
                    <a:lstStyle/>
                    <a:p>
                      <a:r>
                        <a:rPr lang="en-US" sz="2000" b="1" dirty="0">
                          <a:latin typeface="Arial" panose="020B0604020202020204" pitchFamily="34" charset="0"/>
                          <a:cs typeface="Arial" panose="020B0604020202020204" pitchFamily="34" charset="0"/>
                        </a:rPr>
                        <a:t>How can school libraries be improved?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How do school libraries help students learn? </a:t>
                      </a:r>
                    </a:p>
                  </a:txBody>
                  <a:tcPr/>
                </a:tc>
                <a:tc hMerge="1">
                  <a:txBody>
                    <a:bodyPr/>
                    <a:lstStyle/>
                    <a:p>
                      <a:endParaRPr lang="en-US" sz="2000" dirty="0">
                        <a:latin typeface="+mj-lt"/>
                      </a:endParaRPr>
                    </a:p>
                  </a:txBody>
                  <a:tcPr/>
                </a:tc>
                <a:tc hMerge="1">
                  <a:txBody>
                    <a:bodyPr/>
                    <a:lstStyle/>
                    <a:p>
                      <a:endParaRPr lang="en-US"/>
                    </a:p>
                  </a:txBody>
                  <a:tcPr/>
                </a:tc>
                <a:tc hMerge="1">
                  <a:txBody>
                    <a:bodyPr/>
                    <a:lstStyle/>
                    <a:p>
                      <a:endParaRPr lang="en-US"/>
                    </a:p>
                  </a:txBody>
                  <a:tcPr/>
                </a:tc>
                <a:tc hMerge="1">
                  <a:txBody>
                    <a:bodyPr/>
                    <a:lstStyle/>
                    <a:p>
                      <a:endParaRPr lang="en-US" sz="2000" dirty="0">
                        <a:latin typeface="+mj-lt"/>
                      </a:endParaRPr>
                    </a:p>
                  </a:txBody>
                  <a:tcPr/>
                </a:tc>
                <a:tc hMerge="1">
                  <a:txBody>
                    <a:bodyPr/>
                    <a:lstStyle/>
                    <a:p>
                      <a:endParaRPr lang="en-US"/>
                    </a:p>
                  </a:txBody>
                  <a:tcPr/>
                </a:tc>
                <a:tc hMerge="1">
                  <a:txBody>
                    <a:bodyPr/>
                    <a:lstStyle/>
                    <a:p>
                      <a:endParaRPr lang="en-US" sz="2000" dirty="0">
                        <a:latin typeface="+mj-lt"/>
                      </a:endParaRPr>
                    </a:p>
                  </a:txBody>
                  <a:tcPr/>
                </a:tc>
                <a:extLst>
                  <a:ext uri="{0D108BD9-81ED-4DB2-BD59-A6C34878D82A}">
                    <a16:rowId xmlns:a16="http://schemas.microsoft.com/office/drawing/2014/main" val="4046880971"/>
                  </a:ext>
                </a:extLst>
              </a:tr>
              <a:tr h="1039426">
                <a:tc gridSpan="2">
                  <a:txBody>
                    <a:bodyPr/>
                    <a:lstStyle/>
                    <a:p>
                      <a:r>
                        <a:rPr lang="en-US" sz="2000" b="1" dirty="0">
                          <a:latin typeface="Times New Roman" panose="02020603050405020304" pitchFamily="18" charset="0"/>
                          <a:cs typeface="Times New Roman" panose="02020603050405020304" pitchFamily="18" charset="0"/>
                        </a:rPr>
                        <a:t>Survey</a:t>
                      </a:r>
                    </a:p>
                    <a:p>
                      <a:r>
                        <a:rPr lang="en-US" sz="2000" b="1" dirty="0">
                          <a:latin typeface="Times New Roman" panose="02020603050405020304" pitchFamily="18" charset="0"/>
                          <a:cs typeface="Times New Roman" panose="02020603050405020304" pitchFamily="18" charset="0"/>
                        </a:rPr>
                        <a:t>Recommendations</a:t>
                      </a:r>
                    </a:p>
                  </a:txBody>
                  <a:tcPr/>
                </a:tc>
                <a:tc hMerge="1">
                  <a:txBody>
                    <a:bodyPr/>
                    <a:lstStyle/>
                    <a:p>
                      <a:r>
                        <a:rPr lang="en-US" sz="2000" dirty="0">
                          <a:latin typeface="Times New Roman" panose="02020603050405020304" pitchFamily="18" charset="0"/>
                          <a:cs typeface="Times New Roman" panose="02020603050405020304" pitchFamily="18" charset="0"/>
                        </a:rPr>
                        <a:t>Survey</a:t>
                      </a:r>
                    </a:p>
                    <a:p>
                      <a:r>
                        <a:rPr lang="en-US" sz="2000" dirty="0">
                          <a:latin typeface="Times New Roman" panose="02020603050405020304" pitchFamily="18" charset="0"/>
                          <a:cs typeface="Times New Roman" panose="02020603050405020304" pitchFamily="18" charset="0"/>
                        </a:rPr>
                        <a:t>Quantitative</a:t>
                      </a:r>
                    </a:p>
                    <a:p>
                      <a:r>
                        <a:rPr lang="en-US" sz="2000" dirty="0">
                          <a:latin typeface="Times New Roman" panose="02020603050405020304" pitchFamily="18" charset="0"/>
                          <a:cs typeface="Times New Roman" panose="02020603050405020304" pitchFamily="18" charset="0"/>
                        </a:rPr>
                        <a:t>Qualitative</a:t>
                      </a:r>
                    </a:p>
                    <a:p>
                      <a:r>
                        <a:rPr lang="en-US" sz="2000" dirty="0">
                          <a:latin typeface="Times New Roman" panose="02020603050405020304" pitchFamily="18" charset="0"/>
                          <a:cs typeface="Times New Roman" panose="02020603050405020304" pitchFamily="18" charset="0"/>
                        </a:rPr>
                        <a:t>Recommendations</a:t>
                      </a:r>
                    </a:p>
                  </a:txBody>
                  <a:tcPr/>
                </a:tc>
                <a:tc gridSpan="2">
                  <a:txBody>
                    <a:bodyPr/>
                    <a:lstStyle/>
                    <a:p>
                      <a:r>
                        <a:rPr lang="en-US" sz="2000" b="1" dirty="0">
                          <a:latin typeface="Times New Roman" panose="02020603050405020304" pitchFamily="18" charset="0"/>
                          <a:cs typeface="Times New Roman" panose="02020603050405020304" pitchFamily="18" charset="0"/>
                        </a:rPr>
                        <a:t>Survey</a:t>
                      </a:r>
                    </a:p>
                    <a:p>
                      <a:r>
                        <a:rPr lang="en-US" sz="2000" b="1" dirty="0">
                          <a:latin typeface="Times New Roman" panose="02020603050405020304" pitchFamily="18" charset="0"/>
                          <a:cs typeface="Times New Roman" panose="02020603050405020304" pitchFamily="18" charset="0"/>
                        </a:rPr>
                        <a:t>Recommend-</a:t>
                      </a:r>
                      <a:r>
                        <a:rPr lang="en-US" sz="2000" b="1" dirty="0" err="1">
                          <a:latin typeface="Times New Roman" panose="02020603050405020304" pitchFamily="18" charset="0"/>
                          <a:cs typeface="Times New Roman" panose="02020603050405020304" pitchFamily="18" charset="0"/>
                        </a:rPr>
                        <a:t>ations</a:t>
                      </a:r>
                      <a:endParaRPr lang="en-US" b="1" dirty="0"/>
                    </a:p>
                  </a:txBody>
                  <a:tcPr/>
                </a:tc>
                <a:tc hMerge="1">
                  <a:txBody>
                    <a:bodyPr/>
                    <a:lstStyle/>
                    <a:p>
                      <a:endParaRPr lang="en-US" sz="2000" dirty="0">
                        <a:latin typeface="Times New Roman" panose="02020603050405020304" pitchFamily="18" charset="0"/>
                        <a:cs typeface="Times New Roman" panose="02020603050405020304" pitchFamily="18" charset="0"/>
                      </a:endParaRPr>
                    </a:p>
                  </a:txBody>
                  <a:tcPr/>
                </a:tc>
                <a:tc gridSpan="2">
                  <a:txBody>
                    <a:bodyPr/>
                    <a:lstStyle/>
                    <a:p>
                      <a:r>
                        <a:rPr lang="en-US" sz="2000" b="1" dirty="0">
                          <a:latin typeface="Times New Roman" panose="02020603050405020304" pitchFamily="18" charset="0"/>
                          <a:cs typeface="Times New Roman" panose="02020603050405020304" pitchFamily="18" charset="0"/>
                        </a:rPr>
                        <a:t>Survey</a:t>
                      </a:r>
                    </a:p>
                    <a:p>
                      <a:r>
                        <a:rPr lang="en-US" sz="2000" b="1" dirty="0">
                          <a:latin typeface="Times New Roman" panose="02020603050405020304" pitchFamily="18" charset="0"/>
                          <a:cs typeface="Times New Roman" panose="02020603050405020304" pitchFamily="18" charset="0"/>
                        </a:rPr>
                        <a:t>Focus Groups</a:t>
                      </a:r>
                    </a:p>
                    <a:p>
                      <a:r>
                        <a:rPr lang="en-US" sz="2000" b="1" dirty="0">
                          <a:latin typeface="Times New Roman" panose="02020603050405020304" pitchFamily="18" charset="0"/>
                          <a:cs typeface="Times New Roman" panose="02020603050405020304" pitchFamily="18" charset="0"/>
                        </a:rPr>
                        <a:t>Recommendations</a:t>
                      </a:r>
                    </a:p>
                  </a:txBody>
                  <a:tcPr/>
                </a:tc>
                <a:tc hMerge="1">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dirty="0">
                          <a:latin typeface="Times New Roman" panose="02020603050405020304" pitchFamily="18" charset="0"/>
                          <a:cs typeface="Times New Roman" panose="02020603050405020304" pitchFamily="18" charset="0"/>
                        </a:rPr>
                        <a:t>S</a:t>
                      </a:r>
                      <a:r>
                        <a:rPr lang="en-US" sz="2000" b="1" dirty="0">
                          <a:latin typeface="Times New Roman" panose="02020603050405020304" pitchFamily="18" charset="0"/>
                          <a:cs typeface="Times New Roman" panose="02020603050405020304" pitchFamily="18" charset="0"/>
                        </a:rPr>
                        <a:t>urvey</a:t>
                      </a:r>
                    </a:p>
                    <a:p>
                      <a:r>
                        <a:rPr lang="en-US" sz="2000" b="1" dirty="0">
                          <a:latin typeface="Times New Roman" panose="02020603050405020304" pitchFamily="18" charset="0"/>
                          <a:cs typeface="Times New Roman" panose="02020603050405020304" pitchFamily="18" charset="0"/>
                        </a:rPr>
                        <a:t>Recommendations</a:t>
                      </a:r>
                    </a:p>
                  </a:txBody>
                  <a:tcPr/>
                </a:tc>
                <a:extLst>
                  <a:ext uri="{0D108BD9-81ED-4DB2-BD59-A6C34878D82A}">
                    <a16:rowId xmlns:a16="http://schemas.microsoft.com/office/drawing/2014/main" val="269454973"/>
                  </a:ext>
                </a:extLst>
              </a:tr>
            </a:tbl>
          </a:graphicData>
        </a:graphic>
      </p:graphicFrame>
    </p:spTree>
    <p:extLst>
      <p:ext uri="{BB962C8B-B14F-4D97-AF65-F5344CB8AC3E}">
        <p14:creationId xmlns:p14="http://schemas.microsoft.com/office/powerpoint/2010/main" val="4035718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42A87-52ED-6222-020F-D89DE4C4829E}"/>
              </a:ext>
            </a:extLst>
          </p:cNvPr>
          <p:cNvSpPr>
            <a:spLocks noGrp="1"/>
          </p:cNvSpPr>
          <p:nvPr>
            <p:ph type="title"/>
          </p:nvPr>
        </p:nvSpPr>
        <p:spPr>
          <a:xfrm>
            <a:off x="0" y="0"/>
            <a:ext cx="9144000" cy="1325563"/>
          </a:xfrm>
        </p:spPr>
        <p:txBody>
          <a:bodyPr>
            <a:normAutofit/>
          </a:bodyPr>
          <a:lstStyle/>
          <a:p>
            <a:pPr algn="ctr"/>
            <a:r>
              <a:rPr lang="en-US" sz="2800" b="1" dirty="0">
                <a:latin typeface="Arial" panose="020B0604020202020204" pitchFamily="34" charset="0"/>
                <a:cs typeface="Arial" panose="020B0604020202020204" pitchFamily="34" charset="0"/>
              </a:rPr>
              <a:t>How was the Massachusetts Study Different</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from other state studies?</a:t>
            </a:r>
            <a:br>
              <a:rPr lang="en-US" sz="2400" b="1" dirty="0">
                <a:latin typeface="Arial" panose="020B0604020202020204" pitchFamily="34" charset="0"/>
                <a:cs typeface="Arial" panose="020B0604020202020204" pitchFamily="34" charset="0"/>
              </a:rPr>
            </a:br>
            <a:endParaRPr lang="en-US"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C18EAD0-702B-8145-3559-A4D3EA49B071}"/>
              </a:ext>
            </a:extLst>
          </p:cNvPr>
          <p:cNvSpPr>
            <a:spLocks noGrp="1"/>
          </p:cNvSpPr>
          <p:nvPr>
            <p:ph idx="1"/>
          </p:nvPr>
        </p:nvSpPr>
        <p:spPr>
          <a:xfrm>
            <a:off x="0" y="1953092"/>
            <a:ext cx="9035863" cy="5532437"/>
          </a:xfrm>
        </p:spPr>
        <p:txBody>
          <a:bodyPr>
            <a:normAutofit fontScale="62500" lnSpcReduction="20000"/>
          </a:bodyPr>
          <a:lstStyle/>
          <a:p>
            <a:endParaRPr lang="en-US" sz="3300" dirty="0">
              <a:latin typeface="Arial" panose="020B0604020202020204" pitchFamily="34" charset="0"/>
              <a:cs typeface="Arial" panose="020B0604020202020204" pitchFamily="34" charset="0"/>
            </a:endParaRPr>
          </a:p>
          <a:p>
            <a:r>
              <a:rPr lang="en-US" sz="3800" dirty="0">
                <a:latin typeface="Arial" panose="020B0604020202020204" pitchFamily="34" charset="0"/>
                <a:cs typeface="Arial" panose="020B0604020202020204" pitchFamily="34" charset="0"/>
              </a:rPr>
              <a:t>Identified barriers and enablers of equitable access and</a:t>
            </a:r>
            <a:br>
              <a:rPr lang="en-US" sz="3800" dirty="0">
                <a:latin typeface="Arial" panose="020B0604020202020204" pitchFamily="34" charset="0"/>
                <a:cs typeface="Arial" panose="020B0604020202020204" pitchFamily="34" charset="0"/>
              </a:rPr>
            </a:b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meaningful use of school library resources and services;</a:t>
            </a:r>
          </a:p>
          <a:p>
            <a:endParaRPr lang="en-US" sz="3800" dirty="0">
              <a:latin typeface="Arial" panose="020B0604020202020204" pitchFamily="34" charset="0"/>
              <a:cs typeface="Arial" panose="020B0604020202020204" pitchFamily="34" charset="0"/>
            </a:endParaRPr>
          </a:p>
          <a:p>
            <a:r>
              <a:rPr lang="en-US" sz="3800" dirty="0">
                <a:latin typeface="Arial" panose="020B0604020202020204" pitchFamily="34" charset="0"/>
                <a:cs typeface="Arial" panose="020B0604020202020204" pitchFamily="34" charset="0"/>
              </a:rPr>
              <a:t>Used the Essential School Library as a Conceptual Framework</a:t>
            </a:r>
            <a:br>
              <a:rPr lang="en-US" sz="3800" dirty="0">
                <a:latin typeface="Arial" panose="020B0604020202020204" pitchFamily="34" charset="0"/>
                <a:cs typeface="Arial" panose="020B0604020202020204" pitchFamily="34" charset="0"/>
              </a:rPr>
            </a:br>
            <a:endParaRPr lang="en-US" sz="3800" dirty="0">
              <a:latin typeface="Arial" panose="020B0604020202020204" pitchFamily="34" charset="0"/>
              <a:cs typeface="Arial" panose="020B0604020202020204" pitchFamily="34" charset="0"/>
            </a:endParaRPr>
          </a:p>
          <a:p>
            <a:r>
              <a:rPr lang="en-US" sz="3800" dirty="0">
                <a:latin typeface="Arial" panose="020B0604020202020204" pitchFamily="34" charset="0"/>
                <a:cs typeface="Arial" panose="020B0604020202020204" pitchFamily="34" charset="0"/>
              </a:rPr>
              <a:t>Included Social Justice Concepts</a:t>
            </a:r>
            <a:br>
              <a:rPr lang="en-US" sz="3800" dirty="0">
                <a:latin typeface="Arial" panose="020B0604020202020204" pitchFamily="34" charset="0"/>
                <a:cs typeface="Arial" panose="020B0604020202020204" pitchFamily="34" charset="0"/>
              </a:rPr>
            </a:br>
            <a:endParaRPr lang="en-US" sz="3800" dirty="0">
              <a:latin typeface="Arial" panose="020B0604020202020204" pitchFamily="34" charset="0"/>
              <a:cs typeface="Arial" panose="020B0604020202020204" pitchFamily="34" charset="0"/>
            </a:endParaRPr>
          </a:p>
          <a:p>
            <a:r>
              <a:rPr lang="en-US" sz="3800" dirty="0">
                <a:latin typeface="Arial" panose="020B0604020202020204" pitchFamily="34" charset="0"/>
                <a:cs typeface="Arial" panose="020B0604020202020204" pitchFamily="34" charset="0"/>
              </a:rPr>
              <a:t>Identified barriers to equitable access and meaningful use of</a:t>
            </a:r>
            <a:br>
              <a:rPr lang="en-US" sz="3800" dirty="0">
                <a:latin typeface="Arial" panose="020B0604020202020204" pitchFamily="34" charset="0"/>
                <a:cs typeface="Arial" panose="020B0604020202020204" pitchFamily="34" charset="0"/>
              </a:rPr>
            </a:br>
            <a:br>
              <a:rPr lang="en-US" sz="3800" dirty="0">
                <a:latin typeface="Arial" panose="020B0604020202020204" pitchFamily="34" charset="0"/>
                <a:cs typeface="Arial" panose="020B0604020202020204" pitchFamily="34" charset="0"/>
              </a:rPr>
            </a:br>
            <a:r>
              <a:rPr lang="en-US" sz="3800" dirty="0">
                <a:latin typeface="Arial" panose="020B0604020202020204" pitchFamily="34" charset="0"/>
                <a:cs typeface="Arial" panose="020B0604020202020204" pitchFamily="34" charset="0"/>
              </a:rPr>
              <a:t> school library resources and services</a:t>
            </a:r>
            <a:br>
              <a:rPr lang="en-US" sz="3800" dirty="0">
                <a:latin typeface="Arial" panose="020B0604020202020204" pitchFamily="34" charset="0"/>
                <a:cs typeface="Arial" panose="020B0604020202020204" pitchFamily="34" charset="0"/>
              </a:rPr>
            </a:br>
            <a:endParaRPr lang="en-US" sz="3800" dirty="0">
              <a:latin typeface="Arial" panose="020B0604020202020204" pitchFamily="34" charset="0"/>
              <a:cs typeface="Arial" panose="020B0604020202020204" pitchFamily="34" charset="0"/>
            </a:endParaRPr>
          </a:p>
          <a:p>
            <a:pPr marL="0" indent="0">
              <a:buNone/>
            </a:pPr>
            <a:br>
              <a:rPr lang="en-US" sz="3300" dirty="0">
                <a:latin typeface="Arial" panose="020B0604020202020204" pitchFamily="34" charset="0"/>
                <a:cs typeface="Arial" panose="020B0604020202020204" pitchFamily="34" charset="0"/>
              </a:rPr>
            </a:br>
            <a:endParaRPr lang="en-US" sz="3300" dirty="0">
              <a:latin typeface="Arial" panose="020B0604020202020204" pitchFamily="34" charset="0"/>
              <a:cs typeface="Arial" panose="020B0604020202020204" pitchFamily="34" charset="0"/>
            </a:endParaRPr>
          </a:p>
          <a:p>
            <a:pPr marL="457200" lvl="1" indent="0">
              <a:buNone/>
            </a:pPr>
            <a:br>
              <a:rPr lang="en-US" dirty="0"/>
            </a:br>
            <a:endParaRPr lang="en-US" dirty="0"/>
          </a:p>
          <a:p>
            <a:pPr marL="457200" lvl="1" indent="0">
              <a:buNone/>
            </a:pPr>
            <a:br>
              <a:rPr lang="en-US" dirty="0"/>
            </a:br>
            <a:br>
              <a:rPr lang="en-US" dirty="0"/>
            </a:br>
            <a:endParaRPr lang="en-US" dirty="0"/>
          </a:p>
          <a:p>
            <a:endParaRPr lang="en-US" dirty="0"/>
          </a:p>
        </p:txBody>
      </p:sp>
    </p:spTree>
    <p:extLst>
      <p:ext uri="{BB962C8B-B14F-4D97-AF65-F5344CB8AC3E}">
        <p14:creationId xmlns:p14="http://schemas.microsoft.com/office/powerpoint/2010/main" val="3196771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4" name="Rectangle 2053">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808BCF-5963-88AD-E95F-734E22B97B25}"/>
              </a:ext>
            </a:extLst>
          </p:cNvPr>
          <p:cNvSpPr>
            <a:spLocks noGrp="1"/>
          </p:cNvSpPr>
          <p:nvPr>
            <p:ph type="title"/>
          </p:nvPr>
        </p:nvSpPr>
        <p:spPr>
          <a:xfrm>
            <a:off x="417399" y="643467"/>
            <a:ext cx="8408193" cy="744836"/>
          </a:xfrm>
        </p:spPr>
        <p:txBody>
          <a:bodyPr vert="horz" lIns="91440" tIns="45720" rIns="91440" bIns="45720" rtlCol="0" anchor="ctr">
            <a:noAutofit/>
          </a:bodyPr>
          <a:lstStyle/>
          <a:p>
            <a:pPr algn="ctr"/>
            <a:r>
              <a:rPr lang="en-US" sz="3200" b="1" kern="1200" dirty="0">
                <a:solidFill>
                  <a:schemeClr val="bg1"/>
                </a:solidFill>
                <a:latin typeface="+mn-lt"/>
                <a:ea typeface="+mj-ea"/>
                <a:cs typeface="+mj-cs"/>
              </a:rPr>
              <a:t>Conceptual Framework:</a:t>
            </a:r>
            <a:br>
              <a:rPr lang="en-US" sz="3200" b="1" kern="1200" dirty="0">
                <a:solidFill>
                  <a:schemeClr val="bg1"/>
                </a:solidFill>
                <a:latin typeface="+mn-lt"/>
                <a:ea typeface="+mj-ea"/>
                <a:cs typeface="+mj-cs"/>
              </a:rPr>
            </a:br>
            <a:r>
              <a:rPr lang="en-US" sz="3200" b="1" kern="1200" dirty="0">
                <a:solidFill>
                  <a:schemeClr val="bg1"/>
                </a:solidFill>
                <a:latin typeface="+mn-lt"/>
                <a:ea typeface="+mj-ea"/>
                <a:cs typeface="+mj-cs"/>
              </a:rPr>
              <a:t>The Essential School Library</a:t>
            </a:r>
          </a:p>
        </p:txBody>
      </p:sp>
      <p:pic>
        <p:nvPicPr>
          <p:cNvPr id="2049" name="Picture 1" descr="page12image51691936">
            <a:extLst>
              <a:ext uri="{FF2B5EF4-FFF2-40B4-BE49-F238E27FC236}">
                <a16:creationId xmlns:a16="http://schemas.microsoft.com/office/drawing/2014/main" id="{BA370337-FA5B-10D6-4128-7FA5D08CE0E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82600" y="1888968"/>
            <a:ext cx="8178799" cy="3966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400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B69CA-77FB-D93A-7FB3-791724B49D3F}"/>
              </a:ext>
            </a:extLst>
          </p:cNvPr>
          <p:cNvSpPr>
            <a:spLocks noGrp="1"/>
          </p:cNvSpPr>
          <p:nvPr>
            <p:ph type="title"/>
          </p:nvPr>
        </p:nvSpPr>
        <p:spPr>
          <a:xfrm>
            <a:off x="0" y="0"/>
            <a:ext cx="7886700" cy="1113183"/>
          </a:xfrm>
        </p:spPr>
        <p:txBody>
          <a:bodyPr/>
          <a:lstStyle/>
          <a:p>
            <a:r>
              <a:rPr lang="en-US" b="1" dirty="0">
                <a:latin typeface="Arial" panose="020B0604020202020204" pitchFamily="34" charset="0"/>
                <a:cs typeface="Arial" panose="020B0604020202020204" pitchFamily="34" charset="0"/>
              </a:rPr>
              <a:t>Social Justice Concepts</a:t>
            </a:r>
          </a:p>
        </p:txBody>
      </p:sp>
      <p:sp>
        <p:nvSpPr>
          <p:cNvPr id="3" name="Content Placeholder 2">
            <a:extLst>
              <a:ext uri="{FF2B5EF4-FFF2-40B4-BE49-F238E27FC236}">
                <a16:creationId xmlns:a16="http://schemas.microsoft.com/office/drawing/2014/main" id="{A0EA4193-F14D-EC28-B120-778F643A6048}"/>
              </a:ext>
            </a:extLst>
          </p:cNvPr>
          <p:cNvSpPr>
            <a:spLocks noGrp="1"/>
          </p:cNvSpPr>
          <p:nvPr>
            <p:ph idx="1"/>
          </p:nvPr>
        </p:nvSpPr>
        <p:spPr>
          <a:xfrm>
            <a:off x="0" y="854765"/>
            <a:ext cx="9144000" cy="6003235"/>
          </a:xfrm>
        </p:spPr>
        <p:txBody>
          <a:bodyPr>
            <a:normAutofit fontScale="92500" lnSpcReduction="10000"/>
          </a:bodyPr>
          <a:lstStyle/>
          <a:p>
            <a:endParaRPr lang="en-US" b="1" dirty="0">
              <a:solidFill>
                <a:srgbClr val="FFFF00"/>
              </a:solidFill>
              <a:latin typeface="Arial" panose="020B0604020202020204" pitchFamily="34" charset="0"/>
              <a:cs typeface="Arial" panose="020B0604020202020204" pitchFamily="34" charset="0"/>
            </a:endParaRPr>
          </a:p>
          <a:p>
            <a:r>
              <a:rPr lang="en-US" b="1" dirty="0">
                <a:solidFill>
                  <a:srgbClr val="FFFF00"/>
                </a:solidFill>
                <a:latin typeface="Arial" panose="020B0604020202020204" pitchFamily="34" charset="0"/>
                <a:cs typeface="Arial" panose="020B0604020202020204" pitchFamily="34" charset="0"/>
              </a:rPr>
              <a:t>Distributive Justice: How goods and services are available across diverse populations;</a:t>
            </a:r>
          </a:p>
          <a:p>
            <a:endParaRPr lang="en-US" b="1" dirty="0">
              <a:solidFill>
                <a:srgbClr val="FFFF00"/>
              </a:solidFill>
              <a:latin typeface="Arial" panose="020B0604020202020204" pitchFamily="34" charset="0"/>
              <a:cs typeface="Arial" panose="020B0604020202020204" pitchFamily="34" charset="0"/>
            </a:endParaRPr>
          </a:p>
          <a:p>
            <a:r>
              <a:rPr lang="en-US" b="1" dirty="0">
                <a:solidFill>
                  <a:srgbClr val="FFFF00"/>
                </a:solidFill>
                <a:latin typeface="Arial" panose="020B0604020202020204" pitchFamily="34" charset="0"/>
                <a:cs typeface="Arial" panose="020B0604020202020204" pitchFamily="34" charset="0"/>
              </a:rPr>
              <a:t>Utilitarian: The greatest good for the greatest number;</a:t>
            </a:r>
          </a:p>
          <a:p>
            <a:pPr marL="0" indent="0">
              <a:buNone/>
            </a:pPr>
            <a:endParaRPr lang="en-US" dirty="0">
              <a:latin typeface="Arial" panose="020B0604020202020204" pitchFamily="34" charset="0"/>
              <a:cs typeface="Arial" panose="020B0604020202020204" pitchFamily="34" charset="0"/>
            </a:endParaRPr>
          </a:p>
          <a:p>
            <a:r>
              <a:rPr lang="en-US" b="1" dirty="0">
                <a:solidFill>
                  <a:srgbClr val="FFFF00"/>
                </a:solidFill>
                <a:latin typeface="Arial" panose="020B0604020202020204" pitchFamily="34" charset="0"/>
                <a:cs typeface="Arial" panose="020B0604020202020204" pitchFamily="34" charset="0"/>
              </a:rPr>
              <a:t>Egalitarian: T</a:t>
            </a:r>
            <a:r>
              <a:rPr lang="en-US" b="1" i="0" dirty="0">
                <a:solidFill>
                  <a:srgbClr val="FFFF00"/>
                </a:solidFill>
                <a:effectLst/>
                <a:latin typeface="Google Sans"/>
              </a:rPr>
              <a:t>he egalitarianism theory emphasizes equality and equal treatment across gender, race, religion, economic status</a:t>
            </a:r>
          </a:p>
          <a:p>
            <a:endParaRPr lang="en-US" dirty="0">
              <a:latin typeface="Arial" panose="020B0604020202020204" pitchFamily="34" charset="0"/>
              <a:cs typeface="Arial" panose="020B0604020202020204" pitchFamily="34" charset="0"/>
            </a:endParaRPr>
          </a:p>
          <a:p>
            <a:r>
              <a:rPr lang="en-US" b="1" dirty="0">
                <a:solidFill>
                  <a:srgbClr val="FFFF00"/>
                </a:solidFill>
                <a:latin typeface="Arial" panose="020B0604020202020204" pitchFamily="34" charset="0"/>
                <a:cs typeface="Arial" panose="020B0604020202020204" pitchFamily="34" charset="0"/>
              </a:rPr>
              <a:t>Equity vs Equality</a:t>
            </a:r>
          </a:p>
          <a:p>
            <a:pPr marL="0" indent="0">
              <a:buNone/>
            </a:pPr>
            <a:endParaRPr lang="en-US" dirty="0">
              <a:latin typeface="Arial" panose="020B0604020202020204" pitchFamily="34" charset="0"/>
              <a:cs typeface="Arial" panose="020B0604020202020204" pitchFamily="34" charset="0"/>
            </a:endParaRPr>
          </a:p>
          <a:p>
            <a:pPr marL="0" indent="0">
              <a:buNone/>
            </a:pPr>
            <a:br>
              <a:rPr lang="en-US" dirty="0">
                <a:latin typeface="Arial" panose="020B0604020202020204" pitchFamily="34" charset="0"/>
                <a:cs typeface="Arial" panose="020B0604020202020204" pitchFamily="34" charset="0"/>
              </a:rPr>
            </a:br>
            <a:r>
              <a:rPr lang="en-US" b="0" i="0" dirty="0">
                <a:solidFill>
                  <a:srgbClr val="040C28"/>
                </a:solidFill>
                <a:effectLst/>
                <a:latin typeface="Google Sans"/>
              </a:rPr>
              <a:t>political bel</a:t>
            </a:r>
            <a:endParaRPr lang="en-US" dirty="0"/>
          </a:p>
          <a:p>
            <a:endParaRPr lang="en-US" dirty="0"/>
          </a:p>
          <a:p>
            <a:endParaRPr lang="en-US" dirty="0"/>
          </a:p>
        </p:txBody>
      </p:sp>
      <p:pic>
        <p:nvPicPr>
          <p:cNvPr id="5" name="Picture 4" descr="A picture containing text, playground, child art, toy&#10;&#10;Description automatically generated">
            <a:extLst>
              <a:ext uri="{FF2B5EF4-FFF2-40B4-BE49-F238E27FC236}">
                <a16:creationId xmlns:a16="http://schemas.microsoft.com/office/drawing/2014/main" id="{A148E2E5-C99E-3112-0BC0-45F5696055B2}"/>
              </a:ext>
            </a:extLst>
          </p:cNvPr>
          <p:cNvPicPr>
            <a:picLocks noChangeAspect="1"/>
          </p:cNvPicPr>
          <p:nvPr/>
        </p:nvPicPr>
        <p:blipFill>
          <a:blip r:embed="rId2"/>
          <a:stretch>
            <a:fillRect/>
          </a:stretch>
        </p:blipFill>
        <p:spPr>
          <a:xfrm>
            <a:off x="3808887" y="4671393"/>
            <a:ext cx="2388028" cy="1490868"/>
          </a:xfrm>
          <a:prstGeom prst="rect">
            <a:avLst/>
          </a:prstGeom>
        </p:spPr>
      </p:pic>
    </p:spTree>
    <p:extLst>
      <p:ext uri="{BB962C8B-B14F-4D97-AF65-F5344CB8AC3E}">
        <p14:creationId xmlns:p14="http://schemas.microsoft.com/office/powerpoint/2010/main" val="852341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4D19BE-F917-AC24-9CCB-83BC8F67F240}"/>
              </a:ext>
            </a:extLst>
          </p:cNvPr>
          <p:cNvSpPr>
            <a:spLocks noGrp="1"/>
          </p:cNvSpPr>
          <p:nvPr>
            <p:ph idx="1"/>
          </p:nvPr>
        </p:nvSpPr>
        <p:spPr>
          <a:xfrm>
            <a:off x="96931" y="3614567"/>
            <a:ext cx="8892987" cy="3263580"/>
          </a:xfrm>
        </p:spPr>
        <p:txBody>
          <a:bodyPr>
            <a:normAutofit fontScale="25000" lnSpcReduction="20000"/>
          </a:bodyPr>
          <a:lstStyle/>
          <a:p>
            <a:pPr marL="0" indent="0">
              <a:buNone/>
            </a:pPr>
            <a:endParaRPr lang="en-US" dirty="0"/>
          </a:p>
          <a:p>
            <a:pPr marL="0" indent="0">
              <a:buNone/>
            </a:pPr>
            <a:r>
              <a:rPr lang="en-US" sz="9600" dirty="0">
                <a:solidFill>
                  <a:srgbClr val="00DFFA"/>
                </a:solidFill>
                <a:latin typeface="Arial" panose="020B0604020202020204" pitchFamily="34" charset="0"/>
                <a:cs typeface="Arial" panose="020B0604020202020204" pitchFamily="34" charset="0"/>
              </a:rPr>
              <a:t>K[S] </a:t>
            </a:r>
            <a:r>
              <a:rPr lang="en-US" sz="9600" dirty="0">
                <a:latin typeface="Arial" panose="020B0604020202020204" pitchFamily="34" charset="0"/>
                <a:cs typeface="Arial" panose="020B0604020202020204" pitchFamily="34" charset="0"/>
              </a:rPr>
              <a:t>+            </a:t>
            </a:r>
            <a:r>
              <a:rPr lang="en-US" sz="9600" dirty="0">
                <a:solidFill>
                  <a:srgbClr val="FF0000"/>
                </a:solidFill>
                <a:latin typeface="Arial" panose="020B0604020202020204" pitchFamily="34" charset="0"/>
                <a:cs typeface="Arial" panose="020B0604020202020204" pitchFamily="34" charset="0"/>
              </a:rPr>
              <a:t>I </a:t>
            </a:r>
            <a:r>
              <a:rPr lang="en-US" sz="9600" dirty="0">
                <a:solidFill>
                  <a:srgbClr val="A200FF"/>
                </a:solidFill>
                <a:latin typeface="Arial" panose="020B0604020202020204" pitchFamily="34" charset="0"/>
                <a:cs typeface="Arial" panose="020B0604020202020204" pitchFamily="34" charset="0"/>
              </a:rPr>
              <a:t>= </a:t>
            </a:r>
            <a:r>
              <a:rPr lang="en-US" sz="9600" dirty="0">
                <a:solidFill>
                  <a:srgbClr val="00DFFA"/>
                </a:solidFill>
                <a:latin typeface="Arial" panose="020B0604020202020204" pitchFamily="34" charset="0"/>
                <a:cs typeface="Arial" panose="020B0604020202020204" pitchFamily="34" charset="0"/>
              </a:rPr>
              <a:t>K[S </a:t>
            </a:r>
            <a:r>
              <a:rPr lang="en-US" sz="9600" dirty="0">
                <a:solidFill>
                  <a:srgbClr val="A200FF"/>
                </a:solidFill>
                <a:latin typeface="Arial" panose="020B0604020202020204" pitchFamily="34" charset="0"/>
                <a:cs typeface="Arial" panose="020B0604020202020204" pitchFamily="34" charset="0"/>
              </a:rPr>
              <a:t>+           S]</a:t>
            </a:r>
          </a:p>
          <a:p>
            <a:pPr marL="0" indent="0">
              <a:buNone/>
            </a:pPr>
            <a:r>
              <a:rPr lang="en-US" sz="7200" b="1" dirty="0">
                <a:solidFill>
                  <a:srgbClr val="00DFFA"/>
                </a:solidFill>
                <a:latin typeface="Arial" panose="020B0604020202020204" pitchFamily="34" charset="0"/>
                <a:cs typeface="Arial" panose="020B0604020202020204" pitchFamily="34" charset="0"/>
              </a:rPr>
              <a:t>Existing</a:t>
            </a:r>
          </a:p>
          <a:p>
            <a:pPr marL="0" indent="0">
              <a:buNone/>
            </a:pPr>
            <a:r>
              <a:rPr lang="en-US" sz="7200" b="1" dirty="0">
                <a:solidFill>
                  <a:srgbClr val="00DFFA"/>
                </a:solidFill>
                <a:latin typeface="Arial" panose="020B0604020202020204" pitchFamily="34" charset="0"/>
                <a:cs typeface="Arial" panose="020B0604020202020204" pitchFamily="34" charset="0"/>
              </a:rPr>
              <a:t>Knowledge</a:t>
            </a:r>
          </a:p>
          <a:p>
            <a:pPr marL="0" indent="0">
              <a:buNone/>
            </a:pPr>
            <a:r>
              <a:rPr lang="en-US" sz="7200" b="1" dirty="0">
                <a:solidFill>
                  <a:srgbClr val="00DFFA"/>
                </a:solidFill>
                <a:latin typeface="Arial" panose="020B0604020202020204" pitchFamily="34" charset="0"/>
                <a:cs typeface="Arial" panose="020B0604020202020204" pitchFamily="34" charset="0"/>
              </a:rPr>
              <a:t>structure</a:t>
            </a:r>
          </a:p>
          <a:p>
            <a:pPr marL="0" indent="0">
              <a:buNone/>
            </a:pPr>
            <a:endParaRPr lang="en-US" sz="3200" dirty="0"/>
          </a:p>
          <a:p>
            <a:pPr marL="0" indent="0" algn="ctr">
              <a:buNone/>
            </a:pPr>
            <a:r>
              <a:rPr lang="en-US" sz="9600" b="1" dirty="0">
                <a:solidFill>
                  <a:srgbClr val="FFFF00"/>
                </a:solidFill>
                <a:latin typeface="Arial" panose="020B0604020202020204" pitchFamily="34" charset="0"/>
                <a:cs typeface="Arial" panose="020B0604020202020204" pitchFamily="34" charset="0"/>
              </a:rPr>
              <a:t>Focus: Cognitive information  utilization rather than</a:t>
            </a:r>
          </a:p>
          <a:p>
            <a:pPr marL="0" indent="0" algn="ctr">
              <a:buNone/>
            </a:pPr>
            <a:r>
              <a:rPr lang="en-US" sz="9600" b="1" dirty="0">
                <a:solidFill>
                  <a:srgbClr val="FFFF00"/>
                </a:solidFill>
                <a:latin typeface="Arial" panose="020B0604020202020204" pitchFamily="34" charset="0"/>
                <a:cs typeface="Arial" panose="020B0604020202020204" pitchFamily="34" charset="0"/>
              </a:rPr>
              <a:t> organizational outcomes in the context of social practice</a:t>
            </a:r>
          </a:p>
          <a:p>
            <a:pPr marL="0" indent="0" algn="ctr">
              <a:buNone/>
            </a:pPr>
            <a:r>
              <a:rPr lang="en-US" sz="9600" b="1" dirty="0">
                <a:solidFill>
                  <a:srgbClr val="FFFF00"/>
                </a:solidFill>
                <a:latin typeface="Arial" panose="020B0604020202020204" pitchFamily="34" charset="0"/>
                <a:cs typeface="Arial" panose="020B0604020202020204" pitchFamily="34" charset="0"/>
              </a:rPr>
              <a:t> and the related political, cultural and economic factors  </a:t>
            </a:r>
          </a:p>
          <a:p>
            <a:pPr marL="0" indent="0" algn="ctr">
              <a:buNone/>
            </a:pPr>
            <a:r>
              <a:rPr lang="en-US" sz="9600" b="1" dirty="0">
                <a:solidFill>
                  <a:srgbClr val="FFFF00"/>
                </a:solidFill>
                <a:latin typeface="Arial" panose="020B0604020202020204" pitchFamily="34" charset="0"/>
                <a:cs typeface="Arial" panose="020B0604020202020204" pitchFamily="34" charset="0"/>
              </a:rPr>
              <a:t> </a:t>
            </a:r>
            <a:endParaRPr lang="en-US" b="1" dirty="0">
              <a:solidFill>
                <a:srgbClr val="FFFF00"/>
              </a:solidFill>
              <a:latin typeface="Arial" panose="020B0604020202020204" pitchFamily="34" charset="0"/>
              <a:cs typeface="Arial" panose="020B0604020202020204" pitchFamily="34" charset="0"/>
            </a:endParaRPr>
          </a:p>
        </p:txBody>
      </p:sp>
      <p:sp>
        <p:nvSpPr>
          <p:cNvPr id="4" name="Triangle 3">
            <a:extLst>
              <a:ext uri="{FF2B5EF4-FFF2-40B4-BE49-F238E27FC236}">
                <a16:creationId xmlns:a16="http://schemas.microsoft.com/office/drawing/2014/main" id="{31A3EBB1-9645-DAE1-7946-20097B322F01}"/>
              </a:ext>
            </a:extLst>
          </p:cNvPr>
          <p:cNvSpPr/>
          <p:nvPr/>
        </p:nvSpPr>
        <p:spPr>
          <a:xfrm>
            <a:off x="1272709" y="3569479"/>
            <a:ext cx="609600" cy="37651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D6060890-6D6C-6FD4-FD9E-B86CF6943D2C}"/>
              </a:ext>
            </a:extLst>
          </p:cNvPr>
          <p:cNvSpPr/>
          <p:nvPr/>
        </p:nvSpPr>
        <p:spPr>
          <a:xfrm>
            <a:off x="3371008" y="3569479"/>
            <a:ext cx="609600" cy="376517"/>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34F4EA2-790A-B4F1-8916-FEFC2C85F706}"/>
              </a:ext>
            </a:extLst>
          </p:cNvPr>
          <p:cNvSpPr txBox="1"/>
          <p:nvPr/>
        </p:nvSpPr>
        <p:spPr>
          <a:xfrm>
            <a:off x="96931" y="921572"/>
            <a:ext cx="9144000" cy="1200329"/>
          </a:xfrm>
          <a:prstGeom prst="rect">
            <a:avLst/>
          </a:prstGeom>
          <a:noFill/>
        </p:spPr>
        <p:txBody>
          <a:bodyPr wrap="square" rtlCol="0">
            <a:spAutoFit/>
          </a:bodyPr>
          <a:lstStyle/>
          <a:p>
            <a:r>
              <a:rPr lang="en-US" sz="2400" b="1" dirty="0">
                <a:solidFill>
                  <a:srgbClr val="FFFF00"/>
                </a:solidFill>
                <a:latin typeface="Arial" panose="020B0604020202020204" pitchFamily="34" charset="0"/>
                <a:cs typeface="Arial" panose="020B0604020202020204" pitchFamily="34" charset="0"/>
              </a:rPr>
              <a:t>Brookes’ Fundamental Equation </a:t>
            </a:r>
            <a:r>
              <a:rPr lang="en-US" sz="2400" b="1" dirty="0">
                <a:latin typeface="Arial" panose="020B0604020202020204" pitchFamily="34" charset="0"/>
                <a:cs typeface="Arial" panose="020B0604020202020204" pitchFamily="34" charset="0"/>
              </a:rPr>
              <a:t>w</a:t>
            </a:r>
            <a:r>
              <a:rPr lang="en-US" sz="2400" dirty="0">
                <a:latin typeface="Arial" panose="020B0604020202020204" pitchFamily="34" charset="0"/>
                <a:cs typeface="Arial" panose="020B0604020202020204" pitchFamily="34" charset="0"/>
              </a:rPr>
              <a:t>as a general framework for establishing research questions, operational </a:t>
            </a:r>
            <a:r>
              <a:rPr lang="en-US" sz="2400" dirty="0" err="1">
                <a:latin typeface="Arial" panose="020B0604020202020204" pitchFamily="34" charset="0"/>
                <a:cs typeface="Arial" panose="020B0604020202020204" pitchFamily="34" charset="0"/>
              </a:rPr>
              <a:t>rationalisations</a:t>
            </a:r>
            <a:r>
              <a:rPr lang="en-US" sz="2400" dirty="0">
                <a:latin typeface="Arial" panose="020B0604020202020204" pitchFamily="34" charset="0"/>
                <a:cs typeface="Arial" panose="020B0604020202020204" pitchFamily="34" charset="0"/>
              </a:rPr>
              <a:t>, and procedures.</a:t>
            </a:r>
          </a:p>
        </p:txBody>
      </p:sp>
      <p:pic>
        <p:nvPicPr>
          <p:cNvPr id="7" name="Content Placeholder 4" descr="A person in a hat and tie&#10;&#10;Description automatically generated with low confidence">
            <a:extLst>
              <a:ext uri="{FF2B5EF4-FFF2-40B4-BE49-F238E27FC236}">
                <a16:creationId xmlns:a16="http://schemas.microsoft.com/office/drawing/2014/main" id="{9EEFD21D-C105-BF0C-28F9-AF49BF1FB539}"/>
              </a:ext>
            </a:extLst>
          </p:cNvPr>
          <p:cNvPicPr>
            <a:picLocks noChangeAspect="1"/>
          </p:cNvPicPr>
          <p:nvPr/>
        </p:nvPicPr>
        <p:blipFill rotWithShape="1">
          <a:blip r:embed="rId3"/>
          <a:srcRect b="4362"/>
          <a:stretch/>
        </p:blipFill>
        <p:spPr>
          <a:xfrm>
            <a:off x="6874612" y="2575402"/>
            <a:ext cx="1832974" cy="2434748"/>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
        <p:nvSpPr>
          <p:cNvPr id="6" name="TextBox 5">
            <a:extLst>
              <a:ext uri="{FF2B5EF4-FFF2-40B4-BE49-F238E27FC236}">
                <a16:creationId xmlns:a16="http://schemas.microsoft.com/office/drawing/2014/main" id="{7A205105-A018-57AC-977E-46075DBC4D22}"/>
              </a:ext>
            </a:extLst>
          </p:cNvPr>
          <p:cNvSpPr txBox="1"/>
          <p:nvPr/>
        </p:nvSpPr>
        <p:spPr>
          <a:xfrm>
            <a:off x="939334" y="2707566"/>
            <a:ext cx="1537166" cy="923330"/>
          </a:xfrm>
          <a:prstGeom prst="rect">
            <a:avLst/>
          </a:prstGeom>
          <a:noFill/>
        </p:spPr>
        <p:txBody>
          <a:bodyPr wrap="square" rtlCol="0">
            <a:spAutoFit/>
          </a:bodyPr>
          <a:lstStyle/>
          <a:p>
            <a:r>
              <a:rPr lang="en-US" b="1" dirty="0">
                <a:solidFill>
                  <a:srgbClr val="FF0000"/>
                </a:solidFill>
                <a:latin typeface="Arial" panose="020B0604020202020204" pitchFamily="34" charset="0"/>
                <a:cs typeface="Arial" panose="020B0604020202020204" pitchFamily="34" charset="0"/>
              </a:rPr>
              <a:t>Increment of information</a:t>
            </a:r>
          </a:p>
        </p:txBody>
      </p:sp>
      <p:sp>
        <p:nvSpPr>
          <p:cNvPr id="9" name="TextBox 8">
            <a:extLst>
              <a:ext uri="{FF2B5EF4-FFF2-40B4-BE49-F238E27FC236}">
                <a16:creationId xmlns:a16="http://schemas.microsoft.com/office/drawing/2014/main" id="{A1E16E70-834E-5F13-FBED-11EBE51102EB}"/>
              </a:ext>
            </a:extLst>
          </p:cNvPr>
          <p:cNvSpPr txBox="1"/>
          <p:nvPr/>
        </p:nvSpPr>
        <p:spPr>
          <a:xfrm>
            <a:off x="4543424" y="3785749"/>
            <a:ext cx="2344834" cy="1477328"/>
          </a:xfrm>
          <a:prstGeom prst="rect">
            <a:avLst/>
          </a:prstGeom>
          <a:noFill/>
        </p:spPr>
        <p:txBody>
          <a:bodyPr wrap="square" rtlCol="0">
            <a:spAutoFit/>
          </a:bodyPr>
          <a:lstStyle/>
          <a:p>
            <a:r>
              <a:rPr lang="en-US" b="1" dirty="0">
                <a:solidFill>
                  <a:srgbClr val="A200FF"/>
                </a:solidFill>
                <a:latin typeface="Arial" panose="020B0604020202020204" pitchFamily="34" charset="0"/>
                <a:cs typeface="Arial" panose="020B0604020202020204" pitchFamily="34" charset="0"/>
              </a:rPr>
              <a:t>New knowledge through the interaction of </a:t>
            </a:r>
            <a:r>
              <a:rPr lang="en-US" b="1" dirty="0">
                <a:solidFill>
                  <a:srgbClr val="00DFFA"/>
                </a:solidFill>
                <a:latin typeface="Arial" panose="020B0604020202020204" pitchFamily="34" charset="0"/>
                <a:cs typeface="Arial" panose="020B0604020202020204" pitchFamily="34" charset="0"/>
              </a:rPr>
              <a:t>K[S]</a:t>
            </a:r>
            <a:r>
              <a:rPr lang="en-US" b="1" dirty="0">
                <a:solidFill>
                  <a:srgbClr val="A200FF"/>
                </a:solidFill>
                <a:latin typeface="Arial" panose="020B0604020202020204" pitchFamily="34" charset="0"/>
                <a:cs typeface="Arial" panose="020B0604020202020204" pitchFamily="34" charset="0"/>
              </a:rPr>
              <a:t> and the </a:t>
            </a:r>
            <a:r>
              <a:rPr lang="en-US" b="1" dirty="0">
                <a:solidFill>
                  <a:srgbClr val="FF0000"/>
                </a:solidFill>
                <a:latin typeface="Arial" panose="020B0604020202020204" pitchFamily="34" charset="0"/>
                <a:cs typeface="Arial" panose="020B0604020202020204" pitchFamily="34" charset="0"/>
              </a:rPr>
              <a:t>increment of information</a:t>
            </a:r>
          </a:p>
        </p:txBody>
      </p:sp>
    </p:spTree>
    <p:extLst>
      <p:ext uri="{BB962C8B-B14F-4D97-AF65-F5344CB8AC3E}">
        <p14:creationId xmlns:p14="http://schemas.microsoft.com/office/powerpoint/2010/main" val="20038000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A4AEFD-96F6-1804-62A5-66EFD760D99E}"/>
              </a:ext>
            </a:extLst>
          </p:cNvPr>
          <p:cNvSpPr>
            <a:spLocks noGrp="1"/>
          </p:cNvSpPr>
          <p:nvPr>
            <p:ph type="title"/>
          </p:nvPr>
        </p:nvSpPr>
        <p:spPr>
          <a:xfrm>
            <a:off x="448651" y="-364231"/>
            <a:ext cx="8263890" cy="1434415"/>
          </a:xfrm>
        </p:spPr>
        <p:txBody>
          <a:bodyPr anchor="b">
            <a:normAutofit/>
          </a:bodyPr>
          <a:lstStyle/>
          <a:p>
            <a:r>
              <a:rPr lang="en-US" sz="4700" b="1" dirty="0"/>
              <a:t>The Massachusetts Study Results</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A48DAB-4660-0678-1879-35177DD5973F}"/>
              </a:ext>
            </a:extLst>
          </p:cNvPr>
          <p:cNvSpPr>
            <a:spLocks noGrp="1"/>
          </p:cNvSpPr>
          <p:nvPr>
            <p:ph idx="1"/>
          </p:nvPr>
        </p:nvSpPr>
        <p:spPr>
          <a:xfrm>
            <a:off x="429369" y="2071316"/>
            <a:ext cx="5035164" cy="4526372"/>
          </a:xfrm>
        </p:spPr>
        <p:txBody>
          <a:bodyPr anchor="t">
            <a:noAutofit/>
          </a:bodyPr>
          <a:lstStyle/>
          <a:p>
            <a:r>
              <a:rPr lang="en-US" sz="2400" dirty="0"/>
              <a:t>School librarians’ responses to multiple choice survey </a:t>
            </a:r>
            <a:r>
              <a:rPr lang="en-US" sz="2400" dirty="0">
                <a:latin typeface="Arial" panose="020B0604020202020204" pitchFamily="34" charset="0"/>
                <a:cs typeface="Arial" panose="020B0604020202020204" pitchFamily="34" charset="0"/>
              </a:rPr>
              <a:t>items showed that rural and suburban school libraries receive less in all categories: Access to the school library;  to library resources; staffing; to information technology; and to funding.</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Their responses to open ended survey questions revealed the barriers and enablers that hindered or supported their work.</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Students in rural and urban school districts had inequitable access to school library resources and services.  They also had inequitable access to meaningful use of school library resources and services</a:t>
            </a:r>
            <a:r>
              <a:rPr lang="en-US" sz="2400" dirty="0"/>
              <a:t>.</a:t>
            </a:r>
          </a:p>
        </p:txBody>
      </p:sp>
      <p:pic>
        <p:nvPicPr>
          <p:cNvPr id="5" name="Picture 4" descr="A person and children reading a book in a library&#10;&#10;Description automatically generated with low confidence">
            <a:extLst>
              <a:ext uri="{FF2B5EF4-FFF2-40B4-BE49-F238E27FC236}">
                <a16:creationId xmlns:a16="http://schemas.microsoft.com/office/drawing/2014/main" id="{8750AB4B-1820-9D15-1DC8-C6FC54420391}"/>
              </a:ext>
            </a:extLst>
          </p:cNvPr>
          <p:cNvPicPr>
            <a:picLocks noChangeAspect="1"/>
          </p:cNvPicPr>
          <p:nvPr/>
        </p:nvPicPr>
        <p:blipFill rotWithShape="1">
          <a:blip r:embed="rId2"/>
          <a:srcRect l="29681" r="22303" b="-1"/>
          <a:stretch/>
        </p:blipFill>
        <p:spPr>
          <a:xfrm>
            <a:off x="5756743" y="2286246"/>
            <a:ext cx="2955798" cy="4096512"/>
          </a:xfrm>
          <a:prstGeom prst="rect">
            <a:avLst/>
          </a:prstGeom>
        </p:spPr>
      </p:pic>
    </p:spTree>
    <p:extLst>
      <p:ext uri="{BB962C8B-B14F-4D97-AF65-F5344CB8AC3E}">
        <p14:creationId xmlns:p14="http://schemas.microsoft.com/office/powerpoint/2010/main" val="35811007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72A35-7274-30EF-089A-3FBA29624E1C}"/>
              </a:ext>
            </a:extLst>
          </p:cNvPr>
          <p:cNvSpPr>
            <a:spLocks noGrp="1"/>
          </p:cNvSpPr>
          <p:nvPr>
            <p:ph type="title"/>
          </p:nvPr>
        </p:nvSpPr>
        <p:spPr>
          <a:xfrm>
            <a:off x="-1" y="-224522"/>
            <a:ext cx="7189434" cy="1637150"/>
          </a:xfrm>
        </p:spPr>
        <p:txBody>
          <a:bodyPr>
            <a:noAutofit/>
          </a:bodyPr>
          <a:lstStyle/>
          <a:p>
            <a:r>
              <a:rPr lang="en-US" sz="2400" b="1" i="0" dirty="0">
                <a:effectLst/>
                <a:latin typeface="Arial" panose="020B0604020202020204" pitchFamily="34" charset="0"/>
                <a:cs typeface="Arial" panose="020B0604020202020204" pitchFamily="34" charset="0"/>
              </a:rPr>
              <a:t>Information Technology Services and </a:t>
            </a:r>
            <a:br>
              <a:rPr lang="en-US" sz="2400" b="1" i="0" dirty="0">
                <a:effectLst/>
                <a:latin typeface="Arial" panose="020B0604020202020204" pitchFamily="34" charset="0"/>
                <a:cs typeface="Arial" panose="020B0604020202020204" pitchFamily="34" charset="0"/>
              </a:rPr>
            </a:br>
            <a:r>
              <a:rPr lang="en-US" sz="2400" b="1" i="0" dirty="0">
                <a:effectLst/>
                <a:latin typeface="Arial" panose="020B0604020202020204" pitchFamily="34" charset="0"/>
                <a:cs typeface="Arial" panose="020B0604020202020204" pitchFamily="34" charset="0"/>
              </a:rPr>
              <a:t>School</a:t>
            </a:r>
            <a:r>
              <a:rPr lang="en-US" sz="2400" b="1" dirty="0">
                <a:latin typeface="Arial" panose="020B0604020202020204" pitchFamily="34" charset="0"/>
                <a:cs typeface="Arial" panose="020B0604020202020204" pitchFamily="34" charset="0"/>
              </a:rPr>
              <a:t> </a:t>
            </a:r>
            <a:r>
              <a:rPr lang="en-US" sz="2400" b="1" i="0" dirty="0">
                <a:effectLst/>
                <a:latin typeface="Arial" panose="020B0604020202020204" pitchFamily="34" charset="0"/>
                <a:cs typeface="Arial" panose="020B0604020202020204" pitchFamily="34" charset="0"/>
              </a:rPr>
              <a:t>Libraries: A Continuum of </a:t>
            </a:r>
            <a:br>
              <a:rPr lang="en-US" sz="2400" b="1" i="0" dirty="0">
                <a:effectLst/>
                <a:latin typeface="Arial" panose="020B0604020202020204" pitchFamily="34" charset="0"/>
                <a:cs typeface="Arial" panose="020B0604020202020204" pitchFamily="34" charset="0"/>
              </a:rPr>
            </a:br>
            <a:r>
              <a:rPr lang="en-US" sz="2400" b="1" i="0" dirty="0">
                <a:effectLst/>
                <a:latin typeface="Arial" panose="020B0604020202020204" pitchFamily="34" charset="0"/>
                <a:cs typeface="Arial" panose="020B0604020202020204" pitchFamily="34" charset="0"/>
              </a:rPr>
              <a:t>Social Justice, 2014</a:t>
            </a:r>
            <a:endParaRPr lang="en-US"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6A92C72-EDB0-C1A8-A59B-73B2ED2B4592}"/>
              </a:ext>
            </a:extLst>
          </p:cNvPr>
          <p:cNvSpPr>
            <a:spLocks noGrp="1"/>
          </p:cNvSpPr>
          <p:nvPr>
            <p:ph idx="1"/>
          </p:nvPr>
        </p:nvSpPr>
        <p:spPr>
          <a:xfrm>
            <a:off x="0" y="1075070"/>
            <a:ext cx="6129567" cy="5782930"/>
          </a:xfrm>
        </p:spPr>
        <p:txBody>
          <a:bodyPr anchor="ctr">
            <a:noAutofit/>
          </a:bodyPr>
          <a:lstStyle/>
          <a:p>
            <a:r>
              <a:rPr lang="en-US" sz="1800" b="0" i="0" dirty="0">
                <a:effectLst/>
                <a:latin typeface="Arial" panose="020B0604020202020204" pitchFamily="34" charset="0"/>
                <a:cs typeface="Arial" panose="020B0604020202020204" pitchFamily="34" charset="0"/>
              </a:rPr>
              <a:t>Develops a social justice typology that maps conceptions of social justice and their relationship to library services;</a:t>
            </a:r>
          </a:p>
          <a:p>
            <a:r>
              <a:rPr lang="en-US" sz="1800" dirty="0">
                <a:latin typeface="Arial" panose="020B0604020202020204" pitchFamily="34" charset="0"/>
                <a:cs typeface="Arial" panose="020B0604020202020204" pitchFamily="34" charset="0"/>
              </a:rPr>
              <a:t>S</a:t>
            </a:r>
            <a:r>
              <a:rPr lang="en-US" sz="1800" b="0" i="0" dirty="0">
                <a:effectLst/>
                <a:latin typeface="Arial" panose="020B0604020202020204" pitchFamily="34" charset="0"/>
                <a:cs typeface="Arial" panose="020B0604020202020204" pitchFamily="34" charset="0"/>
              </a:rPr>
              <a:t>eeks to understand what social justice principles facilitate the provision of information technology service in school libraries;</a:t>
            </a:r>
          </a:p>
          <a:p>
            <a:r>
              <a:rPr lang="en-US" sz="1800" dirty="0">
                <a:latin typeface="Arial" panose="020B0604020202020204" pitchFamily="34" charset="0"/>
                <a:cs typeface="Arial" panose="020B0604020202020204" pitchFamily="34" charset="0"/>
              </a:rPr>
              <a:t>Focus groups from 7 </a:t>
            </a:r>
            <a:r>
              <a:rPr lang="en-US" sz="1800" b="0" i="0" dirty="0">
                <a:effectLst/>
                <a:latin typeface="Arial" panose="020B0604020202020204" pitchFamily="34" charset="0"/>
                <a:cs typeface="Arial" panose="020B0604020202020204" pitchFamily="34" charset="0"/>
              </a:rPr>
              <a:t>exemplary high school libraries in New Jersey; </a:t>
            </a:r>
          </a:p>
          <a:p>
            <a:r>
              <a:rPr lang="en-US" sz="1800" b="0" i="0" dirty="0">
                <a:effectLst/>
                <a:latin typeface="Arial" panose="020B0604020202020204" pitchFamily="34" charset="0"/>
                <a:cs typeface="Arial" panose="020B0604020202020204" pitchFamily="34" charset="0"/>
              </a:rPr>
              <a:t>Findings: No single social justice principle guided specific actions of the school libraries studied BUT</a:t>
            </a:r>
          </a:p>
          <a:p>
            <a:r>
              <a:rPr lang="en-US" sz="1800" dirty="0">
                <a:latin typeface="Arial" panose="020B0604020202020204" pitchFamily="34" charset="0"/>
                <a:cs typeface="Arial" panose="020B0604020202020204" pitchFamily="34" charset="0"/>
              </a:rPr>
              <a:t>A </a:t>
            </a:r>
            <a:r>
              <a:rPr lang="en-US" sz="1800" b="0" i="0" dirty="0">
                <a:effectLst/>
                <a:latin typeface="Arial" panose="020B0604020202020204" pitchFamily="34" charset="0"/>
                <a:cs typeface="Arial" panose="020B0604020202020204" pitchFamily="34" charset="0"/>
              </a:rPr>
              <a:t>process of moving between different principles of egalitarianism and utilitarianism based on resource availability was used by teachers and school librarians in providing information technology service to their schools. </a:t>
            </a:r>
          </a:p>
          <a:p>
            <a:r>
              <a:rPr lang="en-US" sz="1800" dirty="0">
                <a:latin typeface="Arial" panose="020B0604020202020204" pitchFamily="34" charset="0"/>
                <a:cs typeface="Arial" panose="020B0604020202020204" pitchFamily="34" charset="0"/>
              </a:rPr>
              <a:t>A </a:t>
            </a:r>
            <a:r>
              <a:rPr lang="en-US" sz="1800" b="0" i="0" dirty="0">
                <a:effectLst/>
                <a:latin typeface="Arial" panose="020B0604020202020204" pitchFamily="34" charset="0"/>
                <a:cs typeface="Arial" panose="020B0604020202020204" pitchFamily="34" charset="0"/>
              </a:rPr>
              <a:t>qualitative methodology for studying social justice </a:t>
            </a:r>
            <a:br>
              <a:rPr lang="en-US" sz="1800" b="0" i="0" dirty="0">
                <a:effectLst/>
                <a:latin typeface="Arial" panose="020B0604020202020204" pitchFamily="34" charset="0"/>
                <a:cs typeface="Arial" panose="020B0604020202020204" pitchFamily="34" charset="0"/>
              </a:rPr>
            </a:br>
            <a:r>
              <a:rPr lang="en-US" sz="1800" b="0" i="0" dirty="0">
                <a:effectLst/>
                <a:latin typeface="Arial" panose="020B0604020202020204" pitchFamily="34" charset="0"/>
                <a:cs typeface="Arial" panose="020B0604020202020204" pitchFamily="34" charset="0"/>
              </a:rPr>
              <a:t>principles addresses the sustainability of school libraries </a:t>
            </a:r>
            <a:br>
              <a:rPr lang="en-US" sz="1800" b="0" i="0" dirty="0">
                <a:effectLst/>
                <a:latin typeface="Arial" panose="020B0604020202020204" pitchFamily="34" charset="0"/>
                <a:cs typeface="Arial" panose="020B0604020202020204" pitchFamily="34" charset="0"/>
              </a:rPr>
            </a:br>
            <a:r>
              <a:rPr lang="en-US" sz="1800" b="0" i="0" dirty="0">
                <a:effectLst/>
                <a:latin typeface="Arial" panose="020B0604020202020204" pitchFamily="34" charset="0"/>
                <a:cs typeface="Arial" panose="020B0604020202020204" pitchFamily="34" charset="0"/>
              </a:rPr>
              <a:t>and their ongoing transformation and development </a:t>
            </a:r>
            <a:br>
              <a:rPr lang="en-US" sz="1800" b="0" i="0" dirty="0">
                <a:effectLst/>
                <a:latin typeface="Arial" panose="020B0604020202020204" pitchFamily="34" charset="0"/>
                <a:cs typeface="Arial" panose="020B0604020202020204" pitchFamily="34" charset="0"/>
              </a:rPr>
            </a:br>
            <a:r>
              <a:rPr lang="en-US" sz="1800" b="0" i="0" dirty="0">
                <a:effectLst/>
                <a:latin typeface="Arial" panose="020B0604020202020204" pitchFamily="34" charset="0"/>
                <a:cs typeface="Arial" panose="020B0604020202020204" pitchFamily="34" charset="0"/>
              </a:rPr>
              <a:t>as community information technology hubs and learning centers.</a:t>
            </a:r>
            <a:endParaRPr lang="en-US" sz="18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545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C47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Picture 3" descr="A picture containing person&#10;&#10;Description automatically generated">
            <a:extLst>
              <a:ext uri="{FF2B5EF4-FFF2-40B4-BE49-F238E27FC236}">
                <a16:creationId xmlns:a16="http://schemas.microsoft.com/office/drawing/2014/main" id="{0C266D6D-A407-B0F3-4C06-40FD39451FBB}"/>
              </a:ext>
            </a:extLst>
          </p:cNvPr>
          <p:cNvPicPr>
            <a:picLocks noChangeAspect="1"/>
          </p:cNvPicPr>
          <p:nvPr/>
        </p:nvPicPr>
        <p:blipFill>
          <a:blip r:embed="rId2"/>
          <a:stretch>
            <a:fillRect/>
          </a:stretch>
        </p:blipFill>
        <p:spPr>
          <a:xfrm>
            <a:off x="6410979" y="2650545"/>
            <a:ext cx="1556909" cy="1556909"/>
          </a:xfrm>
          <a:prstGeom prst="rect">
            <a:avLst/>
          </a:prstGeom>
        </p:spPr>
      </p:pic>
    </p:spTree>
    <p:extLst>
      <p:ext uri="{BB962C8B-B14F-4D97-AF65-F5344CB8AC3E}">
        <p14:creationId xmlns:p14="http://schemas.microsoft.com/office/powerpoint/2010/main" val="3918804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0D702-D2CF-DFD7-E4FE-FFEACB033C8F}"/>
              </a:ext>
            </a:extLst>
          </p:cNvPr>
          <p:cNvSpPr>
            <a:spLocks noGrp="1"/>
          </p:cNvSpPr>
          <p:nvPr>
            <p:ph type="title"/>
          </p:nvPr>
        </p:nvSpPr>
        <p:spPr>
          <a:xfrm>
            <a:off x="19455" y="0"/>
            <a:ext cx="5605629" cy="994172"/>
          </a:xfrm>
        </p:spPr>
        <p:txBody>
          <a:bodyPr>
            <a:normAutofit/>
          </a:bodyPr>
          <a:lstStyle/>
          <a:p>
            <a:r>
              <a:rPr lang="en-US" sz="3850" b="1" dirty="0">
                <a:latin typeface="+mn-lt"/>
              </a:rPr>
              <a:t>Results of the Research</a:t>
            </a:r>
          </a:p>
        </p:txBody>
      </p:sp>
      <p:sp>
        <p:nvSpPr>
          <p:cNvPr id="5" name="Content Placeholder 4">
            <a:extLst>
              <a:ext uri="{FF2B5EF4-FFF2-40B4-BE49-F238E27FC236}">
                <a16:creationId xmlns:a16="http://schemas.microsoft.com/office/drawing/2014/main" id="{DABD3E61-8D20-4796-A7F1-52FD5A505116}"/>
              </a:ext>
            </a:extLst>
          </p:cNvPr>
          <p:cNvSpPr>
            <a:spLocks noGrp="1"/>
          </p:cNvSpPr>
          <p:nvPr>
            <p:ph idx="1"/>
          </p:nvPr>
        </p:nvSpPr>
        <p:spPr>
          <a:xfrm>
            <a:off x="202001" y="2109464"/>
            <a:ext cx="5033221" cy="3798264"/>
          </a:xfrm>
        </p:spPr>
        <p:txBody>
          <a:bodyPr anchor="ctr">
            <a:noAutofit/>
          </a:bodyPr>
          <a:lstStyle/>
          <a:p>
            <a:r>
              <a:rPr lang="en-US" sz="2400" dirty="0">
                <a:latin typeface="Arial" panose="020B0604020202020204" pitchFamily="34" charset="0"/>
                <a:cs typeface="Arial" panose="020B0604020202020204" pitchFamily="34" charset="0"/>
              </a:rPr>
              <a:t>Research results suggested an action-level typology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that maps the collective strategies used by students to negotiate socially just conditions during the collaborative process;</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study also provides suggestions for a methodological example of how social justice principles can be examined in information-intense organizations.</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Data revealed barriers and enablers to collaborative learning</a:t>
            </a:r>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rgbClr val="545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rgbClr val="C477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descr="A picture containing person&#10;&#10;Description automatically generated">
            <a:extLst>
              <a:ext uri="{FF2B5EF4-FFF2-40B4-BE49-F238E27FC236}">
                <a16:creationId xmlns:a16="http://schemas.microsoft.com/office/drawing/2014/main" id="{0207BB17-230F-24DD-D3C8-50D4061E1785}"/>
              </a:ext>
            </a:extLst>
          </p:cNvPr>
          <p:cNvPicPr>
            <a:picLocks noChangeAspect="1"/>
          </p:cNvPicPr>
          <p:nvPr/>
        </p:nvPicPr>
        <p:blipFill>
          <a:blip r:embed="rId2"/>
          <a:stretch>
            <a:fillRect/>
          </a:stretch>
        </p:blipFill>
        <p:spPr>
          <a:xfrm>
            <a:off x="6478746" y="2638929"/>
            <a:ext cx="1478604" cy="1580142"/>
          </a:xfrm>
          <a:prstGeom prst="rect">
            <a:avLst/>
          </a:prstGeom>
        </p:spPr>
      </p:pic>
    </p:spTree>
    <p:extLst>
      <p:ext uri="{BB962C8B-B14F-4D97-AF65-F5344CB8AC3E}">
        <p14:creationId xmlns:p14="http://schemas.microsoft.com/office/powerpoint/2010/main" val="15590413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7FE5D-C219-3544-E0F8-F6BB4EC4063E}"/>
              </a:ext>
            </a:extLst>
          </p:cNvPr>
          <p:cNvSpPr>
            <a:spLocks noGrp="1"/>
          </p:cNvSpPr>
          <p:nvPr>
            <p:ph type="title"/>
          </p:nvPr>
        </p:nvSpPr>
        <p:spPr>
          <a:xfrm>
            <a:off x="0" y="0"/>
            <a:ext cx="7171765" cy="1325563"/>
          </a:xfrm>
        </p:spPr>
        <p:txBody>
          <a:bodyPr>
            <a:normAutofit/>
          </a:bodyPr>
          <a:lstStyle/>
          <a:p>
            <a:r>
              <a:rPr lang="en-US" sz="3200" b="1" dirty="0">
                <a:solidFill>
                  <a:schemeClr val="bg1"/>
                </a:solidFill>
                <a:latin typeface="Times New Roman" panose="02020603050405020304" pitchFamily="18" charset="0"/>
                <a:cs typeface="Times New Roman" panose="02020603050405020304" pitchFamily="18" charset="0"/>
              </a:rPr>
              <a:t>One Common Goal: Student Learning Phase 1 (New Jersey), Phase 1</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A59E9A2-18B0-E050-0DDD-92DECF526656}"/>
              </a:ext>
            </a:extLst>
          </p:cNvPr>
          <p:cNvSpPr>
            <a:spLocks noGrp="1"/>
          </p:cNvSpPr>
          <p:nvPr>
            <p:ph idx="1"/>
          </p:nvPr>
        </p:nvSpPr>
        <p:spPr>
          <a:xfrm>
            <a:off x="0" y="825204"/>
            <a:ext cx="9144000" cy="5548899"/>
          </a:xfrm>
        </p:spPr>
        <p:txBody>
          <a:bodyPr>
            <a:normAutofit/>
          </a:bodyPr>
          <a:lstStyle/>
          <a:p>
            <a:pPr marL="0" indent="0">
              <a:buNone/>
            </a:pPr>
            <a:r>
              <a:rPr lang="en-US" sz="2400" dirty="0">
                <a:solidFill>
                  <a:schemeClr val="bg1"/>
                </a:solidFill>
                <a:latin typeface="Times New Roman" panose="02020603050405020304" pitchFamily="18" charset="0"/>
                <a:cs typeface="Times New Roman" panose="02020603050405020304" pitchFamily="18" charset="0"/>
              </a:rPr>
              <a:t>Research Methods</a:t>
            </a:r>
            <a:endParaRPr lang="en-US" sz="2400" dirty="0">
              <a:solidFill>
                <a:schemeClr val="bg1"/>
              </a:solidFill>
              <a:effectLst/>
              <a:latin typeface="Times New Roman" panose="02020603050405020304" pitchFamily="18" charset="0"/>
              <a:cs typeface="Times New Roman" panose="02020603050405020304" pitchFamily="18" charset="0"/>
            </a:endParaRPr>
          </a:p>
          <a:p>
            <a:endParaRPr lang="en-US" sz="3600" dirty="0">
              <a:solidFill>
                <a:schemeClr val="bg1"/>
              </a:solidFill>
            </a:endParaRPr>
          </a:p>
          <a:p>
            <a:endParaRPr lang="en-US" dirty="0"/>
          </a:p>
        </p:txBody>
      </p:sp>
      <p:sp>
        <p:nvSpPr>
          <p:cNvPr id="4" name="TextBox 3">
            <a:extLst>
              <a:ext uri="{FF2B5EF4-FFF2-40B4-BE49-F238E27FC236}">
                <a16:creationId xmlns:a16="http://schemas.microsoft.com/office/drawing/2014/main" id="{8B121476-0744-65CC-2242-00EB565D8954}"/>
              </a:ext>
            </a:extLst>
          </p:cNvPr>
          <p:cNvSpPr txBox="1"/>
          <p:nvPr/>
        </p:nvSpPr>
        <p:spPr>
          <a:xfrm>
            <a:off x="78720" y="114658"/>
            <a:ext cx="9065280" cy="107721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Social Justice as Strategy: Connecting </a:t>
            </a:r>
          </a:p>
          <a:p>
            <a:pPr algn="ctr"/>
            <a:r>
              <a:rPr lang="en-US" sz="3200" b="1" dirty="0">
                <a:latin typeface="Arial" panose="020B0604020202020204" pitchFamily="34" charset="0"/>
                <a:cs typeface="Arial" panose="020B0604020202020204" pitchFamily="34" charset="0"/>
              </a:rPr>
              <a:t>School Libraries, Collaboration and IT, 2016</a:t>
            </a:r>
          </a:p>
        </p:txBody>
      </p:sp>
      <p:sp>
        <p:nvSpPr>
          <p:cNvPr id="5" name="TextBox 4">
            <a:extLst>
              <a:ext uri="{FF2B5EF4-FFF2-40B4-BE49-F238E27FC236}">
                <a16:creationId xmlns:a16="http://schemas.microsoft.com/office/drawing/2014/main" id="{5DF90DE1-D4CC-9FD2-074D-1E9E740D5C40}"/>
              </a:ext>
            </a:extLst>
          </p:cNvPr>
          <p:cNvSpPr txBox="1"/>
          <p:nvPr/>
        </p:nvSpPr>
        <p:spPr>
          <a:xfrm>
            <a:off x="78720" y="1102680"/>
            <a:ext cx="6399901" cy="7848302"/>
          </a:xfrm>
          <a:prstGeom prst="rect">
            <a:avLst/>
          </a:prstGeom>
          <a:noFill/>
        </p:spPr>
        <p:txBody>
          <a:bodyPr wrap="square" rtlCol="0">
            <a:spAutoFit/>
          </a:bodyPr>
          <a:lstStyle/>
          <a:p>
            <a:pPr marL="342900" indent="-342900">
              <a:buFont typeface="Arial" panose="020B0604020202020204" pitchFamily="34" charset="0"/>
              <a:buChar char="•"/>
            </a:pPr>
            <a:r>
              <a:rPr lang="en-US" sz="2400" dirty="0"/>
              <a:t>Track the process of teamwork to understand how  student teams work together to build a shared representation of knowledge;</a:t>
            </a:r>
          </a:p>
          <a:p>
            <a:pPr marL="342900" indent="-342900">
              <a:buFont typeface="Arial" panose="020B0604020202020204" pitchFamily="34" charset="0"/>
              <a:buChar char="•"/>
            </a:pPr>
            <a:r>
              <a:rPr lang="en-US" sz="2400" dirty="0"/>
              <a:t>Examine social justice dynamics and collaborative process involved in the co-construction of knowledge by teams of students;</a:t>
            </a:r>
          </a:p>
          <a:p>
            <a:pPr marL="342900" indent="-342900">
              <a:buFont typeface="Arial" panose="020B0604020202020204" pitchFamily="34" charset="0"/>
              <a:buChar char="•"/>
            </a:pPr>
            <a:r>
              <a:rPr lang="en-US" sz="2400" dirty="0"/>
              <a:t>Track students’ engagement with information sources and technologies and how the teams build strategies to attain preferred collaborative outcomes;</a:t>
            </a:r>
          </a:p>
          <a:p>
            <a:pPr marL="342900" indent="-342900">
              <a:buFont typeface="Arial" panose="020B0604020202020204" pitchFamily="34" charset="0"/>
              <a:buChar char="•"/>
            </a:pPr>
            <a:r>
              <a:rPr lang="en-US" sz="2400" dirty="0"/>
              <a:t>Track individual learning and group learning and better understand the relationship between social justice concepts and the effective collaborative work/environments.</a:t>
            </a:r>
            <a:br>
              <a:rPr lang="en-US" sz="2400" dirty="0"/>
            </a:b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pic>
        <p:nvPicPr>
          <p:cNvPr id="7" name="Picture 6" descr="A picture containing person&#10;&#10;Description automatically generated">
            <a:extLst>
              <a:ext uri="{FF2B5EF4-FFF2-40B4-BE49-F238E27FC236}">
                <a16:creationId xmlns:a16="http://schemas.microsoft.com/office/drawing/2014/main" id="{4EE21DF5-5FAD-EF51-735E-C632F2DC4D33}"/>
              </a:ext>
            </a:extLst>
          </p:cNvPr>
          <p:cNvPicPr>
            <a:picLocks noChangeAspect="1"/>
          </p:cNvPicPr>
          <p:nvPr/>
        </p:nvPicPr>
        <p:blipFill>
          <a:blip r:embed="rId2"/>
          <a:stretch>
            <a:fillRect/>
          </a:stretch>
        </p:blipFill>
        <p:spPr>
          <a:xfrm>
            <a:off x="6247495" y="2017080"/>
            <a:ext cx="2827294" cy="2827294"/>
          </a:xfrm>
          <a:prstGeom prst="rect">
            <a:avLst/>
          </a:prstGeom>
        </p:spPr>
      </p:pic>
    </p:spTree>
    <p:extLst>
      <p:ext uri="{BB962C8B-B14F-4D97-AF65-F5344CB8AC3E}">
        <p14:creationId xmlns:p14="http://schemas.microsoft.com/office/powerpoint/2010/main" val="5568329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6057D-229C-4183-E8CD-A60463A65E68}"/>
              </a:ext>
            </a:extLst>
          </p:cNvPr>
          <p:cNvSpPr>
            <a:spLocks noGrp="1"/>
          </p:cNvSpPr>
          <p:nvPr>
            <p:ph type="title"/>
          </p:nvPr>
        </p:nvSpPr>
        <p:spPr>
          <a:xfrm>
            <a:off x="0" y="48307"/>
            <a:ext cx="5153585" cy="754739"/>
          </a:xfrm>
        </p:spPr>
        <p:txBody>
          <a:bodyPr>
            <a:normAutofit/>
          </a:bodyPr>
          <a:lstStyle/>
          <a:p>
            <a:r>
              <a:rPr lang="en-US" sz="3200" b="1" dirty="0">
                <a:latin typeface="+mn-lt"/>
              </a:rPr>
              <a:t>Data Analysis</a:t>
            </a:r>
          </a:p>
        </p:txBody>
      </p:sp>
      <p:sp>
        <p:nvSpPr>
          <p:cNvPr id="3" name="Content Placeholder 2">
            <a:extLst>
              <a:ext uri="{FF2B5EF4-FFF2-40B4-BE49-F238E27FC236}">
                <a16:creationId xmlns:a16="http://schemas.microsoft.com/office/drawing/2014/main" id="{01E45776-46A0-6027-2D79-2307477D6013}"/>
              </a:ext>
            </a:extLst>
          </p:cNvPr>
          <p:cNvSpPr>
            <a:spLocks noGrp="1"/>
          </p:cNvSpPr>
          <p:nvPr>
            <p:ph idx="1"/>
          </p:nvPr>
        </p:nvSpPr>
        <p:spPr>
          <a:xfrm>
            <a:off x="0" y="727668"/>
            <a:ext cx="6714565" cy="1428750"/>
          </a:xfrm>
        </p:spPr>
        <p:txBody>
          <a:bodyPr>
            <a:noAutofit/>
          </a:bodyPr>
          <a:lstStyle/>
          <a:p>
            <a:r>
              <a:rPr lang="en-US" sz="2400" dirty="0">
                <a:latin typeface="Arial" panose="020B0604020202020204" pitchFamily="34" charset="0"/>
                <a:cs typeface="Arial" panose="020B0604020202020204" pitchFamily="34" charset="0"/>
              </a:rPr>
              <a:t>Two-phase coding process;</a:t>
            </a:r>
          </a:p>
          <a:p>
            <a:r>
              <a:rPr lang="en-US" sz="2400" dirty="0">
                <a:latin typeface="Arial" panose="020B0604020202020204" pitchFamily="34" charset="0"/>
                <a:cs typeface="Arial" panose="020B0604020202020204" pitchFamily="34" charset="0"/>
              </a:rPr>
              <a:t>Phase 1 used emic categories of student reflections and question-responses (“insider cultural perspective “)</a:t>
            </a:r>
          </a:p>
        </p:txBody>
      </p:sp>
      <p:pic>
        <p:nvPicPr>
          <p:cNvPr id="4" name="Picture 3" descr="A picture containing person&#10;&#10;Description automatically generated">
            <a:extLst>
              <a:ext uri="{FF2B5EF4-FFF2-40B4-BE49-F238E27FC236}">
                <a16:creationId xmlns:a16="http://schemas.microsoft.com/office/drawing/2014/main" id="{2702C96A-3C81-D620-1611-D57E8F6FB1CB}"/>
              </a:ext>
            </a:extLst>
          </p:cNvPr>
          <p:cNvPicPr>
            <a:picLocks noChangeAspect="1"/>
          </p:cNvPicPr>
          <p:nvPr/>
        </p:nvPicPr>
        <p:blipFill>
          <a:blip r:embed="rId2"/>
          <a:stretch>
            <a:fillRect/>
          </a:stretch>
        </p:blipFill>
        <p:spPr>
          <a:xfrm>
            <a:off x="6831106" y="150613"/>
            <a:ext cx="2312894" cy="2312894"/>
          </a:xfrm>
          <a:prstGeom prst="rect">
            <a:avLst/>
          </a:prstGeom>
        </p:spPr>
      </p:pic>
      <p:graphicFrame>
        <p:nvGraphicFramePr>
          <p:cNvPr id="7" name="TextBox 4">
            <a:extLst>
              <a:ext uri="{FF2B5EF4-FFF2-40B4-BE49-F238E27FC236}">
                <a16:creationId xmlns:a16="http://schemas.microsoft.com/office/drawing/2014/main" id="{577C76E6-9AB8-B5A8-A386-9118B2213D29}"/>
              </a:ext>
            </a:extLst>
          </p:cNvPr>
          <p:cNvGraphicFramePr/>
          <p:nvPr>
            <p:extLst>
              <p:ext uri="{D42A27DB-BD31-4B8C-83A1-F6EECF244321}">
                <p14:modId xmlns:p14="http://schemas.microsoft.com/office/powerpoint/2010/main" val="3849104109"/>
              </p:ext>
            </p:extLst>
          </p:nvPr>
        </p:nvGraphicFramePr>
        <p:xfrm>
          <a:off x="351865" y="2498302"/>
          <a:ext cx="8792135" cy="4893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7571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7307"/>
            <a:ext cx="5253851" cy="3620693"/>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FF1D67BB-A0AA-A83B-8985-C36D7661CC5B}"/>
              </a:ext>
            </a:extLst>
          </p:cNvPr>
          <p:cNvSpPr>
            <a:spLocks noGrp="1"/>
          </p:cNvSpPr>
          <p:nvPr>
            <p:ph type="title"/>
          </p:nvPr>
        </p:nvSpPr>
        <p:spPr>
          <a:xfrm>
            <a:off x="706518" y="5883043"/>
            <a:ext cx="7730964" cy="1129901"/>
          </a:xfrm>
        </p:spPr>
        <p:txBody>
          <a:bodyPr>
            <a:normAutofit/>
          </a:bodyPr>
          <a:lstStyle/>
          <a:p>
            <a:r>
              <a:rPr lang="en-US" b="1" dirty="0"/>
              <a:t>IT and Learning Collaborations</a:t>
            </a:r>
          </a:p>
        </p:txBody>
      </p:sp>
      <p:sp>
        <p:nvSpPr>
          <p:cNvPr id="3" name="Content Placeholder 2">
            <a:extLst>
              <a:ext uri="{FF2B5EF4-FFF2-40B4-BE49-F238E27FC236}">
                <a16:creationId xmlns:a16="http://schemas.microsoft.com/office/drawing/2014/main" id="{70BC366D-EEF3-E02C-3721-43691875380F}"/>
              </a:ext>
            </a:extLst>
          </p:cNvPr>
          <p:cNvSpPr>
            <a:spLocks noGrp="1"/>
          </p:cNvSpPr>
          <p:nvPr>
            <p:ph idx="1"/>
          </p:nvPr>
        </p:nvSpPr>
        <p:spPr>
          <a:xfrm>
            <a:off x="0" y="-178951"/>
            <a:ext cx="9144000" cy="7315200"/>
          </a:xfrm>
        </p:spPr>
        <p:txBody>
          <a:bodyPr anchor="ctr">
            <a:normAutofit/>
          </a:bodyPr>
          <a:lstStyle/>
          <a:p>
            <a:pPr marL="0" indent="0">
              <a:buNone/>
            </a:pPr>
            <a:r>
              <a:rPr lang="en-US" sz="2400" dirty="0"/>
              <a:t>IT has the potential to strengthen the case for </a:t>
            </a:r>
            <a:r>
              <a:rPr lang="en-US" sz="2400" b="1" dirty="0">
                <a:solidFill>
                  <a:srgbClr val="FF0000"/>
                </a:solidFill>
              </a:rPr>
              <a:t>collaboration: </a:t>
            </a:r>
            <a:br>
              <a:rPr lang="en-US" sz="2400" dirty="0"/>
            </a:br>
            <a:r>
              <a:rPr lang="en-US" sz="2400" dirty="0"/>
              <a:t>IT may facilitate the means for learners to repurpose boundaries in which their interactions occur, thereby allowing group members to engage in preferred communication methods;</a:t>
            </a:r>
          </a:p>
          <a:p>
            <a:r>
              <a:rPr lang="en-US" sz="2400" dirty="0"/>
              <a:t>Individuals reappropriate information technologies in ways not originally intended by designers;</a:t>
            </a:r>
          </a:p>
          <a:p>
            <a:pPr marL="0" indent="0">
              <a:buNone/>
            </a:pPr>
            <a:r>
              <a:rPr lang="en-US" sz="2400" b="1" dirty="0">
                <a:solidFill>
                  <a:srgbClr val="FF0000"/>
                </a:solidFill>
              </a:rPr>
              <a:t>Collaborative learning: Mutual engagement to solving problems </a:t>
            </a:r>
            <a:br>
              <a:rPr lang="en-US" sz="2400" b="1" dirty="0">
                <a:solidFill>
                  <a:srgbClr val="FF0000"/>
                </a:solidFill>
              </a:rPr>
            </a:br>
            <a:r>
              <a:rPr lang="en-US" sz="2400" b="1" dirty="0">
                <a:solidFill>
                  <a:srgbClr val="FF0000"/>
                </a:solidFill>
              </a:rPr>
              <a:t>and division of responsibilities within groups</a:t>
            </a:r>
          </a:p>
          <a:p>
            <a:pPr marL="0" indent="0">
              <a:buNone/>
            </a:pPr>
            <a:r>
              <a:rPr lang="en-US" sz="2400" b="1" dirty="0">
                <a:solidFill>
                  <a:srgbClr val="00DFFA"/>
                </a:solidFill>
              </a:rPr>
              <a:t>Cooperative learning: Division of responsibilities within the group.</a:t>
            </a:r>
          </a:p>
          <a:p>
            <a:r>
              <a:rPr lang="en-US" sz="2400" b="1" dirty="0">
                <a:solidFill>
                  <a:srgbClr val="00DFFA"/>
                </a:solidFill>
              </a:rPr>
              <a:t>Students engaged in cooperative learning because:</a:t>
            </a:r>
          </a:p>
          <a:p>
            <a:pPr marL="0" indent="0">
              <a:buNone/>
            </a:pPr>
            <a:r>
              <a:rPr lang="en-US" sz="2400" dirty="0"/>
              <a:t>a. Projects were too structured;</a:t>
            </a:r>
          </a:p>
          <a:p>
            <a:pPr marL="0" indent="0">
              <a:buNone/>
            </a:pPr>
            <a:r>
              <a:rPr lang="en-US" sz="2400" dirty="0"/>
              <a:t>b. Need to elicit and track fair contributions to </a:t>
            </a:r>
            <a:br>
              <a:rPr lang="en-US" sz="2400" dirty="0"/>
            </a:br>
            <a:r>
              <a:rPr lang="en-US" sz="2400" dirty="0"/>
              <a:t>the task;</a:t>
            </a:r>
          </a:p>
          <a:p>
            <a:pPr marL="0" indent="0">
              <a:buNone/>
            </a:pPr>
            <a:r>
              <a:rPr lang="en-US" sz="2400" dirty="0"/>
              <a:t>c. Dividing tasks was a means of avoiding conflicts;</a:t>
            </a:r>
          </a:p>
          <a:p>
            <a:pPr marL="0" indent="0">
              <a:buNone/>
            </a:pPr>
            <a:r>
              <a:rPr lang="en-US" sz="2400" dirty="0"/>
              <a:t>d. Social justice concerns were key in resolving issues</a:t>
            </a:r>
            <a:endParaRPr lang="en-US" sz="800" dirty="0"/>
          </a:p>
          <a:p>
            <a:pPr marL="0" indent="0">
              <a:buNone/>
            </a:pPr>
            <a:endParaRPr lang="en-US" sz="800" dirty="0"/>
          </a:p>
          <a:p>
            <a:pPr marL="0" indent="0">
              <a:buNone/>
            </a:pPr>
            <a:endParaRPr lang="en-US" sz="800" dirty="0"/>
          </a:p>
        </p:txBody>
      </p:sp>
      <p:pic>
        <p:nvPicPr>
          <p:cNvPr id="4" name="Picture 3" descr="A picture containing person&#10;&#10;Description automatically generated">
            <a:extLst>
              <a:ext uri="{FF2B5EF4-FFF2-40B4-BE49-F238E27FC236}">
                <a16:creationId xmlns:a16="http://schemas.microsoft.com/office/drawing/2014/main" id="{5B872AFF-86FD-D189-4DFF-DBF654826745}"/>
              </a:ext>
            </a:extLst>
          </p:cNvPr>
          <p:cNvPicPr>
            <a:picLocks noChangeAspect="1"/>
          </p:cNvPicPr>
          <p:nvPr/>
        </p:nvPicPr>
        <p:blipFill rotWithShape="1">
          <a:blip r:embed="rId2"/>
          <a:srcRect r="1" b="1"/>
          <a:stretch/>
        </p:blipFill>
        <p:spPr>
          <a:xfrm>
            <a:off x="6459247" y="3879601"/>
            <a:ext cx="2163052" cy="2163052"/>
          </a:xfrm>
          <a:custGeom>
            <a:avLst/>
            <a:gdLst/>
            <a:ahLst/>
            <a:cxnLst/>
            <a:rect l="l" t="t" r="r" b="b"/>
            <a:pathLst>
              <a:path w="3444236" h="3444236">
                <a:moveTo>
                  <a:pt x="1722118" y="0"/>
                </a:moveTo>
                <a:cubicBezTo>
                  <a:pt x="2673218" y="0"/>
                  <a:pt x="3444236" y="771018"/>
                  <a:pt x="3444236" y="1722118"/>
                </a:cubicBezTo>
                <a:cubicBezTo>
                  <a:pt x="3444236" y="2673218"/>
                  <a:pt x="2673218" y="3444236"/>
                  <a:pt x="1722118" y="3444236"/>
                </a:cubicBezTo>
                <a:cubicBezTo>
                  <a:pt x="771018" y="3444236"/>
                  <a:pt x="0" y="2673218"/>
                  <a:pt x="0" y="1722118"/>
                </a:cubicBezTo>
                <a:cubicBezTo>
                  <a:pt x="0" y="771018"/>
                  <a:pt x="771018" y="0"/>
                  <a:pt x="1722118" y="0"/>
                </a:cubicBezTo>
                <a:close/>
              </a:path>
            </a:pathLst>
          </a:custGeom>
        </p:spPr>
      </p:pic>
      <p:cxnSp>
        <p:nvCxnSpPr>
          <p:cNvPr id="11" name="Straight Connector 10">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54405" y="4194810"/>
            <a:ext cx="92583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4009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3A4C04-76AB-A0C7-15A8-1B580AB3868B}"/>
              </a:ext>
            </a:extLst>
          </p:cNvPr>
          <p:cNvSpPr>
            <a:spLocks noGrp="1"/>
          </p:cNvSpPr>
          <p:nvPr>
            <p:ph type="title"/>
          </p:nvPr>
        </p:nvSpPr>
        <p:spPr>
          <a:xfrm>
            <a:off x="1126595" y="1162041"/>
            <a:ext cx="5745428" cy="784412"/>
          </a:xfrm>
        </p:spPr>
        <p:txBody>
          <a:bodyPr vert="horz" lIns="91440" tIns="45720" rIns="91440" bIns="45720" rtlCol="0" anchor="b">
            <a:noAutofit/>
          </a:bodyPr>
          <a:lstStyle/>
          <a:p>
            <a:pPr algn="r"/>
            <a:r>
              <a:rPr lang="en-US" sz="2800" b="1" kern="1200" dirty="0">
                <a:solidFill>
                  <a:schemeClr val="tx1"/>
                </a:solidFill>
                <a:latin typeface="Arial" panose="020B0604020202020204" pitchFamily="34" charset="0"/>
                <a:cs typeface="Arial" panose="020B0604020202020204" pitchFamily="34" charset="0"/>
              </a:rPr>
              <a:t>Where do we go from here?</a:t>
            </a:r>
          </a:p>
        </p:txBody>
      </p:sp>
      <p:pic>
        <p:nvPicPr>
          <p:cNvPr id="3" name="Picture 2" descr="A picture containing person&#10;&#10;Description automatically generated">
            <a:extLst>
              <a:ext uri="{FF2B5EF4-FFF2-40B4-BE49-F238E27FC236}">
                <a16:creationId xmlns:a16="http://schemas.microsoft.com/office/drawing/2014/main" id="{F900ABB1-570B-C9F0-CB9C-18D6E6B57B79}"/>
              </a:ext>
            </a:extLst>
          </p:cNvPr>
          <p:cNvPicPr>
            <a:picLocks noChangeAspect="1"/>
          </p:cNvPicPr>
          <p:nvPr/>
        </p:nvPicPr>
        <p:blipFill>
          <a:blip r:embed="rId2"/>
          <a:stretch>
            <a:fillRect/>
          </a:stretch>
        </p:blipFill>
        <p:spPr>
          <a:xfrm>
            <a:off x="3271272" y="2646221"/>
            <a:ext cx="2598905" cy="2598905"/>
          </a:xfrm>
          <a:prstGeom prst="rect">
            <a:avLst/>
          </a:prstGeom>
        </p:spPr>
      </p:pic>
    </p:spTree>
    <p:extLst>
      <p:ext uri="{BB962C8B-B14F-4D97-AF65-F5344CB8AC3E}">
        <p14:creationId xmlns:p14="http://schemas.microsoft.com/office/powerpoint/2010/main" val="1815778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30BAF-5E87-BA70-D047-1E14FAD9227E}"/>
              </a:ext>
            </a:extLst>
          </p:cNvPr>
          <p:cNvSpPr>
            <a:spLocks noGrp="1"/>
          </p:cNvSpPr>
          <p:nvPr>
            <p:ph type="title"/>
          </p:nvPr>
        </p:nvSpPr>
        <p:spPr>
          <a:xfrm>
            <a:off x="0" y="0"/>
            <a:ext cx="9144000" cy="933855"/>
          </a:xfrm>
        </p:spPr>
        <p:txBody>
          <a:bodyPr>
            <a:normAutofit/>
          </a:bodyPr>
          <a:lstStyle/>
          <a:p>
            <a:pPr algn="ctr"/>
            <a:r>
              <a:rPr lang="en-US" sz="2800" b="1" dirty="0">
                <a:latin typeface="Arial" panose="020B0604020202020204" pitchFamily="34" charset="0"/>
                <a:cs typeface="Arial" panose="020B0604020202020204" pitchFamily="34" charset="0"/>
              </a:rPr>
              <a:t>An Inclusive Framework for Further Research?</a:t>
            </a:r>
            <a:br>
              <a:rPr lang="en-US" sz="2800" b="1" dirty="0">
                <a:latin typeface="Arial" panose="020B0604020202020204" pitchFamily="34" charset="0"/>
                <a:cs typeface="Arial" panose="020B0604020202020204" pitchFamily="34" charset="0"/>
              </a:rPr>
            </a:br>
            <a:endParaRPr lang="en-US" sz="2800" b="1" dirty="0">
              <a:latin typeface="Arial" panose="020B060402020202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id="{788439DA-9B7B-54D3-137B-6161C9A04FD4}"/>
              </a:ext>
            </a:extLst>
          </p:cNvPr>
          <p:cNvGraphicFramePr>
            <a:graphicFrameLocks noGrp="1"/>
          </p:cNvGraphicFramePr>
          <p:nvPr>
            <p:ph idx="1"/>
            <p:extLst>
              <p:ext uri="{D42A27DB-BD31-4B8C-83A1-F6EECF244321}">
                <p14:modId xmlns:p14="http://schemas.microsoft.com/office/powerpoint/2010/main" val="1296111667"/>
              </p:ext>
            </p:extLst>
          </p:nvPr>
        </p:nvGraphicFramePr>
        <p:xfrm>
          <a:off x="0" y="933855"/>
          <a:ext cx="9144000" cy="11191672"/>
        </p:xfrm>
        <a:graphic>
          <a:graphicData uri="http://schemas.openxmlformats.org/drawingml/2006/table">
            <a:tbl>
              <a:tblPr firstRow="1" bandRow="1">
                <a:tableStyleId>{5C22544A-7EE6-4342-B048-85BDC9FD1C3A}</a:tableStyleId>
              </a:tblPr>
              <a:tblGrid>
                <a:gridCol w="1945532">
                  <a:extLst>
                    <a:ext uri="{9D8B030D-6E8A-4147-A177-3AD203B41FA5}">
                      <a16:colId xmlns:a16="http://schemas.microsoft.com/office/drawing/2014/main" val="3746088161"/>
                    </a:ext>
                  </a:extLst>
                </a:gridCol>
                <a:gridCol w="1963080">
                  <a:extLst>
                    <a:ext uri="{9D8B030D-6E8A-4147-A177-3AD203B41FA5}">
                      <a16:colId xmlns:a16="http://schemas.microsoft.com/office/drawing/2014/main" val="3233827343"/>
                    </a:ext>
                  </a:extLst>
                </a:gridCol>
                <a:gridCol w="1556523">
                  <a:extLst>
                    <a:ext uri="{9D8B030D-6E8A-4147-A177-3AD203B41FA5}">
                      <a16:colId xmlns:a16="http://schemas.microsoft.com/office/drawing/2014/main" val="694667670"/>
                    </a:ext>
                  </a:extLst>
                </a:gridCol>
                <a:gridCol w="1966797">
                  <a:extLst>
                    <a:ext uri="{9D8B030D-6E8A-4147-A177-3AD203B41FA5}">
                      <a16:colId xmlns:a16="http://schemas.microsoft.com/office/drawing/2014/main" val="408141276"/>
                    </a:ext>
                  </a:extLst>
                </a:gridCol>
                <a:gridCol w="1712068">
                  <a:extLst>
                    <a:ext uri="{9D8B030D-6E8A-4147-A177-3AD203B41FA5}">
                      <a16:colId xmlns:a16="http://schemas.microsoft.com/office/drawing/2014/main" val="406874454"/>
                    </a:ext>
                  </a:extLst>
                </a:gridCol>
              </a:tblGrid>
              <a:tr h="739302">
                <a:tc>
                  <a:txBody>
                    <a:bodyPr/>
                    <a:lstStyle/>
                    <a:p>
                      <a:r>
                        <a:rPr lang="en-US" sz="2400" b="1" dirty="0">
                          <a:solidFill>
                            <a:schemeClr val="bg1"/>
                          </a:solidFill>
                          <a:latin typeface="Arial" panose="020B0604020202020204" pitchFamily="34" charset="0"/>
                          <a:cs typeface="Arial" panose="020B0604020202020204" pitchFamily="34" charset="0"/>
                        </a:rPr>
                        <a:t>Research </a:t>
                      </a:r>
                    </a:p>
                    <a:p>
                      <a:r>
                        <a:rPr lang="en-US" sz="2400" b="1" dirty="0">
                          <a:solidFill>
                            <a:schemeClr val="bg1"/>
                          </a:solidFill>
                          <a:latin typeface="Arial" panose="020B0604020202020204" pitchFamily="34" charset="0"/>
                          <a:cs typeface="Arial" panose="020B0604020202020204" pitchFamily="34" charset="0"/>
                        </a:rPr>
                        <a:t>Support</a:t>
                      </a:r>
                    </a:p>
                  </a:txBody>
                  <a:tcPr/>
                </a:tc>
                <a:tc>
                  <a:txBody>
                    <a:bodyPr/>
                    <a:lstStyle/>
                    <a:p>
                      <a:r>
                        <a:rPr lang="en-US" sz="2400" b="1" dirty="0">
                          <a:solidFill>
                            <a:schemeClr val="bg1"/>
                          </a:solidFill>
                          <a:latin typeface="Arial" panose="020B0604020202020204" pitchFamily="34" charset="0"/>
                          <a:cs typeface="Arial" panose="020B0604020202020204" pitchFamily="34" charset="0"/>
                        </a:rPr>
                        <a:t>Mixed </a:t>
                      </a:r>
                    </a:p>
                    <a:p>
                      <a:r>
                        <a:rPr lang="en-US" sz="2400" b="1" dirty="0">
                          <a:solidFill>
                            <a:schemeClr val="bg1"/>
                          </a:solidFill>
                          <a:latin typeface="Arial" panose="020B0604020202020204" pitchFamily="34" charset="0"/>
                          <a:cs typeface="Arial" panose="020B0604020202020204" pitchFamily="34" charset="0"/>
                        </a:rPr>
                        <a:t>Research</a:t>
                      </a:r>
                    </a:p>
                    <a:p>
                      <a:r>
                        <a:rPr lang="en-US" sz="2400" b="1" dirty="0">
                          <a:solidFill>
                            <a:schemeClr val="bg1"/>
                          </a:solidFill>
                          <a:latin typeface="Arial" panose="020B0604020202020204" pitchFamily="34" charset="0"/>
                          <a:cs typeface="Arial" panose="020B0604020202020204" pitchFamily="34" charset="0"/>
                        </a:rPr>
                        <a:t>Methods</a:t>
                      </a:r>
                    </a:p>
                  </a:txBody>
                  <a:tcPr/>
                </a:tc>
                <a:tc>
                  <a:txBody>
                    <a:bodyPr/>
                    <a:lstStyle/>
                    <a:p>
                      <a:r>
                        <a:rPr lang="en-US" sz="2400" b="1" dirty="0">
                          <a:solidFill>
                            <a:schemeClr val="bg1"/>
                          </a:solidFill>
                          <a:latin typeface="Arial" panose="020B0604020202020204" pitchFamily="34" charset="0"/>
                          <a:cs typeface="Arial" panose="020B0604020202020204" pitchFamily="34" charset="0"/>
                        </a:rPr>
                        <a:t>Barrier/</a:t>
                      </a:r>
                    </a:p>
                    <a:p>
                      <a:r>
                        <a:rPr lang="en-US" sz="2400" b="1" dirty="0">
                          <a:solidFill>
                            <a:schemeClr val="bg1"/>
                          </a:solidFill>
                          <a:latin typeface="Arial" panose="020B0604020202020204" pitchFamily="34" charset="0"/>
                          <a:cs typeface="Arial" panose="020B0604020202020204" pitchFamily="34" charset="0"/>
                        </a:rPr>
                        <a:t>Enabler?</a:t>
                      </a:r>
                    </a:p>
                    <a:p>
                      <a:r>
                        <a:rPr lang="en-US" sz="2400" b="1" dirty="0">
                          <a:solidFill>
                            <a:schemeClr val="bg1"/>
                          </a:solidFill>
                          <a:latin typeface="Arial" panose="020B0604020202020204" pitchFamily="34" charset="0"/>
                          <a:cs typeface="Arial" panose="020B0604020202020204" pitchFamily="34" charset="0"/>
                        </a:rPr>
                        <a:t>Barrier?</a:t>
                      </a:r>
                    </a:p>
                  </a:txBody>
                  <a:tcPr/>
                </a:tc>
                <a:tc>
                  <a:txBody>
                    <a:bodyPr/>
                    <a:lstStyle/>
                    <a:p>
                      <a:r>
                        <a:rPr lang="en-US" sz="2400" b="1" dirty="0">
                          <a:solidFill>
                            <a:schemeClr val="bg1"/>
                          </a:solidFill>
                          <a:latin typeface="Arial" panose="020B0604020202020204" pitchFamily="34" charset="0"/>
                          <a:cs typeface="Arial" panose="020B0604020202020204" pitchFamily="34" charset="0"/>
                        </a:rPr>
                        <a:t>Educational</a:t>
                      </a:r>
                    </a:p>
                    <a:p>
                      <a:r>
                        <a:rPr lang="en-US" sz="2400" b="1" dirty="0">
                          <a:solidFill>
                            <a:schemeClr val="bg1"/>
                          </a:solidFill>
                          <a:latin typeface="Arial" panose="020B0604020202020204" pitchFamily="34" charset="0"/>
                          <a:cs typeface="Arial" panose="020B0604020202020204" pitchFamily="34" charset="0"/>
                        </a:rPr>
                        <a:t>Educational</a:t>
                      </a:r>
                    </a:p>
                    <a:p>
                      <a:r>
                        <a:rPr lang="en-US" sz="2400" b="1" dirty="0">
                          <a:solidFill>
                            <a:schemeClr val="bg1"/>
                          </a:solidFill>
                          <a:latin typeface="Arial" panose="020B0604020202020204" pitchFamily="34" charset="0"/>
                          <a:cs typeface="Arial" panose="020B0604020202020204" pitchFamily="34" charset="0"/>
                        </a:rPr>
                        <a:t>Philosophy</a:t>
                      </a:r>
                    </a:p>
                  </a:txBody>
                  <a:tcPr/>
                </a:tc>
                <a:tc>
                  <a:txBody>
                    <a:bodyPr/>
                    <a:lstStyle/>
                    <a:p>
                      <a:r>
                        <a:rPr lang="en-US" sz="2400" b="1" dirty="0">
                          <a:solidFill>
                            <a:schemeClr val="bg1"/>
                          </a:solidFill>
                          <a:latin typeface="Arial" panose="020B0604020202020204" pitchFamily="34" charset="0"/>
                          <a:cs typeface="Arial" panose="020B0604020202020204" pitchFamily="34" charset="0"/>
                        </a:rPr>
                        <a:t>Social Justice</a:t>
                      </a:r>
                    </a:p>
                    <a:p>
                      <a:r>
                        <a:rPr lang="en-US" sz="2400" b="1" dirty="0">
                          <a:solidFill>
                            <a:schemeClr val="bg1"/>
                          </a:solidFill>
                          <a:latin typeface="Arial" panose="020B0604020202020204" pitchFamily="34" charset="0"/>
                          <a:cs typeface="Arial" panose="020B0604020202020204" pitchFamily="34" charset="0"/>
                        </a:rPr>
                        <a:t>Principles</a:t>
                      </a:r>
                    </a:p>
                  </a:txBody>
                  <a:tcPr/>
                </a:tc>
                <a:extLst>
                  <a:ext uri="{0D108BD9-81ED-4DB2-BD59-A6C34878D82A}">
                    <a16:rowId xmlns:a16="http://schemas.microsoft.com/office/drawing/2014/main" val="1554041826"/>
                  </a:ext>
                </a:extLst>
              </a:tr>
              <a:tr h="0">
                <a:tc>
                  <a:txBody>
                    <a:bodyPr/>
                    <a:lstStyle/>
                    <a:p>
                      <a:r>
                        <a:rPr lang="en-US" sz="2000" b="1" baseline="0" dirty="0">
                          <a:solidFill>
                            <a:schemeClr val="bg1"/>
                          </a:solidFill>
                          <a:latin typeface="Arial" panose="020B0604020202020204" pitchFamily="34" charset="0"/>
                          <a:cs typeface="Arial" panose="020B0604020202020204" pitchFamily="34" charset="0"/>
                        </a:rPr>
                        <a:t>-Local government</a:t>
                      </a:r>
                    </a:p>
                    <a:p>
                      <a:endParaRPr lang="en-US" sz="2000" b="1" dirty="0">
                        <a:solidFill>
                          <a:srgbClr val="C00000"/>
                        </a:solidFill>
                        <a:latin typeface="Arial" panose="020B0604020202020204" pitchFamily="34" charset="0"/>
                        <a:cs typeface="Arial" panose="020B0604020202020204" pitchFamily="34" charset="0"/>
                      </a:endParaRPr>
                    </a:p>
                    <a:p>
                      <a:r>
                        <a:rPr lang="en-US" sz="2000" b="1" baseline="0" dirty="0">
                          <a:solidFill>
                            <a:schemeClr val="bg1"/>
                          </a:solidFill>
                          <a:latin typeface="Arial" panose="020B0604020202020204" pitchFamily="34" charset="0"/>
                          <a:cs typeface="Arial" panose="020B0604020202020204" pitchFamily="34" charset="0"/>
                        </a:rPr>
                        <a:t>-State Departments of Education</a:t>
                      </a:r>
                    </a:p>
                    <a:p>
                      <a:endParaRPr lang="en-US" sz="2000" b="1" baseline="0" dirty="0">
                        <a:solidFill>
                          <a:schemeClr val="bg1"/>
                        </a:solidFill>
                        <a:latin typeface="Arial" panose="020B0604020202020204" pitchFamily="34" charset="0"/>
                        <a:cs typeface="Arial" panose="020B0604020202020204" pitchFamily="34" charset="0"/>
                      </a:endParaRPr>
                    </a:p>
                    <a:p>
                      <a:r>
                        <a:rPr lang="en-US" sz="2000" b="1" baseline="0" dirty="0">
                          <a:solidFill>
                            <a:schemeClr val="bg1"/>
                          </a:solidFill>
                          <a:latin typeface="Arial" panose="020B0604020202020204" pitchFamily="34" charset="0"/>
                          <a:cs typeface="Arial" panose="020B0604020202020204" pitchFamily="34" charset="0"/>
                        </a:rPr>
                        <a:t>-CISSL Goals</a:t>
                      </a:r>
                    </a:p>
                    <a:p>
                      <a:endParaRPr lang="en-US" sz="2000" b="1" baseline="0" dirty="0">
                        <a:solidFill>
                          <a:schemeClr val="bg1"/>
                        </a:solidFill>
                        <a:latin typeface="Arial" panose="020B0604020202020204" pitchFamily="34" charset="0"/>
                        <a:cs typeface="Arial" panose="020B0604020202020204" pitchFamily="34" charset="0"/>
                      </a:endParaRPr>
                    </a:p>
                    <a:p>
                      <a:r>
                        <a:rPr lang="en-US" sz="2000" b="1" baseline="0" dirty="0">
                          <a:solidFill>
                            <a:schemeClr val="bg1"/>
                          </a:solidFill>
                          <a:latin typeface="Arial" panose="020B0604020202020204" pitchFamily="34" charset="0"/>
                          <a:cs typeface="Arial" panose="020B0604020202020204" pitchFamily="34" charset="0"/>
                        </a:rPr>
                        <a:t>-Evidence-based </a:t>
                      </a:r>
                      <a:br>
                        <a:rPr lang="en-US" sz="2000" b="1" baseline="0" dirty="0">
                          <a:solidFill>
                            <a:schemeClr val="bg1"/>
                          </a:solidFill>
                          <a:latin typeface="Arial" panose="020B0604020202020204" pitchFamily="34" charset="0"/>
                          <a:cs typeface="Arial" panose="020B0604020202020204" pitchFamily="34" charset="0"/>
                        </a:rPr>
                      </a:br>
                      <a:r>
                        <a:rPr lang="en-US" sz="2000" b="1" baseline="0" dirty="0">
                          <a:solidFill>
                            <a:schemeClr val="bg1"/>
                          </a:solidFill>
                          <a:latin typeface="Arial" panose="020B0604020202020204" pitchFamily="34" charset="0"/>
                          <a:cs typeface="Arial" panose="020B0604020202020204" pitchFamily="34" charset="0"/>
                        </a:rPr>
                        <a:t>Practice</a:t>
                      </a:r>
                    </a:p>
                    <a:p>
                      <a:endParaRPr lang="en-US" sz="2000" b="1" baseline="0" dirty="0">
                        <a:solidFill>
                          <a:schemeClr val="bg1"/>
                        </a:solidFill>
                        <a:latin typeface="Arial" panose="020B0604020202020204" pitchFamily="34" charset="0"/>
                        <a:cs typeface="Arial" panose="020B0604020202020204" pitchFamily="34" charset="0"/>
                      </a:endParaRPr>
                    </a:p>
                    <a:p>
                      <a:r>
                        <a:rPr lang="en-US" sz="2000" b="1" baseline="0" dirty="0">
                          <a:solidFill>
                            <a:schemeClr val="bg1"/>
                          </a:solidFill>
                          <a:latin typeface="Arial" panose="020B0604020202020204" pitchFamily="34" charset="0"/>
                          <a:cs typeface="Arial" panose="020B0604020202020204" pitchFamily="34" charset="0"/>
                        </a:rPr>
                        <a:t>-Participatory</a:t>
                      </a:r>
                    </a:p>
                    <a:p>
                      <a:r>
                        <a:rPr lang="en-US" sz="2000" b="1" baseline="0" dirty="0">
                          <a:solidFill>
                            <a:schemeClr val="bg1"/>
                          </a:solidFill>
                          <a:latin typeface="Arial" panose="020B0604020202020204" pitchFamily="34" charset="0"/>
                          <a:cs typeface="Arial" panose="020B0604020202020204" pitchFamily="34" charset="0"/>
                        </a:rPr>
                        <a:t>(Action Research)</a:t>
                      </a:r>
                    </a:p>
                    <a:p>
                      <a:endParaRPr lang="en-US" b="0" dirty="0"/>
                    </a:p>
                  </a:txBody>
                  <a:tcPr/>
                </a:tc>
                <a:tc>
                  <a:txBody>
                    <a:bodyPr/>
                    <a:lstStyle/>
                    <a:p>
                      <a:r>
                        <a:rPr lang="en-US" sz="2000" b="1" dirty="0">
                          <a:solidFill>
                            <a:srgbClr val="C00000"/>
                          </a:solidFill>
                          <a:latin typeface="Arial" panose="020B0604020202020204" pitchFamily="34" charset="0"/>
                          <a:cs typeface="Arial" panose="020B0604020202020204" pitchFamily="34" charset="0"/>
                        </a:rPr>
                        <a:t>-Quantitative</a:t>
                      </a:r>
                      <a:br>
                        <a:rPr lang="en-US" sz="2000" b="1" dirty="0">
                          <a:solidFill>
                            <a:srgbClr val="C00000"/>
                          </a:solidFill>
                          <a:latin typeface="Arial" panose="020B0604020202020204" pitchFamily="34" charset="0"/>
                          <a:cs typeface="Arial" panose="020B0604020202020204" pitchFamily="34" charset="0"/>
                        </a:rPr>
                      </a:br>
                      <a:r>
                        <a:rPr lang="en-US" sz="2000" b="1" dirty="0">
                          <a:solidFill>
                            <a:srgbClr val="C00000"/>
                          </a:solidFill>
                          <a:latin typeface="Arial" panose="020B0604020202020204" pitchFamily="34" charset="0"/>
                          <a:cs typeface="Arial" panose="020B0604020202020204" pitchFamily="34" charset="0"/>
                        </a:rPr>
                        <a:t>Survey Data</a:t>
                      </a:r>
                    </a:p>
                    <a:p>
                      <a:endParaRPr lang="en-US" sz="2000" b="1" dirty="0">
                        <a:solidFill>
                          <a:srgbClr val="C00000"/>
                        </a:solidFill>
                        <a:latin typeface="Arial" panose="020B0604020202020204" pitchFamily="34" charset="0"/>
                        <a:cs typeface="Arial" panose="020B0604020202020204" pitchFamily="34" charset="0"/>
                      </a:endParaRPr>
                    </a:p>
                    <a:p>
                      <a:r>
                        <a:rPr lang="en-US" sz="2000" b="1" dirty="0">
                          <a:solidFill>
                            <a:srgbClr val="C00000"/>
                          </a:solidFill>
                          <a:latin typeface="Arial" panose="020B0604020202020204" pitchFamily="34" charset="0"/>
                          <a:cs typeface="Arial" panose="020B0604020202020204" pitchFamily="34" charset="0"/>
                        </a:rPr>
                        <a:t>-Statistical Analysis</a:t>
                      </a:r>
                    </a:p>
                    <a:p>
                      <a:endParaRPr lang="en-US" sz="2000" b="1" dirty="0">
                        <a:solidFill>
                          <a:srgbClr val="C00000"/>
                        </a:solidFill>
                        <a:latin typeface="Arial" panose="020B0604020202020204" pitchFamily="34" charset="0"/>
                        <a:cs typeface="Arial" panose="020B0604020202020204" pitchFamily="34" charset="0"/>
                      </a:endParaRPr>
                    </a:p>
                    <a:p>
                      <a:r>
                        <a:rPr lang="en-US" sz="2000" b="1" dirty="0">
                          <a:solidFill>
                            <a:srgbClr val="C00000"/>
                          </a:solidFill>
                          <a:latin typeface="Arial" panose="020B0604020202020204" pitchFamily="34" charset="0"/>
                          <a:cs typeface="Arial" panose="020B0604020202020204" pitchFamily="34" charset="0"/>
                        </a:rPr>
                        <a:t>-Qualitative Survey Data</a:t>
                      </a:r>
                    </a:p>
                    <a:p>
                      <a:endParaRPr lang="en-US" sz="2000" b="1" dirty="0">
                        <a:solidFill>
                          <a:srgbClr val="C00000"/>
                        </a:solidFill>
                        <a:latin typeface="Arial" panose="020B0604020202020204" pitchFamily="34" charset="0"/>
                        <a:cs typeface="Arial" panose="020B0604020202020204" pitchFamily="34" charset="0"/>
                      </a:endParaRPr>
                    </a:p>
                    <a:p>
                      <a:r>
                        <a:rPr lang="en-US" sz="2000" b="1" dirty="0">
                          <a:solidFill>
                            <a:srgbClr val="C00000"/>
                          </a:solidFill>
                          <a:latin typeface="Arial" panose="020B0604020202020204" pitchFamily="34" charset="0"/>
                          <a:cs typeface="Arial" panose="020B0604020202020204" pitchFamily="34" charset="0"/>
                        </a:rPr>
                        <a:t>-Constant comparative</a:t>
                      </a:r>
                    </a:p>
                    <a:p>
                      <a:endParaRPr lang="en-US" sz="2000" b="1" dirty="0">
                        <a:solidFill>
                          <a:srgbClr val="C00000"/>
                        </a:solidFill>
                        <a:latin typeface="Arial" panose="020B0604020202020204" pitchFamily="34" charset="0"/>
                        <a:cs typeface="Arial" panose="020B0604020202020204" pitchFamily="34" charset="0"/>
                      </a:endParaRPr>
                    </a:p>
                    <a:p>
                      <a:r>
                        <a:rPr lang="en-US" sz="2000" b="1" dirty="0">
                          <a:solidFill>
                            <a:srgbClr val="C00000"/>
                          </a:solidFill>
                          <a:latin typeface="Arial" panose="020B0604020202020204" pitchFamily="34" charset="0"/>
                          <a:cs typeface="Arial" panose="020B0604020202020204" pitchFamily="34" charset="0"/>
                        </a:rPr>
                        <a:t>-Lincoln &amp; </a:t>
                      </a:r>
                      <a:r>
                        <a:rPr lang="en-US" sz="2000" b="1" dirty="0" err="1">
                          <a:solidFill>
                            <a:srgbClr val="C00000"/>
                          </a:solidFill>
                          <a:latin typeface="Arial" panose="020B0604020202020204" pitchFamily="34" charset="0"/>
                          <a:cs typeface="Arial" panose="020B0604020202020204" pitchFamily="34" charset="0"/>
                        </a:rPr>
                        <a:t>Guber</a:t>
                      </a:r>
                      <a:endParaRPr lang="en-US" sz="2000" b="1" dirty="0">
                        <a:solidFill>
                          <a:srgbClr val="C00000"/>
                        </a:solidFill>
                        <a:latin typeface="Arial" panose="020B0604020202020204" pitchFamily="34" charset="0"/>
                        <a:cs typeface="Arial" panose="020B0604020202020204" pitchFamily="34" charset="0"/>
                      </a:endParaRPr>
                    </a:p>
                    <a:p>
                      <a:endParaRPr lang="en-US" sz="2000" b="1" dirty="0">
                        <a:solidFill>
                          <a:srgbClr val="C00000"/>
                        </a:solidFill>
                        <a:latin typeface="Arial" panose="020B0604020202020204" pitchFamily="34" charset="0"/>
                        <a:cs typeface="Arial" panose="020B0604020202020204" pitchFamily="34" charset="0"/>
                      </a:endParaRPr>
                    </a:p>
                    <a:p>
                      <a:r>
                        <a:rPr lang="en-US" sz="2000" b="1" dirty="0">
                          <a:solidFill>
                            <a:srgbClr val="C00000"/>
                          </a:solidFill>
                          <a:latin typeface="Arial" panose="020B0604020202020204" pitchFamily="34" charset="0"/>
                          <a:cs typeface="Arial" panose="020B0604020202020204" pitchFamily="34" charset="0"/>
                        </a:rPr>
                        <a:t>-</a:t>
                      </a:r>
                      <a:r>
                        <a:rPr lang="en-US" sz="2000" b="1" dirty="0" err="1">
                          <a:solidFill>
                            <a:srgbClr val="C00000"/>
                          </a:solidFill>
                          <a:latin typeface="Arial" panose="020B0604020202020204" pitchFamily="34" charset="0"/>
                          <a:cs typeface="Arial" panose="020B0604020202020204" pitchFamily="34" charset="0"/>
                        </a:rPr>
                        <a:t>Graesar</a:t>
                      </a:r>
                      <a:r>
                        <a:rPr lang="en-US" sz="2000" b="1" dirty="0">
                          <a:solidFill>
                            <a:srgbClr val="C00000"/>
                          </a:solidFill>
                          <a:latin typeface="Arial" panose="020B0604020202020204" pitchFamily="34" charset="0"/>
                          <a:cs typeface="Arial" panose="020B0604020202020204" pitchFamily="34" charset="0"/>
                        </a:rPr>
                        <a:t> &amp; Clark</a:t>
                      </a:r>
                    </a:p>
                  </a:txBody>
                  <a:tcPr/>
                </a:tc>
                <a:tc>
                  <a:txBody>
                    <a:bodyPr/>
                    <a:lstStyle/>
                    <a:p>
                      <a:r>
                        <a:rPr lang="en-US" sz="2000" b="1" baseline="0" dirty="0">
                          <a:solidFill>
                            <a:schemeClr val="bg1"/>
                          </a:solidFill>
                          <a:latin typeface="Arial" panose="020B0604020202020204" pitchFamily="34" charset="0"/>
                          <a:cs typeface="Arial" panose="020B0604020202020204" pitchFamily="34" charset="0"/>
                        </a:rPr>
                        <a:t>-Library Access</a:t>
                      </a:r>
                    </a:p>
                    <a:p>
                      <a:endParaRPr lang="en-US" sz="2000" b="1" baseline="0" dirty="0">
                        <a:solidFill>
                          <a:schemeClr val="bg1"/>
                        </a:solidFill>
                        <a:latin typeface="Arial" panose="020B0604020202020204" pitchFamily="34" charset="0"/>
                        <a:cs typeface="Arial" panose="020B0604020202020204" pitchFamily="34" charset="0"/>
                      </a:endParaRPr>
                    </a:p>
                    <a:p>
                      <a:r>
                        <a:rPr lang="en-US" sz="2000" b="1" baseline="0" dirty="0">
                          <a:solidFill>
                            <a:schemeClr val="bg1"/>
                          </a:solidFill>
                          <a:latin typeface="Arial" panose="020B0604020202020204" pitchFamily="34" charset="0"/>
                          <a:cs typeface="Arial" panose="020B0604020202020204" pitchFamily="34" charset="0"/>
                        </a:rPr>
                        <a:t>-Staffing</a:t>
                      </a:r>
                    </a:p>
                    <a:p>
                      <a:endParaRPr lang="en-US" sz="2000" b="1" baseline="0" dirty="0">
                        <a:solidFill>
                          <a:schemeClr val="bg1"/>
                        </a:solidFill>
                        <a:latin typeface="Arial" panose="020B0604020202020204" pitchFamily="34" charset="0"/>
                        <a:cs typeface="Arial" panose="020B0604020202020204" pitchFamily="34" charset="0"/>
                      </a:endParaRPr>
                    </a:p>
                    <a:p>
                      <a:r>
                        <a:rPr lang="en-US" sz="2000" b="1" baseline="0" dirty="0">
                          <a:solidFill>
                            <a:schemeClr val="bg1"/>
                          </a:solidFill>
                          <a:latin typeface="Arial" panose="020B0604020202020204" pitchFamily="34" charset="0"/>
                          <a:cs typeface="Arial" panose="020B0604020202020204" pitchFamily="34" charset="0"/>
                        </a:rPr>
                        <a:t>Resources</a:t>
                      </a:r>
                    </a:p>
                    <a:p>
                      <a:endParaRPr lang="en-US" sz="2000" b="1" baseline="0" dirty="0">
                        <a:solidFill>
                          <a:schemeClr val="bg1"/>
                        </a:solidFill>
                        <a:latin typeface="Arial" panose="020B0604020202020204" pitchFamily="34" charset="0"/>
                        <a:cs typeface="Arial" panose="020B0604020202020204" pitchFamily="34" charset="0"/>
                      </a:endParaRPr>
                    </a:p>
                    <a:p>
                      <a:r>
                        <a:rPr lang="en-US" sz="2000" b="1" baseline="0" dirty="0">
                          <a:solidFill>
                            <a:schemeClr val="bg1"/>
                          </a:solidFill>
                          <a:latin typeface="Arial" panose="020B0604020202020204" pitchFamily="34" charset="0"/>
                          <a:cs typeface="Arial" panose="020B0604020202020204" pitchFamily="34" charset="0"/>
                        </a:rPr>
                        <a:t>-Funding</a:t>
                      </a:r>
                    </a:p>
                  </a:txBody>
                  <a:tcPr/>
                </a:tc>
                <a:tc>
                  <a:txBody>
                    <a:bodyPr/>
                    <a:lstStyle/>
                    <a:p>
                      <a:r>
                        <a:rPr lang="en-US" sz="2000" b="1" dirty="0">
                          <a:solidFill>
                            <a:srgbClr val="C00000"/>
                          </a:solidFill>
                          <a:latin typeface="Arial" panose="020B0604020202020204" pitchFamily="34" charset="0"/>
                          <a:cs typeface="Arial" panose="020B0604020202020204" pitchFamily="34" charset="0"/>
                        </a:rPr>
                        <a:t>-Essentialist</a:t>
                      </a:r>
                    </a:p>
                    <a:p>
                      <a:r>
                        <a:rPr lang="en-US" sz="2000" b="1" dirty="0">
                          <a:solidFill>
                            <a:srgbClr val="C00000"/>
                          </a:solidFill>
                          <a:latin typeface="Arial" panose="020B0604020202020204" pitchFamily="34" charset="0"/>
                          <a:cs typeface="Arial" panose="020B0604020202020204" pitchFamily="34" charset="0"/>
                        </a:rPr>
                        <a:t>  Memorization</a:t>
                      </a:r>
                    </a:p>
                    <a:p>
                      <a:r>
                        <a:rPr lang="en-US" sz="2000" b="1" dirty="0">
                          <a:solidFill>
                            <a:srgbClr val="C00000"/>
                          </a:solidFill>
                          <a:latin typeface="Arial" panose="020B0604020202020204" pitchFamily="34" charset="0"/>
                          <a:cs typeface="Arial" panose="020B0604020202020204" pitchFamily="34" charset="0"/>
                        </a:rPr>
                        <a:t> Textbook</a:t>
                      </a:r>
                      <a:br>
                        <a:rPr lang="en-US" sz="2000" b="1" dirty="0">
                          <a:solidFill>
                            <a:srgbClr val="C00000"/>
                          </a:solidFill>
                          <a:latin typeface="Arial" panose="020B0604020202020204" pitchFamily="34" charset="0"/>
                          <a:cs typeface="Arial" panose="020B0604020202020204" pitchFamily="34" charset="0"/>
                        </a:rPr>
                      </a:br>
                      <a:r>
                        <a:rPr lang="en-US" sz="2000" b="1" dirty="0">
                          <a:solidFill>
                            <a:srgbClr val="C00000"/>
                          </a:solidFill>
                          <a:latin typeface="Arial" panose="020B0604020202020204" pitchFamily="34" charset="0"/>
                          <a:cs typeface="Arial" panose="020B0604020202020204" pitchFamily="34" charset="0"/>
                        </a:rPr>
                        <a:t> Testing</a:t>
                      </a:r>
                    </a:p>
                    <a:p>
                      <a:endParaRPr lang="en-US" sz="2000" b="1" dirty="0">
                        <a:solidFill>
                          <a:srgbClr val="C00000"/>
                        </a:solidFill>
                        <a:latin typeface="Arial" panose="020B0604020202020204" pitchFamily="34" charset="0"/>
                        <a:cs typeface="Arial" panose="020B0604020202020204" pitchFamily="34" charset="0"/>
                      </a:endParaRPr>
                    </a:p>
                    <a:p>
                      <a:r>
                        <a:rPr lang="en-US" sz="2000" b="1" dirty="0">
                          <a:solidFill>
                            <a:srgbClr val="C00000"/>
                          </a:solidFill>
                          <a:latin typeface="Arial" panose="020B0604020202020204" pitchFamily="34" charset="0"/>
                          <a:cs typeface="Arial" panose="020B0604020202020204" pitchFamily="34" charset="0"/>
                        </a:rPr>
                        <a:t>Constructivist</a:t>
                      </a:r>
                    </a:p>
                    <a:p>
                      <a:r>
                        <a:rPr lang="en-US" sz="2000" b="1" dirty="0">
                          <a:solidFill>
                            <a:srgbClr val="C00000"/>
                          </a:solidFill>
                          <a:latin typeface="Arial" panose="020B0604020202020204" pitchFamily="34" charset="0"/>
                          <a:cs typeface="Arial" panose="020B0604020202020204" pitchFamily="34" charset="0"/>
                        </a:rPr>
                        <a:t>-Performance-</a:t>
                      </a:r>
                      <a:br>
                        <a:rPr lang="en-US" sz="2000" b="1" dirty="0">
                          <a:solidFill>
                            <a:srgbClr val="C00000"/>
                          </a:solidFill>
                          <a:latin typeface="Arial" panose="020B0604020202020204" pitchFamily="34" charset="0"/>
                          <a:cs typeface="Arial" panose="020B0604020202020204" pitchFamily="34" charset="0"/>
                        </a:rPr>
                      </a:br>
                      <a:r>
                        <a:rPr lang="en-US" sz="2000" b="1" dirty="0">
                          <a:solidFill>
                            <a:srgbClr val="C00000"/>
                          </a:solidFill>
                          <a:latin typeface="Arial" panose="020B0604020202020204" pitchFamily="34" charset="0"/>
                          <a:cs typeface="Arial" panose="020B0604020202020204" pitchFamily="34" charset="0"/>
                        </a:rPr>
                        <a:t>  based</a:t>
                      </a:r>
                      <a:br>
                        <a:rPr lang="en-US" sz="2000" b="1" dirty="0">
                          <a:solidFill>
                            <a:srgbClr val="C00000"/>
                          </a:solidFill>
                          <a:latin typeface="Arial" panose="020B0604020202020204" pitchFamily="34" charset="0"/>
                          <a:cs typeface="Arial" panose="020B0604020202020204" pitchFamily="34" charset="0"/>
                        </a:rPr>
                      </a:br>
                      <a:r>
                        <a:rPr lang="en-US" sz="2000" b="1" dirty="0">
                          <a:solidFill>
                            <a:srgbClr val="C00000"/>
                          </a:solidFill>
                          <a:latin typeface="Arial" panose="020B0604020202020204" pitchFamily="34" charset="0"/>
                          <a:cs typeface="Arial" panose="020B0604020202020204" pitchFamily="34" charset="0"/>
                        </a:rPr>
                        <a:t>  assessment</a:t>
                      </a:r>
                    </a:p>
                    <a:p>
                      <a:br>
                        <a:rPr lang="en-US" sz="2000" b="1" dirty="0">
                          <a:solidFill>
                            <a:srgbClr val="C00000"/>
                          </a:solidFill>
                          <a:latin typeface="Arial" panose="020B0604020202020204" pitchFamily="34" charset="0"/>
                          <a:cs typeface="Arial" panose="020B0604020202020204" pitchFamily="34" charset="0"/>
                        </a:rPr>
                      </a:br>
                      <a:r>
                        <a:rPr lang="en-US" sz="2000" b="1" dirty="0">
                          <a:solidFill>
                            <a:srgbClr val="C00000"/>
                          </a:solidFill>
                          <a:latin typeface="Arial" panose="020B0604020202020204" pitchFamily="34" charset="0"/>
                          <a:cs typeface="Arial" panose="020B0604020202020204" pitchFamily="34" charset="0"/>
                        </a:rPr>
                        <a:t>-Collaborative</a:t>
                      </a:r>
                    </a:p>
                    <a:p>
                      <a:r>
                        <a:rPr lang="en-US" sz="2000" b="1" dirty="0">
                          <a:solidFill>
                            <a:srgbClr val="C00000"/>
                          </a:solidFill>
                          <a:latin typeface="Arial" panose="020B0604020202020204" pitchFamily="34" charset="0"/>
                          <a:cs typeface="Arial" panose="020B0604020202020204" pitchFamily="34" charset="0"/>
                        </a:rPr>
                        <a:t>  teaching</a:t>
                      </a:r>
                    </a:p>
                    <a:p>
                      <a:endParaRPr lang="en-US" sz="2000" b="1" dirty="0">
                        <a:solidFill>
                          <a:srgbClr val="C00000"/>
                        </a:solidFill>
                        <a:latin typeface="Arial" panose="020B0604020202020204" pitchFamily="34" charset="0"/>
                        <a:cs typeface="Arial" panose="020B0604020202020204" pitchFamily="34" charset="0"/>
                      </a:endParaRPr>
                    </a:p>
                    <a:p>
                      <a:r>
                        <a:rPr lang="en-US" sz="2000" b="1" dirty="0">
                          <a:solidFill>
                            <a:srgbClr val="C00000"/>
                          </a:solidFill>
                          <a:latin typeface="Arial" panose="020B0604020202020204" pitchFamily="34" charset="0"/>
                          <a:cs typeface="Arial" panose="020B0604020202020204" pitchFamily="34" charset="0"/>
                        </a:rPr>
                        <a:t>-Information    Search Process</a:t>
                      </a:r>
                    </a:p>
                    <a:p>
                      <a:endParaRPr lang="en-US" sz="2000" b="1" dirty="0">
                        <a:solidFill>
                          <a:srgbClr val="C00000"/>
                        </a:solidFill>
                        <a:latin typeface="Arial" panose="020B0604020202020204" pitchFamily="34" charset="0"/>
                        <a:cs typeface="Arial" panose="020B0604020202020204" pitchFamily="34" charset="0"/>
                      </a:endParaRPr>
                    </a:p>
                    <a:p>
                      <a:r>
                        <a:rPr lang="en-US" sz="2000" b="1" dirty="0">
                          <a:solidFill>
                            <a:srgbClr val="C00000"/>
                          </a:solidFill>
                          <a:latin typeface="Arial" panose="020B0604020202020204" pitchFamily="34" charset="0"/>
                          <a:cs typeface="Arial" panose="020B0604020202020204" pitchFamily="34" charset="0"/>
                        </a:rPr>
                        <a:t>-Media literacy  vs. textbook</a:t>
                      </a:r>
                    </a:p>
                    <a:p>
                      <a:endParaRPr lang="en-US" sz="2000" b="1" dirty="0">
                        <a:solidFill>
                          <a:srgbClr val="C00000"/>
                        </a:solidFill>
                        <a:latin typeface="Arial" panose="020B0604020202020204" pitchFamily="34" charset="0"/>
                        <a:cs typeface="Arial" panose="020B0604020202020204" pitchFamily="34" charset="0"/>
                      </a:endParaRPr>
                    </a:p>
                    <a:p>
                      <a:endParaRPr lang="en-US" sz="2000" b="1" dirty="0">
                        <a:solidFill>
                          <a:srgbClr val="C00000"/>
                        </a:solidFill>
                        <a:latin typeface="Arial" panose="020B0604020202020204" pitchFamily="34" charset="0"/>
                        <a:cs typeface="Arial" panose="020B0604020202020204" pitchFamily="34" charset="0"/>
                      </a:endParaRPr>
                    </a:p>
                    <a:p>
                      <a:endParaRPr lang="en-US" b="1" dirty="0">
                        <a:solidFill>
                          <a:srgbClr val="C00000"/>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baseline="0" dirty="0">
                          <a:solidFill>
                            <a:schemeClr val="bg1"/>
                          </a:solidFill>
                          <a:latin typeface="Arial" panose="020B0604020202020204" pitchFamily="34" charset="0"/>
                          <a:cs typeface="Arial" panose="020B0604020202020204" pitchFamily="34" charset="0"/>
                        </a:rPr>
                        <a:t>-Distributive Justice</a:t>
                      </a:r>
                    </a:p>
                    <a:p>
                      <a:endParaRPr lang="en-US" sz="2000" b="1" baseline="0" dirty="0">
                        <a:solidFill>
                          <a:schemeClr val="bg1"/>
                        </a:solidFill>
                        <a:latin typeface="Arial" panose="020B0604020202020204" pitchFamily="34" charset="0"/>
                        <a:cs typeface="Arial" panose="020B0604020202020204" pitchFamily="34" charset="0"/>
                      </a:endParaRPr>
                    </a:p>
                    <a:p>
                      <a:r>
                        <a:rPr lang="en-US" sz="2000" b="1" baseline="0" dirty="0">
                          <a:solidFill>
                            <a:schemeClr val="bg1"/>
                          </a:solidFill>
                          <a:latin typeface="Arial" panose="020B0604020202020204" pitchFamily="34" charset="0"/>
                          <a:cs typeface="Arial" panose="020B0604020202020204" pitchFamily="34" charset="0"/>
                        </a:rPr>
                        <a:t>-Utilitarian</a:t>
                      </a:r>
                    </a:p>
                    <a:p>
                      <a:r>
                        <a:rPr lang="en-US" sz="2000" b="1" baseline="0" dirty="0">
                          <a:solidFill>
                            <a:schemeClr val="bg1"/>
                          </a:solidFill>
                          <a:latin typeface="Arial" panose="020B0604020202020204" pitchFamily="34" charset="0"/>
                          <a:cs typeface="Arial" panose="020B0604020202020204" pitchFamily="34" charset="0"/>
                        </a:rPr>
                        <a:t>Egalitarian</a:t>
                      </a:r>
                    </a:p>
                    <a:p>
                      <a:endParaRPr lang="en-US" sz="2000" b="1" baseline="0" dirty="0">
                        <a:solidFill>
                          <a:schemeClr val="bg1"/>
                        </a:solidFill>
                        <a:latin typeface="Arial" panose="020B0604020202020204" pitchFamily="34" charset="0"/>
                        <a:cs typeface="Arial" panose="020B0604020202020204" pitchFamily="34" charset="0"/>
                      </a:endParaRPr>
                    </a:p>
                    <a:p>
                      <a:r>
                        <a:rPr lang="en-US" sz="2000" b="1" baseline="0" dirty="0">
                          <a:solidFill>
                            <a:schemeClr val="bg1"/>
                          </a:solidFill>
                          <a:latin typeface="Arial" panose="020B0604020202020204" pitchFamily="34" charset="0"/>
                          <a:cs typeface="Arial" panose="020B0604020202020204" pitchFamily="34" charset="0"/>
                        </a:rPr>
                        <a:t>-Equitable Access</a:t>
                      </a:r>
                    </a:p>
                    <a:p>
                      <a:endParaRPr lang="en-US" sz="2000" b="1" baseline="0" dirty="0">
                        <a:solidFill>
                          <a:schemeClr val="bg1"/>
                        </a:solidFill>
                        <a:latin typeface="Arial" panose="020B0604020202020204" pitchFamily="34" charset="0"/>
                        <a:cs typeface="Arial" panose="020B0604020202020204" pitchFamily="34" charset="0"/>
                      </a:endParaRPr>
                    </a:p>
                    <a:p>
                      <a:r>
                        <a:rPr lang="en-US" sz="2000" b="1" baseline="0" dirty="0">
                          <a:solidFill>
                            <a:schemeClr val="bg1"/>
                          </a:solidFill>
                          <a:latin typeface="Arial" panose="020B0604020202020204" pitchFamily="34" charset="0"/>
                          <a:cs typeface="Arial" panose="020B0604020202020204" pitchFamily="34" charset="0"/>
                        </a:rPr>
                        <a:t>-Meaningful</a:t>
                      </a:r>
                    </a:p>
                    <a:p>
                      <a:r>
                        <a:rPr lang="en-US" sz="2000" b="1" baseline="0" dirty="0">
                          <a:solidFill>
                            <a:schemeClr val="bg1"/>
                          </a:solidFill>
                          <a:latin typeface="Arial" panose="020B0604020202020204" pitchFamily="34" charset="0"/>
                          <a:cs typeface="Arial" panose="020B0604020202020204" pitchFamily="34" charset="0"/>
                        </a:rPr>
                        <a:t>Use</a:t>
                      </a:r>
                    </a:p>
                    <a:p>
                      <a:endParaRPr lang="en-US" sz="2000" b="1" baseline="0" dirty="0">
                        <a:solidFill>
                          <a:schemeClr val="bg1"/>
                        </a:solidFill>
                        <a:latin typeface="Arial" panose="020B0604020202020204" pitchFamily="34" charset="0"/>
                        <a:cs typeface="Arial" panose="020B0604020202020204" pitchFamily="34" charset="0"/>
                      </a:endParaRPr>
                    </a:p>
                    <a:p>
                      <a:r>
                        <a:rPr lang="en-US" sz="2000" b="1" baseline="0" dirty="0">
                          <a:solidFill>
                            <a:schemeClr val="bg1"/>
                          </a:solidFill>
                          <a:latin typeface="Arial" panose="020B0604020202020204" pitchFamily="34" charset="0"/>
                          <a:cs typeface="Arial" panose="020B0604020202020204" pitchFamily="34" charset="0"/>
                        </a:rPr>
                        <a:t>-Digital Equity</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8088506"/>
                  </a:ext>
                </a:extLst>
              </a:tr>
              <a:tr h="1481036">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70791150"/>
                  </a:ext>
                </a:extLst>
              </a:tr>
              <a:tr h="1481036">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41654031"/>
                  </a:ext>
                </a:extLst>
              </a:tr>
            </a:tbl>
          </a:graphicData>
        </a:graphic>
      </p:graphicFrame>
    </p:spTree>
    <p:extLst>
      <p:ext uri="{BB962C8B-B14F-4D97-AF65-F5344CB8AC3E}">
        <p14:creationId xmlns:p14="http://schemas.microsoft.com/office/powerpoint/2010/main" val="4021742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1962F4-0FAF-6766-25A5-8D6A1070ED0E}"/>
              </a:ext>
            </a:extLst>
          </p:cNvPr>
          <p:cNvSpPr>
            <a:spLocks noGrp="1"/>
          </p:cNvSpPr>
          <p:nvPr>
            <p:ph type="title"/>
          </p:nvPr>
        </p:nvSpPr>
        <p:spPr>
          <a:xfrm>
            <a:off x="27946" y="-360502"/>
            <a:ext cx="6629400" cy="1807305"/>
          </a:xfrm>
        </p:spPr>
        <p:txBody>
          <a:bodyPr>
            <a:normAutofit/>
          </a:bodyPr>
          <a:lstStyle/>
          <a:p>
            <a:r>
              <a:rPr lang="en-US" sz="3200" b="1" dirty="0">
                <a:latin typeface="Arial" panose="020B0604020202020204" pitchFamily="34" charset="0"/>
                <a:cs typeface="Arial" panose="020B0604020202020204" pitchFamily="34" charset="0"/>
              </a:rPr>
              <a:t>Findings: Five effects of the girls</a:t>
            </a:r>
            <a:br>
              <a:rPr lang="en-US" sz="3200" b="1" dirty="0">
                <a:latin typeface="Arial" panose="020B0604020202020204" pitchFamily="34" charset="0"/>
                <a:cs typeface="Arial" panose="020B0604020202020204" pitchFamily="34" charset="0"/>
              </a:rPr>
            </a:br>
            <a:endParaRPr lang="en-US" sz="32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4D5BB15-5FD1-4DD3-4758-E8E610DB6CB7}"/>
              </a:ext>
            </a:extLst>
          </p:cNvPr>
          <p:cNvSpPr>
            <a:spLocks noGrp="1"/>
          </p:cNvSpPr>
          <p:nvPr>
            <p:ph idx="1"/>
          </p:nvPr>
        </p:nvSpPr>
        <p:spPr>
          <a:xfrm>
            <a:off x="-30232" y="748297"/>
            <a:ext cx="9144000" cy="6606392"/>
          </a:xfrm>
        </p:spPr>
        <p:txBody>
          <a:bodyPr>
            <a:normAutofit/>
          </a:bodyPr>
          <a:lstStyle/>
          <a:p>
            <a:pPr marL="0" lvl="0" indent="0">
              <a:spcBef>
                <a:spcPts val="0"/>
              </a:spcBef>
              <a:buNone/>
              <a:defRPr/>
            </a:pPr>
            <a:r>
              <a:rPr lang="en-US" sz="2400" b="1" dirty="0">
                <a:solidFill>
                  <a:srgbClr val="FFFF00"/>
                </a:solidFill>
                <a:latin typeface="Arial" panose="020B0604020202020204" pitchFamily="34" charset="0"/>
                <a:cs typeface="Arial" panose="020B0604020202020204" pitchFamily="34" charset="0"/>
              </a:rPr>
              <a:t>1.  Getting a complete picture; </a:t>
            </a:r>
          </a:p>
          <a:p>
            <a:pPr marL="0" lvl="0" indent="0">
              <a:spcBef>
                <a:spcPts val="0"/>
              </a:spcBef>
              <a:buNone/>
              <a:defRPr/>
            </a:pPr>
            <a:r>
              <a:rPr lang="en-US" sz="2400" b="1" dirty="0">
                <a:solidFill>
                  <a:srgbClr val="FFFF00"/>
                </a:solidFill>
                <a:latin typeface="Arial" panose="020B0604020202020204" pitchFamily="34" charset="0"/>
                <a:cs typeface="Arial" panose="020B0604020202020204" pitchFamily="34" charset="0"/>
              </a:rPr>
              <a:t>2.  Getting a changed picture; </a:t>
            </a:r>
          </a:p>
          <a:p>
            <a:pPr marL="0" lvl="0" indent="0">
              <a:spcBef>
                <a:spcPts val="0"/>
              </a:spcBef>
              <a:buNone/>
              <a:defRPr/>
            </a:pPr>
            <a:r>
              <a:rPr lang="en-US" sz="2400" b="1" dirty="0">
                <a:solidFill>
                  <a:srgbClr val="FFFF00"/>
                </a:solidFill>
                <a:latin typeface="Arial" panose="020B0604020202020204" pitchFamily="34" charset="0"/>
                <a:cs typeface="Arial" panose="020B0604020202020204" pitchFamily="34" charset="0"/>
              </a:rPr>
              <a:t>3.  Getting a clearer picture; </a:t>
            </a:r>
          </a:p>
          <a:p>
            <a:pPr marL="0" lvl="0" indent="0">
              <a:spcBef>
                <a:spcPts val="0"/>
              </a:spcBef>
              <a:buNone/>
              <a:defRPr/>
            </a:pPr>
            <a:r>
              <a:rPr lang="en-US" sz="2400" b="1" dirty="0">
                <a:solidFill>
                  <a:srgbClr val="FFFF00"/>
                </a:solidFill>
                <a:latin typeface="Arial" panose="020B0604020202020204" pitchFamily="34" charset="0"/>
                <a:cs typeface="Arial" panose="020B0604020202020204" pitchFamily="34" charset="0"/>
              </a:rPr>
              <a:t>4.  Getting a verified picture, and </a:t>
            </a:r>
          </a:p>
          <a:p>
            <a:pPr marL="457200" lvl="0" indent="-457200">
              <a:spcBef>
                <a:spcPts val="0"/>
              </a:spcBef>
              <a:buAutoNum type="arabicPeriod" startAt="5"/>
              <a:defRPr/>
            </a:pPr>
            <a:r>
              <a:rPr lang="en-US" sz="2400" b="1" dirty="0">
                <a:solidFill>
                  <a:srgbClr val="FFFF00"/>
                </a:solidFill>
                <a:latin typeface="Arial" panose="020B0604020202020204" pitchFamily="34" charset="0"/>
                <a:cs typeface="Arial" panose="020B0604020202020204" pitchFamily="34" charset="0"/>
              </a:rPr>
              <a:t>Getting a position in a picture. </a:t>
            </a:r>
          </a:p>
          <a:p>
            <a:pPr marL="0" lvl="0" indent="0">
              <a:spcBef>
                <a:spcPts val="0"/>
              </a:spcBef>
              <a:buNone/>
              <a:defRPr/>
            </a:pPr>
            <a:endParaRPr lang="en-US" sz="2400" dirty="0">
              <a:latin typeface="Arial" panose="020B0604020202020204" pitchFamily="34" charset="0"/>
              <a:cs typeface="Arial" panose="020B0604020202020204" pitchFamily="34" charset="0"/>
            </a:endParaRPr>
          </a:p>
          <a:p>
            <a:pPr marL="0" lvl="0" indent="0">
              <a:spcBef>
                <a:spcPts val="0"/>
              </a:spcBef>
              <a:buNone/>
              <a:defRPr/>
            </a:pPr>
            <a:endParaRPr lang="en-US" sz="2400" dirty="0">
              <a:latin typeface="Arial" panose="020B0604020202020204" pitchFamily="34" charset="0"/>
              <a:cs typeface="Arial" panose="020B0604020202020204" pitchFamily="34" charset="0"/>
            </a:endParaRPr>
          </a:p>
          <a:p>
            <a:pPr marL="0" lvl="0" indent="0">
              <a:spcBef>
                <a:spcPts val="0"/>
              </a:spcBef>
              <a:buNone/>
              <a:defRPr/>
            </a:pPr>
            <a:endParaRPr lang="en-US" sz="2400" dirty="0">
              <a:latin typeface="Arial" panose="020B0604020202020204" pitchFamily="34" charset="0"/>
              <a:cs typeface="Arial" panose="020B0604020202020204" pitchFamily="34" charset="0"/>
            </a:endParaRPr>
          </a:p>
          <a:p>
            <a:pPr marL="0" lvl="0" indent="0">
              <a:spcBef>
                <a:spcPts val="0"/>
              </a:spcBef>
              <a:buNone/>
              <a:defRPr/>
            </a:pPr>
            <a:r>
              <a:rPr lang="en-US" sz="2400" dirty="0">
                <a:latin typeface="Arial" panose="020B0604020202020204" pitchFamily="34" charset="0"/>
                <a:cs typeface="Arial" panose="020B0604020202020204" pitchFamily="34" charset="0"/>
              </a:rPr>
              <a:t>Effects presented as </a:t>
            </a:r>
            <a:r>
              <a:rPr lang="en-US" sz="2400" dirty="0">
                <a:solidFill>
                  <a:srgbClr val="FFFF00"/>
                </a:solidFill>
                <a:latin typeface="Arial" panose="020B0604020202020204" pitchFamily="34" charset="0"/>
                <a:cs typeface="Arial" panose="020B0604020202020204" pitchFamily="34" charset="0"/>
              </a:rPr>
              <a:t>types of cognitive information </a:t>
            </a:r>
          </a:p>
          <a:p>
            <a:pPr marL="0" lvl="0" indent="0">
              <a:spcBef>
                <a:spcPts val="0"/>
              </a:spcBef>
              <a:buNone/>
              <a:defRPr/>
            </a:pPr>
            <a:r>
              <a:rPr lang="en-US" sz="2400" dirty="0">
                <a:latin typeface="Arial" panose="020B0604020202020204" pitchFamily="34" charset="0"/>
                <a:cs typeface="Arial" panose="020B0604020202020204" pitchFamily="34" charset="0"/>
              </a:rPr>
              <a:t>knowledge structures after each exposure were changed by cognitive </a:t>
            </a:r>
            <a:r>
              <a:rPr lang="en-US" sz="2400" b="1" dirty="0">
                <a:solidFill>
                  <a:srgbClr val="FFFF00"/>
                </a:solidFill>
                <a:latin typeface="Arial" panose="020B0604020202020204" pitchFamily="34" charset="0"/>
                <a:cs typeface="Arial" panose="020B0604020202020204" pitchFamily="34" charset="0"/>
              </a:rPr>
              <a:t>strategies of appending, inserting, and deleting</a:t>
            </a:r>
            <a:r>
              <a:rPr lang="en-US" sz="2400" dirty="0">
                <a:latin typeface="Arial" panose="020B0604020202020204" pitchFamily="34" charset="0"/>
                <a:cs typeface="Arial" panose="020B0604020202020204" pitchFamily="34" charset="0"/>
              </a:rPr>
              <a:t>.</a:t>
            </a:r>
          </a:p>
          <a:p>
            <a:pPr marL="0" lvl="0" indent="0">
              <a:spcBef>
                <a:spcPts val="0"/>
              </a:spcBef>
              <a:buNone/>
              <a:defRPr/>
            </a:pPr>
            <a:endParaRPr lang="en-US" sz="2400" dirty="0">
              <a:latin typeface="Arial" panose="020B0604020202020204" pitchFamily="34" charset="0"/>
              <a:cs typeface="Arial" panose="020B0604020202020204" pitchFamily="34" charset="0"/>
            </a:endParaRPr>
          </a:p>
          <a:p>
            <a:pPr marL="0" lvl="0" indent="0">
              <a:spcBef>
                <a:spcPts val="0"/>
              </a:spcBef>
              <a:buNone/>
              <a:defRPr/>
            </a:pPr>
            <a:endParaRPr lang="en-US" sz="2400" dirty="0">
              <a:latin typeface="Arial" panose="020B0604020202020204" pitchFamily="34" charset="0"/>
              <a:cs typeface="Arial" panose="020B0604020202020204" pitchFamily="34" charset="0"/>
            </a:endParaRPr>
          </a:p>
          <a:p>
            <a:pPr marL="0" lvl="0" indent="0">
              <a:spcBef>
                <a:spcPts val="0"/>
              </a:spcBef>
              <a:buNone/>
              <a:defRPr/>
            </a:pPr>
            <a:endParaRPr lang="en-US" sz="2400" dirty="0">
              <a:latin typeface="Arial" panose="020B0604020202020204" pitchFamily="34" charset="0"/>
              <a:cs typeface="Arial" panose="020B0604020202020204" pitchFamily="34" charset="0"/>
            </a:endParaRPr>
          </a:p>
          <a:p>
            <a:pPr marL="0" lvl="0" indent="0">
              <a:spcBef>
                <a:spcPts val="0"/>
              </a:spcBef>
              <a:buNone/>
              <a:defRPr/>
            </a:pPr>
            <a:endParaRPr lang="en-US" sz="2400" dirty="0">
              <a:latin typeface="Arial" panose="020B0604020202020204" pitchFamily="34" charset="0"/>
              <a:cs typeface="Arial" panose="020B0604020202020204" pitchFamily="34" charset="0"/>
            </a:endParaRPr>
          </a:p>
          <a:p>
            <a:pPr marL="0" lvl="0" indent="0">
              <a:spcBef>
                <a:spcPts val="0"/>
              </a:spcBef>
              <a:buNone/>
              <a:defRPr/>
            </a:pPr>
            <a:endParaRPr lang="en-US" sz="2400" dirty="0">
              <a:latin typeface="Arial" panose="020B0604020202020204" pitchFamily="34" charset="0"/>
              <a:cs typeface="Arial" panose="020B0604020202020204" pitchFamily="34" charset="0"/>
            </a:endParaRPr>
          </a:p>
          <a:p>
            <a:pPr marL="0" lvl="0" indent="0">
              <a:spcBef>
                <a:spcPts val="0"/>
              </a:spcBef>
              <a:buNone/>
              <a:defRPr/>
            </a:pPr>
            <a:endParaRPr lang="en-US" sz="2400" dirty="0">
              <a:latin typeface="Arial" panose="020B0604020202020204" pitchFamily="34" charset="0"/>
              <a:cs typeface="Arial" panose="020B0604020202020204" pitchFamily="34" charset="0"/>
            </a:endParaRPr>
          </a:p>
          <a:p>
            <a:endParaRPr lang="en-US" sz="900" dirty="0"/>
          </a:p>
        </p:txBody>
      </p:sp>
      <p:pic>
        <p:nvPicPr>
          <p:cNvPr id="6" name="Content Placeholder 4" descr="A person in a hat and tie&#10;&#10;Description automatically generated with low confidence">
            <a:extLst>
              <a:ext uri="{FF2B5EF4-FFF2-40B4-BE49-F238E27FC236}">
                <a16:creationId xmlns:a16="http://schemas.microsoft.com/office/drawing/2014/main" id="{952509BF-922B-8671-DC39-488E9384666C}"/>
              </a:ext>
            </a:extLst>
          </p:cNvPr>
          <p:cNvPicPr>
            <a:picLocks noChangeAspect="1"/>
          </p:cNvPicPr>
          <p:nvPr/>
        </p:nvPicPr>
        <p:blipFill rotWithShape="1">
          <a:blip r:embed="rId3"/>
          <a:srcRect r="9431"/>
          <a:stretch/>
        </p:blipFill>
        <p:spPr>
          <a:xfrm>
            <a:off x="6771248" y="1"/>
            <a:ext cx="2372751" cy="3428999"/>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TextBox 3">
            <a:extLst>
              <a:ext uri="{FF2B5EF4-FFF2-40B4-BE49-F238E27FC236}">
                <a16:creationId xmlns:a16="http://schemas.microsoft.com/office/drawing/2014/main" id="{68327882-54F7-3C07-715A-6409BC4FBFDA}"/>
              </a:ext>
            </a:extLst>
          </p:cNvPr>
          <p:cNvSpPr txBox="1"/>
          <p:nvPr/>
        </p:nvSpPr>
        <p:spPr>
          <a:xfrm>
            <a:off x="0" y="4569980"/>
            <a:ext cx="9144000" cy="1938992"/>
          </a:xfrm>
          <a:prstGeom prst="rect">
            <a:avLst/>
          </a:prstGeom>
          <a:noFill/>
        </p:spPr>
        <p:txBody>
          <a:bodyPr wrap="square" rtlCol="0">
            <a:spAutoFit/>
          </a:bodyPr>
          <a:lstStyle/>
          <a:p>
            <a:pPr lvl="0">
              <a:spcBef>
                <a:spcPts val="0"/>
              </a:spcBef>
              <a:defRPr/>
            </a:pPr>
            <a:endParaRPr lang="en-US" sz="2400" dirty="0">
              <a:latin typeface="Arial" panose="020B0604020202020204" pitchFamily="34" charset="0"/>
              <a:cs typeface="Arial" panose="020B0604020202020204" pitchFamily="34" charset="0"/>
            </a:endParaRPr>
          </a:p>
          <a:p>
            <a:pPr lvl="0">
              <a:spcBef>
                <a:spcPts val="0"/>
              </a:spcBef>
              <a:defRPr/>
            </a:pPr>
            <a:r>
              <a:rPr lang="en-US" sz="2400" b="1" dirty="0">
                <a:solidFill>
                  <a:srgbClr val="FFFF00"/>
                </a:solidFill>
                <a:latin typeface="Arial" panose="020B0604020202020204" pitchFamily="34" charset="0"/>
                <a:cs typeface="Arial" panose="020B0604020202020204" pitchFamily="34" charset="0"/>
              </a:rPr>
              <a:t>Findings raise implications for IT </a:t>
            </a:r>
            <a:r>
              <a:rPr lang="en-US" sz="2400" dirty="0">
                <a:latin typeface="Arial" panose="020B0604020202020204" pitchFamily="34" charset="0"/>
                <a:cs typeface="Arial" panose="020B0604020202020204" pitchFamily="34" charset="0"/>
              </a:rPr>
              <a:t>database design, information interviews, provision of information in media campaigns, and instructional design, as well as methodological issues and areas for further research.</a:t>
            </a:r>
          </a:p>
        </p:txBody>
      </p:sp>
    </p:spTree>
    <p:extLst>
      <p:ext uri="{BB962C8B-B14F-4D97-AF65-F5344CB8AC3E}">
        <p14:creationId xmlns:p14="http://schemas.microsoft.com/office/powerpoint/2010/main" val="56278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A233B-FC1B-B526-E3D3-95DAA30579B0}"/>
              </a:ext>
            </a:extLst>
          </p:cNvPr>
          <p:cNvSpPr>
            <a:spLocks noGrp="1"/>
          </p:cNvSpPr>
          <p:nvPr>
            <p:ph type="title"/>
          </p:nvPr>
        </p:nvSpPr>
        <p:spPr>
          <a:xfrm>
            <a:off x="0" y="217438"/>
            <a:ext cx="5199530" cy="1325563"/>
          </a:xfrm>
        </p:spPr>
        <p:txBody>
          <a:bodyPr>
            <a:noAutofit/>
          </a:bodyPr>
          <a:lstStyle/>
          <a:p>
            <a:r>
              <a:rPr lang="en-US" sz="2800" b="1" dirty="0">
                <a:latin typeface="Arial" panose="020B0604020202020204" pitchFamily="34" charset="0"/>
                <a:cs typeface="Arial" panose="020B0604020202020204" pitchFamily="34" charset="0"/>
              </a:rPr>
              <a:t>Emerging Research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Themes and Patterns</a:t>
            </a:r>
          </a:p>
        </p:txBody>
      </p:sp>
      <p:graphicFrame>
        <p:nvGraphicFramePr>
          <p:cNvPr id="6" name="Content Placeholder 2">
            <a:extLst>
              <a:ext uri="{FF2B5EF4-FFF2-40B4-BE49-F238E27FC236}">
                <a16:creationId xmlns:a16="http://schemas.microsoft.com/office/drawing/2014/main" id="{8B639026-1716-93D0-0181-1C2C46D60BCF}"/>
              </a:ext>
            </a:extLst>
          </p:cNvPr>
          <p:cNvGraphicFramePr>
            <a:graphicFrameLocks noGrp="1"/>
          </p:cNvGraphicFramePr>
          <p:nvPr>
            <p:ph idx="1"/>
            <p:extLst>
              <p:ext uri="{D42A27DB-BD31-4B8C-83A1-F6EECF244321}">
                <p14:modId xmlns:p14="http://schemas.microsoft.com/office/powerpoint/2010/main" val="3998568853"/>
              </p:ext>
            </p:extLst>
          </p:nvPr>
        </p:nvGraphicFramePr>
        <p:xfrm>
          <a:off x="4087905" y="27825"/>
          <a:ext cx="5056095" cy="6802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Content Placeholder 4" descr="A person in a hat and tie&#10;&#10;Description automatically generated with low confidence">
            <a:extLst>
              <a:ext uri="{FF2B5EF4-FFF2-40B4-BE49-F238E27FC236}">
                <a16:creationId xmlns:a16="http://schemas.microsoft.com/office/drawing/2014/main" id="{ECA46602-1ABE-A5F9-6604-0A14B56BCC9A}"/>
              </a:ext>
            </a:extLst>
          </p:cNvPr>
          <p:cNvPicPr>
            <a:picLocks noChangeAspect="1"/>
          </p:cNvPicPr>
          <p:nvPr/>
        </p:nvPicPr>
        <p:blipFill rotWithShape="1">
          <a:blip r:embed="rId8"/>
          <a:srcRect b="4362"/>
          <a:stretch/>
        </p:blipFill>
        <p:spPr>
          <a:xfrm>
            <a:off x="280470" y="1732614"/>
            <a:ext cx="3557419" cy="4725336"/>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4103429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7026D-009B-16DF-49F1-7275396716B8}"/>
              </a:ext>
            </a:extLst>
          </p:cNvPr>
          <p:cNvSpPr>
            <a:spLocks noGrp="1"/>
          </p:cNvSpPr>
          <p:nvPr>
            <p:ph type="title"/>
          </p:nvPr>
        </p:nvSpPr>
        <p:spPr>
          <a:xfrm>
            <a:off x="0" y="3137859"/>
            <a:ext cx="3045926" cy="3720142"/>
          </a:xfrm>
        </p:spPr>
        <p:txBody>
          <a:bodyPr>
            <a:normAutofit/>
          </a:bodyPr>
          <a:lstStyle/>
          <a:p>
            <a:r>
              <a:rPr lang="en-US" sz="2000" b="1" dirty="0">
                <a:latin typeface="Arial" panose="020B0604020202020204" pitchFamily="34" charset="0"/>
                <a:cs typeface="Arial" panose="020B0604020202020204" pitchFamily="34" charset="0"/>
              </a:rPr>
              <a:t>“Knowledge space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not information place.”</a:t>
            </a: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“Connections, not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collections.”</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“Actions, not positions.”</a:t>
            </a: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“Evidence, not advocacy.”</a:t>
            </a:r>
          </a:p>
        </p:txBody>
      </p:sp>
      <p:pic>
        <p:nvPicPr>
          <p:cNvPr id="4" name="Content Placeholder 3" descr="Table&#10;&#10;Description automatically generated">
            <a:extLst>
              <a:ext uri="{FF2B5EF4-FFF2-40B4-BE49-F238E27FC236}">
                <a16:creationId xmlns:a16="http://schemas.microsoft.com/office/drawing/2014/main" id="{BF289349-C33F-EADD-473C-4B04E7CB3F36}"/>
              </a:ext>
            </a:extLst>
          </p:cNvPr>
          <p:cNvPicPr>
            <a:picLocks noGrp="1" noChangeAspect="1"/>
          </p:cNvPicPr>
          <p:nvPr>
            <p:ph idx="1"/>
          </p:nvPr>
        </p:nvPicPr>
        <p:blipFill>
          <a:blip r:embed="rId3"/>
          <a:stretch>
            <a:fillRect/>
          </a:stretch>
        </p:blipFill>
        <p:spPr>
          <a:xfrm>
            <a:off x="2687783" y="0"/>
            <a:ext cx="6456217" cy="6858000"/>
          </a:xfrm>
          <a:prstGeom prst="rect">
            <a:avLst/>
          </a:prstGeom>
        </p:spPr>
      </p:pic>
      <p:pic>
        <p:nvPicPr>
          <p:cNvPr id="5" name="Picture 4" descr="A person wearing glasses smiling&#10;&#10;Description automatically generated with low confidence">
            <a:extLst>
              <a:ext uri="{FF2B5EF4-FFF2-40B4-BE49-F238E27FC236}">
                <a16:creationId xmlns:a16="http://schemas.microsoft.com/office/drawing/2014/main" id="{09AFBE5B-64CA-D474-623E-0D164AF9BB6C}"/>
              </a:ext>
            </a:extLst>
          </p:cNvPr>
          <p:cNvPicPr>
            <a:picLocks noChangeAspect="1"/>
          </p:cNvPicPr>
          <p:nvPr/>
        </p:nvPicPr>
        <p:blipFill>
          <a:blip r:embed="rId4"/>
          <a:stretch>
            <a:fillRect/>
          </a:stretch>
        </p:blipFill>
        <p:spPr>
          <a:xfrm>
            <a:off x="1" y="1"/>
            <a:ext cx="2687782" cy="3137858"/>
          </a:xfrm>
          <a:prstGeom prst="rect">
            <a:avLst/>
          </a:prstGeom>
        </p:spPr>
      </p:pic>
    </p:spTree>
    <p:extLst>
      <p:ext uri="{BB962C8B-B14F-4D97-AF65-F5344CB8AC3E}">
        <p14:creationId xmlns:p14="http://schemas.microsoft.com/office/powerpoint/2010/main" val="1561785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133B407-4ACA-ECB7-69D0-CF6635B351E5}"/>
              </a:ext>
            </a:extLst>
          </p:cNvPr>
          <p:cNvSpPr txBox="1"/>
          <p:nvPr/>
        </p:nvSpPr>
        <p:spPr>
          <a:xfrm>
            <a:off x="0" y="5780782"/>
            <a:ext cx="9144000" cy="954107"/>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Center for International Scholarship </a:t>
            </a:r>
          </a:p>
          <a:p>
            <a:pPr algn="ctr"/>
            <a:r>
              <a:rPr lang="en-US" sz="2800" b="1" dirty="0">
                <a:latin typeface="Arial" panose="020B0604020202020204" pitchFamily="34" charset="0"/>
                <a:cs typeface="Arial" panose="020B0604020202020204" pitchFamily="34" charset="0"/>
              </a:rPr>
              <a:t>in School Libraries </a:t>
            </a:r>
          </a:p>
        </p:txBody>
      </p:sp>
      <p:pic>
        <p:nvPicPr>
          <p:cNvPr id="5" name="Picture 4" descr="A group of people posing for a photo&#10;&#10;Description automatically generated">
            <a:extLst>
              <a:ext uri="{FF2B5EF4-FFF2-40B4-BE49-F238E27FC236}">
                <a16:creationId xmlns:a16="http://schemas.microsoft.com/office/drawing/2014/main" id="{3963190E-7B33-6FDF-B72A-FF528E43E0F0}"/>
              </a:ext>
            </a:extLst>
          </p:cNvPr>
          <p:cNvPicPr>
            <a:picLocks noChangeAspect="1"/>
          </p:cNvPicPr>
          <p:nvPr/>
        </p:nvPicPr>
        <p:blipFill rotWithShape="1">
          <a:blip r:embed="rId3"/>
          <a:srcRect t="169" r="4" b="4"/>
          <a:stretch/>
        </p:blipFill>
        <p:spPr>
          <a:xfrm>
            <a:off x="4671059" y="114300"/>
            <a:ext cx="4411980" cy="5666482"/>
          </a:xfrm>
          <a:prstGeom prst="rect">
            <a:avLst/>
          </a:prstGeom>
        </p:spPr>
      </p:pic>
      <p:sp>
        <p:nvSpPr>
          <p:cNvPr id="10" name="TextBox 9">
            <a:extLst>
              <a:ext uri="{FF2B5EF4-FFF2-40B4-BE49-F238E27FC236}">
                <a16:creationId xmlns:a16="http://schemas.microsoft.com/office/drawing/2014/main" id="{46E10A20-DED1-AB1F-83F6-4934803D7CAF}"/>
              </a:ext>
            </a:extLst>
          </p:cNvPr>
          <p:cNvSpPr txBox="1"/>
          <p:nvPr/>
        </p:nvSpPr>
        <p:spPr>
          <a:xfrm>
            <a:off x="1" y="203448"/>
            <a:ext cx="4671058" cy="5078313"/>
          </a:xfrm>
          <a:prstGeom prst="rect">
            <a:avLst/>
          </a:prstGeom>
          <a:noFill/>
        </p:spPr>
        <p:txBody>
          <a:bodyPr wrap="square" rtlCol="0">
            <a:spAutoFit/>
          </a:bodyPr>
          <a:lstStyle/>
          <a:p>
            <a:r>
              <a:rPr lang="en-US" sz="2400" b="1" kern="1200" dirty="0">
                <a:solidFill>
                  <a:srgbClr val="FFFF00"/>
                </a:solidFill>
                <a:effectLst/>
                <a:latin typeface="Arial" panose="020B0604020202020204" pitchFamily="34" charset="0"/>
                <a:cs typeface="Arial" panose="020B0604020202020204" pitchFamily="34" charset="0"/>
              </a:rPr>
              <a:t>Founded </a:t>
            </a:r>
            <a:r>
              <a:rPr lang="en-US" sz="2400" b="1" kern="1200" dirty="0">
                <a:solidFill>
                  <a:srgbClr val="FFFF00"/>
                </a:solidFill>
                <a:latin typeface="Arial" panose="020B0604020202020204" pitchFamily="34" charset="0"/>
                <a:cs typeface="Arial" panose="020B0604020202020204" pitchFamily="34" charset="0"/>
              </a:rPr>
              <a:t>by Dr. Ross J. Todd and Carol </a:t>
            </a:r>
            <a:r>
              <a:rPr lang="en-US" sz="2400" b="1" kern="1200" dirty="0" err="1">
                <a:solidFill>
                  <a:srgbClr val="FFFF00"/>
                </a:solidFill>
                <a:latin typeface="Arial" panose="020B0604020202020204" pitchFamily="34" charset="0"/>
                <a:cs typeface="Arial" panose="020B0604020202020204" pitchFamily="34" charset="0"/>
              </a:rPr>
              <a:t>Kuhlthau</a:t>
            </a:r>
            <a:r>
              <a:rPr lang="en-US" sz="2400" b="1" kern="1200" dirty="0">
                <a:solidFill>
                  <a:srgbClr val="FFFF00"/>
                </a:solidFill>
                <a:latin typeface="Arial" panose="020B0604020202020204" pitchFamily="34" charset="0"/>
                <a:cs typeface="Arial" panose="020B0604020202020204" pitchFamily="34" charset="0"/>
              </a:rPr>
              <a:t> in 2001</a:t>
            </a:r>
            <a:r>
              <a:rPr lang="en-US" sz="2400" kern="12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CISSL is </a:t>
            </a:r>
            <a:r>
              <a:rPr lang="en-US" sz="2400" kern="1200" dirty="0">
                <a:effectLst/>
                <a:latin typeface="Arial" panose="020B0604020202020204" pitchFamily="34" charset="0"/>
                <a:cs typeface="Arial" panose="020B0604020202020204" pitchFamily="34" charset="0"/>
              </a:rPr>
              <a:t>dedicated to research, scholarship, education</a:t>
            </a:r>
            <a:r>
              <a:rPr lang="en-US" sz="2400" b="1" kern="1200" dirty="0">
                <a:solidFill>
                  <a:srgbClr val="FFFF00"/>
                </a:solidFill>
                <a:effectLst/>
                <a:latin typeface="Arial" panose="020B0604020202020204" pitchFamily="34" charset="0"/>
                <a:cs typeface="Arial" panose="020B0604020202020204" pitchFamily="34" charset="0"/>
              </a:rPr>
              <a:t>, and consultancy for school library professionals.</a:t>
            </a:r>
            <a:br>
              <a:rPr lang="en-US" sz="2400" b="1" kern="1200" dirty="0">
                <a:solidFill>
                  <a:srgbClr val="FFFF00"/>
                </a:solidFill>
                <a:effectLst/>
                <a:latin typeface="Arial" panose="020B0604020202020204" pitchFamily="34" charset="0"/>
                <a:cs typeface="Arial" panose="020B0604020202020204" pitchFamily="34" charset="0"/>
              </a:rPr>
            </a:br>
            <a:br>
              <a:rPr lang="en-US" sz="2000" kern="1200" dirty="0">
                <a:effectLst/>
                <a:latin typeface="Arial" panose="020B0604020202020204" pitchFamily="34" charset="0"/>
                <a:cs typeface="Arial" panose="020B0604020202020204" pitchFamily="34" charset="0"/>
              </a:rPr>
            </a:br>
            <a:r>
              <a:rPr lang="en-US" sz="2000" kern="1200" dirty="0">
                <a:effectLst/>
                <a:latin typeface="Arial" panose="020B0604020202020204" pitchFamily="34" charset="0"/>
                <a:cs typeface="Arial" panose="020B0604020202020204" pitchFamily="34" charset="0"/>
              </a:rPr>
              <a:t> It focuses on how </a:t>
            </a:r>
            <a:r>
              <a:rPr lang="en-US" sz="2000" b="1" kern="1200" dirty="0">
                <a:solidFill>
                  <a:srgbClr val="FFFF00"/>
                </a:solidFill>
                <a:effectLst/>
                <a:latin typeface="Arial" panose="020B0604020202020204" pitchFamily="34" charset="0"/>
                <a:cs typeface="Arial" panose="020B0604020202020204" pitchFamily="34" charset="0"/>
              </a:rPr>
              <a:t>learning in an information age school is enabled and demonstrated by school library programs </a:t>
            </a:r>
            <a:r>
              <a:rPr lang="en-US" sz="2000" kern="1200" dirty="0">
                <a:effectLst/>
                <a:latin typeface="Arial" panose="020B0604020202020204" pitchFamily="34" charset="0"/>
                <a:cs typeface="Arial" panose="020B0604020202020204" pitchFamily="34" charset="0"/>
              </a:rPr>
              <a:t>and </a:t>
            </a:r>
            <a:r>
              <a:rPr lang="en-US" sz="2000" b="1" kern="1200" dirty="0">
                <a:solidFill>
                  <a:srgbClr val="FFFF00"/>
                </a:solidFill>
                <a:effectLst/>
                <a:latin typeface="Arial" panose="020B0604020202020204" pitchFamily="34" charset="0"/>
                <a:cs typeface="Arial" panose="020B0604020202020204" pitchFamily="34" charset="0"/>
              </a:rPr>
              <a:t>how inquiry-based learning and teaching processes can contribute to educational success </a:t>
            </a:r>
            <a:r>
              <a:rPr lang="en-US" sz="2000" kern="1200" dirty="0">
                <a:effectLst/>
                <a:latin typeface="Arial" panose="020B0604020202020204" pitchFamily="34" charset="0"/>
                <a:cs typeface="Arial" panose="020B0604020202020204" pitchFamily="34" charset="0"/>
              </a:rPr>
              <a:t>and workplace readiness for learners.</a:t>
            </a:r>
          </a:p>
          <a:p>
            <a:endParaRPr lang="en-US" sz="2000" dirty="0">
              <a:latin typeface="Arial" panose="020B0604020202020204" pitchFamily="34" charset="0"/>
              <a:cs typeface="Arial" panose="020B0604020202020204" pitchFamily="34" charset="0"/>
            </a:endParaRPr>
          </a:p>
        </p:txBody>
      </p:sp>
      <p:pic>
        <p:nvPicPr>
          <p:cNvPr id="3" name="Picture 2" descr="A close-up of a logo&#10;&#10;Description automatically generated with medium confidence">
            <a:extLst>
              <a:ext uri="{FF2B5EF4-FFF2-40B4-BE49-F238E27FC236}">
                <a16:creationId xmlns:a16="http://schemas.microsoft.com/office/drawing/2014/main" id="{BDCF165C-9776-8812-5CA3-B9BD5DD4780E}"/>
              </a:ext>
            </a:extLst>
          </p:cNvPr>
          <p:cNvPicPr>
            <a:picLocks noChangeAspect="1"/>
          </p:cNvPicPr>
          <p:nvPr/>
        </p:nvPicPr>
        <p:blipFill>
          <a:blip r:embed="rId4"/>
          <a:stretch>
            <a:fillRect/>
          </a:stretch>
        </p:blipFill>
        <p:spPr>
          <a:xfrm>
            <a:off x="7048498" y="114300"/>
            <a:ext cx="2006600" cy="1003300"/>
          </a:xfrm>
          <a:prstGeom prst="rect">
            <a:avLst/>
          </a:prstGeom>
        </p:spPr>
      </p:pic>
      <p:pic>
        <p:nvPicPr>
          <p:cNvPr id="6" name="Picture 5" descr="A close-up of a person smiling&#10;&#10;Description automatically generated with medium confidence">
            <a:extLst>
              <a:ext uri="{FF2B5EF4-FFF2-40B4-BE49-F238E27FC236}">
                <a16:creationId xmlns:a16="http://schemas.microsoft.com/office/drawing/2014/main" id="{6912B8F8-31C5-6929-4821-06EE9DA53C2F}"/>
              </a:ext>
            </a:extLst>
          </p:cNvPr>
          <p:cNvPicPr>
            <a:picLocks noChangeAspect="1"/>
          </p:cNvPicPr>
          <p:nvPr/>
        </p:nvPicPr>
        <p:blipFill>
          <a:blip r:embed="rId5"/>
          <a:stretch>
            <a:fillRect/>
          </a:stretch>
        </p:blipFill>
        <p:spPr>
          <a:xfrm>
            <a:off x="60961" y="5466427"/>
            <a:ext cx="1267460" cy="1391573"/>
          </a:xfrm>
          <a:prstGeom prst="rect">
            <a:avLst/>
          </a:prstGeom>
        </p:spPr>
      </p:pic>
      <p:pic>
        <p:nvPicPr>
          <p:cNvPr id="7" name="Content Placeholder 7" descr="A person wearing glasses&#10;&#10;Description automatically generated with low confidence">
            <a:extLst>
              <a:ext uri="{FF2B5EF4-FFF2-40B4-BE49-F238E27FC236}">
                <a16:creationId xmlns:a16="http://schemas.microsoft.com/office/drawing/2014/main" id="{86FAFBEC-3B73-641E-D55D-DB9A1BDE3D8D}"/>
              </a:ext>
            </a:extLst>
          </p:cNvPr>
          <p:cNvPicPr>
            <a:picLocks noChangeAspect="1"/>
          </p:cNvPicPr>
          <p:nvPr/>
        </p:nvPicPr>
        <p:blipFill>
          <a:blip r:embed="rId6"/>
          <a:stretch>
            <a:fillRect/>
          </a:stretch>
        </p:blipFill>
        <p:spPr>
          <a:xfrm>
            <a:off x="7803305" y="5466426"/>
            <a:ext cx="1279734" cy="1409611"/>
          </a:xfrm>
          <a:prstGeom prst="rect">
            <a:avLst/>
          </a:prstGeom>
        </p:spPr>
      </p:pic>
    </p:spTree>
    <p:extLst>
      <p:ext uri="{BB962C8B-B14F-4D97-AF65-F5344CB8AC3E}">
        <p14:creationId xmlns:p14="http://schemas.microsoft.com/office/powerpoint/2010/main" val="2375277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A67258-F361-06D7-9A5E-84757055B9FE}"/>
              </a:ext>
            </a:extLst>
          </p:cNvPr>
          <p:cNvSpPr>
            <a:spLocks noGrp="1"/>
          </p:cNvSpPr>
          <p:nvPr>
            <p:ph idx="1"/>
          </p:nvPr>
        </p:nvSpPr>
        <p:spPr>
          <a:xfrm>
            <a:off x="348503" y="3891280"/>
            <a:ext cx="4572000" cy="5032375"/>
          </a:xfrm>
        </p:spPr>
        <p:txBody>
          <a:bodyPr>
            <a:normAutofit/>
          </a:bodyPr>
          <a:lstStyle/>
          <a:p>
            <a:pPr marL="0" indent="0">
              <a:buNone/>
            </a:pPr>
            <a:r>
              <a:rPr lang="en-US" sz="2400" b="0" i="0" dirty="0">
                <a:effectLst/>
                <a:latin typeface="Arial" panose="020B0604020202020204" pitchFamily="34" charset="0"/>
                <a:cs typeface="Arial" panose="020B0604020202020204" pitchFamily="34" charset="0"/>
              </a:rPr>
              <a:t>Center for International Scholarship in School Libraries (CISSL) in the School of Communication &amp; Information </a:t>
            </a:r>
            <a:br>
              <a:rPr lang="en-US" sz="2400" dirty="0">
                <a:latin typeface="Arial" panose="020B0604020202020204" pitchFamily="34" charset="0"/>
                <a:cs typeface="Arial" panose="020B0604020202020204" pitchFamily="34" charset="0"/>
              </a:rPr>
            </a:br>
            <a:r>
              <a:rPr lang="en-US" sz="2400" b="0" i="0" dirty="0">
                <a:effectLst/>
                <a:latin typeface="Arial" panose="020B0604020202020204" pitchFamily="34" charset="0"/>
                <a:cs typeface="Arial" panose="020B0604020202020204" pitchFamily="34" charset="0"/>
              </a:rPr>
              <a:t>at Rutgers University seeks to </a:t>
            </a:r>
            <a:r>
              <a:rPr lang="en-US" sz="2400" b="1" i="0" dirty="0">
                <a:solidFill>
                  <a:srgbClr val="FFFF00"/>
                </a:solidFill>
                <a:effectLst/>
                <a:latin typeface="Arial" panose="020B0604020202020204" pitchFamily="34" charset="0"/>
                <a:cs typeface="Arial" panose="020B0604020202020204" pitchFamily="34" charset="0"/>
              </a:rPr>
              <a:t>transform K-12 education through school library research.</a:t>
            </a:r>
            <a:endParaRPr lang="en-US" sz="2400" b="1" dirty="0">
              <a:solidFill>
                <a:srgbClr val="FFFF00"/>
              </a:solidFill>
              <a:latin typeface="Arial" panose="020B0604020202020204" pitchFamily="34" charset="0"/>
              <a:cs typeface="Arial" panose="020B0604020202020204" pitchFamily="34" charset="0"/>
            </a:endParaRPr>
          </a:p>
        </p:txBody>
      </p:sp>
      <p:pic>
        <p:nvPicPr>
          <p:cNvPr id="5" name="Picture 4" descr="Hands holding puzzle pieces with text&#10;&#10;Description automatically generated with low confidence">
            <a:extLst>
              <a:ext uri="{FF2B5EF4-FFF2-40B4-BE49-F238E27FC236}">
                <a16:creationId xmlns:a16="http://schemas.microsoft.com/office/drawing/2014/main" id="{1E545363-6678-5273-FB7B-7EBABD85F876}"/>
              </a:ext>
            </a:extLst>
          </p:cNvPr>
          <p:cNvPicPr>
            <a:picLocks noChangeAspect="1"/>
          </p:cNvPicPr>
          <p:nvPr/>
        </p:nvPicPr>
        <p:blipFill>
          <a:blip r:embed="rId2"/>
          <a:stretch>
            <a:fillRect/>
          </a:stretch>
        </p:blipFill>
        <p:spPr>
          <a:xfrm>
            <a:off x="522522" y="906836"/>
            <a:ext cx="3700976" cy="2504328"/>
          </a:xfrm>
          <a:prstGeom prst="rect">
            <a:avLst/>
          </a:prstGeom>
        </p:spPr>
      </p:pic>
      <p:pic>
        <p:nvPicPr>
          <p:cNvPr id="7" name="Picture 6" descr="A close-up of hands&#10;&#10;Description automatically generated with low confidence">
            <a:extLst>
              <a:ext uri="{FF2B5EF4-FFF2-40B4-BE49-F238E27FC236}">
                <a16:creationId xmlns:a16="http://schemas.microsoft.com/office/drawing/2014/main" id="{205C30A7-0A5E-DAD4-1DA8-FB41DCCD98E1}"/>
              </a:ext>
            </a:extLst>
          </p:cNvPr>
          <p:cNvPicPr>
            <a:picLocks noChangeAspect="1"/>
          </p:cNvPicPr>
          <p:nvPr/>
        </p:nvPicPr>
        <p:blipFill>
          <a:blip r:embed="rId3"/>
          <a:stretch>
            <a:fillRect/>
          </a:stretch>
        </p:blipFill>
        <p:spPr>
          <a:xfrm>
            <a:off x="4920503" y="889000"/>
            <a:ext cx="3810000" cy="2540000"/>
          </a:xfrm>
          <a:prstGeom prst="rect">
            <a:avLst/>
          </a:prstGeom>
        </p:spPr>
      </p:pic>
      <p:sp>
        <p:nvSpPr>
          <p:cNvPr id="8" name="TextBox 7">
            <a:extLst>
              <a:ext uri="{FF2B5EF4-FFF2-40B4-BE49-F238E27FC236}">
                <a16:creationId xmlns:a16="http://schemas.microsoft.com/office/drawing/2014/main" id="{2DB8012E-C88E-2302-94CB-57FDC21E5AFD}"/>
              </a:ext>
            </a:extLst>
          </p:cNvPr>
          <p:cNvSpPr txBox="1"/>
          <p:nvPr/>
        </p:nvSpPr>
        <p:spPr>
          <a:xfrm>
            <a:off x="4920503" y="3452812"/>
            <a:ext cx="4300818" cy="3323987"/>
          </a:xfrm>
          <a:prstGeom prst="rect">
            <a:avLst/>
          </a:prstGeom>
          <a:noFill/>
        </p:spPr>
        <p:txBody>
          <a:bodyPr wrap="square" rtlCol="0">
            <a:spAutoFit/>
          </a:bodyPr>
          <a:lstStyle/>
          <a:p>
            <a:pPr algn="l" fontAlgn="base"/>
            <a:r>
              <a:rPr lang="en-US" b="0" i="0" dirty="0">
                <a:effectLst/>
                <a:latin typeface="Arial" panose="020B0604020202020204" pitchFamily="34" charset="0"/>
              </a:rPr>
              <a:t> </a:t>
            </a:r>
          </a:p>
          <a:p>
            <a:pPr algn="l" fontAlgn="base"/>
            <a:r>
              <a:rPr lang="en-US" sz="2400" b="1" i="0" dirty="0">
                <a:solidFill>
                  <a:srgbClr val="FFFF00"/>
                </a:solidFill>
                <a:effectLst/>
                <a:latin typeface="Arial" panose="020B0604020202020204" pitchFamily="34" charset="0"/>
                <a:cs typeface="Arial" panose="020B0604020202020204" pitchFamily="34" charset="0"/>
              </a:rPr>
              <a:t>Learn how to design and implement Guided Inquiry</a:t>
            </a:r>
            <a:r>
              <a:rPr lang="en-US" sz="2400" b="0" i="0" dirty="0">
                <a:effectLst/>
                <a:latin typeface="Arial" panose="020B0604020202020204" pitchFamily="34" charset="0"/>
                <a:cs typeface="Arial" panose="020B0604020202020204" pitchFamily="34" charset="0"/>
              </a:rPr>
              <a:t>, a method that transforms the way students engage information to build critical thinking, creativity, and deep understanding for college and career readiness.</a:t>
            </a:r>
          </a:p>
        </p:txBody>
      </p:sp>
      <p:sp>
        <p:nvSpPr>
          <p:cNvPr id="9" name="TextBox 8">
            <a:extLst>
              <a:ext uri="{FF2B5EF4-FFF2-40B4-BE49-F238E27FC236}">
                <a16:creationId xmlns:a16="http://schemas.microsoft.com/office/drawing/2014/main" id="{98032C87-D913-8E51-2A7F-4F04CEF86C11}"/>
              </a:ext>
            </a:extLst>
          </p:cNvPr>
          <p:cNvSpPr txBox="1"/>
          <p:nvPr/>
        </p:nvSpPr>
        <p:spPr>
          <a:xfrm>
            <a:off x="4920503" y="277815"/>
            <a:ext cx="3810000" cy="461665"/>
          </a:xfrm>
          <a:prstGeom prst="rect">
            <a:avLst/>
          </a:prstGeom>
          <a:noFill/>
        </p:spPr>
        <p:txBody>
          <a:bodyPr wrap="square" rtlCol="0">
            <a:spAutoFit/>
          </a:bodyPr>
          <a:lstStyle/>
          <a:p>
            <a:r>
              <a:rPr lang="en-US" sz="2400" dirty="0"/>
              <a:t>        </a:t>
            </a:r>
            <a:r>
              <a:rPr lang="en-US" sz="2400" b="1" dirty="0"/>
              <a:t>Summer Institute</a:t>
            </a:r>
          </a:p>
        </p:txBody>
      </p:sp>
      <p:sp>
        <p:nvSpPr>
          <p:cNvPr id="11" name="TextBox 10">
            <a:extLst>
              <a:ext uri="{FF2B5EF4-FFF2-40B4-BE49-F238E27FC236}">
                <a16:creationId xmlns:a16="http://schemas.microsoft.com/office/drawing/2014/main" id="{7878A53D-8C49-8121-3D26-5A6A37BD0220}"/>
              </a:ext>
            </a:extLst>
          </p:cNvPr>
          <p:cNvSpPr txBox="1"/>
          <p:nvPr/>
        </p:nvSpPr>
        <p:spPr>
          <a:xfrm>
            <a:off x="348503" y="277815"/>
            <a:ext cx="3184072" cy="461665"/>
          </a:xfrm>
          <a:prstGeom prst="rect">
            <a:avLst/>
          </a:prstGeom>
          <a:noFill/>
        </p:spPr>
        <p:txBody>
          <a:bodyPr wrap="square" rtlCol="0">
            <a:spAutoFit/>
          </a:bodyPr>
          <a:lstStyle/>
          <a:p>
            <a:r>
              <a:rPr lang="en-US" sz="2400" b="1" dirty="0"/>
              <a:t>             Research Center</a:t>
            </a:r>
          </a:p>
        </p:txBody>
      </p:sp>
    </p:spTree>
    <p:extLst>
      <p:ext uri="{BB962C8B-B14F-4D97-AF65-F5344CB8AC3E}">
        <p14:creationId xmlns:p14="http://schemas.microsoft.com/office/powerpoint/2010/main" val="32068340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{61D025EB-F346-024D-AED0-E6544121BAFE}tf16401378</Template>
  <TotalTime>8179</TotalTime>
  <Words>8616</Words>
  <Application>Microsoft Macintosh PowerPoint</Application>
  <PresentationFormat>On-screen Show (4:3)</PresentationFormat>
  <Paragraphs>912</Paragraphs>
  <Slides>47</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AkzidenzGroteskBQ-Reg</vt:lpstr>
      <vt:lpstr>Arial</vt:lpstr>
      <vt:lpstr>Arial</vt:lpstr>
      <vt:lpstr>Calibri</vt:lpstr>
      <vt:lpstr>Calibri Light</vt:lpstr>
      <vt:lpstr>Google Sans</vt:lpstr>
      <vt:lpstr>inherit</vt:lpstr>
      <vt:lpstr>Lato</vt:lpstr>
      <vt:lpstr>Times New Roman</vt:lpstr>
      <vt:lpstr>Office Theme</vt:lpstr>
      <vt:lpstr>A Reflection on  Dr. Ross Todd’s  Rationale for the  Study of School Libraries:  Results of his Works and  Reasoning for the  Relevancy and Resiliency of School Libraries</vt:lpstr>
      <vt:lpstr>PowerPoint Presentation</vt:lpstr>
      <vt:lpstr>PowerPoint Presentation</vt:lpstr>
      <vt:lpstr>PowerPoint Presentation</vt:lpstr>
      <vt:lpstr>Findings: Five effects of the girls </vt:lpstr>
      <vt:lpstr>Emerging Research  Themes and Patterns</vt:lpstr>
      <vt:lpstr>“Knowledge space  not information place.”  “Connections, not  collections.” “Actions, not positions.”  “Evidence, not advocacy.”</vt:lpstr>
      <vt:lpstr>PowerPoint Presentation</vt:lpstr>
      <vt:lpstr>PowerPoint Presentation</vt:lpstr>
      <vt:lpstr>PowerPoint Presentation</vt:lpstr>
      <vt:lpstr>Student learning Through Ohio School  Libraries: How Effective School Libraries Help Students (2005)</vt:lpstr>
      <vt:lpstr>Conceptual Frameworks</vt:lpstr>
      <vt:lpstr>The Survey and Data</vt:lpstr>
      <vt:lpstr>             Findings: “Yeah, the school library rocks.” </vt:lpstr>
      <vt:lpstr>How do school libraries help students learn? </vt:lpstr>
      <vt:lpstr>   Findings</vt:lpstr>
      <vt:lpstr>The Dynamic Agent of Learning</vt:lpstr>
      <vt:lpstr>Ross to the Rescue, 2006 </vt:lpstr>
      <vt:lpstr>PowerPoint Presentation</vt:lpstr>
      <vt:lpstr>Building Capacity and Continuous  Improvement of School Libraries:  The Delaware Experience, The Evidence (2007)</vt:lpstr>
      <vt:lpstr>The Survey</vt:lpstr>
      <vt:lpstr>The Survey  </vt:lpstr>
      <vt:lpstr> Findings: Comparing students  and faculty </vt:lpstr>
      <vt:lpstr>Students’ Five Top Helps</vt:lpstr>
      <vt:lpstr>Critical Incident Statements  and High-Ranking Types of Help</vt:lpstr>
      <vt:lpstr>PowerPoint Presentation</vt:lpstr>
      <vt:lpstr>New Jersey Background Studies, 2002-2006</vt:lpstr>
      <vt:lpstr>One Common Goal: Student Learning,  New Jersey, 2010 </vt:lpstr>
      <vt:lpstr>PowerPoint Presentation</vt:lpstr>
      <vt:lpstr>One Common Goal:  Student Learning (New Jersey), 2010</vt:lpstr>
      <vt:lpstr>Survey Data</vt:lpstr>
      <vt:lpstr>Focus Group: What do students learn through their interactions with school librarians?</vt:lpstr>
      <vt:lpstr>Focus Group Data: How did the educators describe their school library? </vt:lpstr>
      <vt:lpstr>PowerPoint Presentation</vt:lpstr>
      <vt:lpstr>PowerPoint Presentation</vt:lpstr>
      <vt:lpstr>PowerPoint Presentation</vt:lpstr>
      <vt:lpstr>How was the Massachusetts Study Different from other state studies? </vt:lpstr>
      <vt:lpstr>Conceptual Framework: The Essential School Library</vt:lpstr>
      <vt:lpstr>Social Justice Concepts</vt:lpstr>
      <vt:lpstr>The Massachusetts Study Results</vt:lpstr>
      <vt:lpstr>Information Technology Services and  School Libraries: A Continuum of  Social Justice, 2014</vt:lpstr>
      <vt:lpstr>Results of the Research</vt:lpstr>
      <vt:lpstr>One Common Goal: Student Learning Phase 1 (New Jersey), Phase 1</vt:lpstr>
      <vt:lpstr>Data Analysis</vt:lpstr>
      <vt:lpstr>IT and Learning Collaborations</vt:lpstr>
      <vt:lpstr>Where do we go from here?</vt:lpstr>
      <vt:lpstr>An Inclusive Framework for Further Research?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RATIONALE FOR ROSS’ STUDY OF SCHOOL LIBRARIES, RESULTS OF HIS WORK,  AND HIS REASONING FOR THE  RELEVANCY AND RESILIENCY  OF SCHOOL LIBRARIES </dc:title>
  <dc:creator>Carol Gordon</dc:creator>
  <cp:lastModifiedBy>Carol Gordon</cp:lastModifiedBy>
  <cp:revision>207</cp:revision>
  <cp:lastPrinted>2023-05-13T19:25:18Z</cp:lastPrinted>
  <dcterms:created xsi:type="dcterms:W3CDTF">2023-04-19T18:31:43Z</dcterms:created>
  <dcterms:modified xsi:type="dcterms:W3CDTF">2023-05-25T02:59:19Z</dcterms:modified>
</cp:coreProperties>
</file>