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60" r:id="rId6"/>
    <p:sldId id="259" r:id="rId7"/>
    <p:sldId id="268" r:id="rId8"/>
    <p:sldId id="271" r:id="rId9"/>
    <p:sldId id="262" r:id="rId10"/>
    <p:sldId id="263" r:id="rId11"/>
    <p:sldId id="261" r:id="rId12"/>
    <p:sldId id="270" r:id="rId13"/>
    <p:sldId id="267" r:id="rId14"/>
    <p:sldId id="272" r:id="rId15"/>
    <p:sldId id="274" r:id="rId16"/>
    <p:sldId id="276" r:id="rId17"/>
    <p:sldId id="273" r:id="rId18"/>
    <p:sldId id="289" r:id="rId19"/>
    <p:sldId id="277" r:id="rId20"/>
    <p:sldId id="278" r:id="rId21"/>
    <p:sldId id="279" r:id="rId22"/>
    <p:sldId id="280" r:id="rId23"/>
    <p:sldId id="281" r:id="rId24"/>
    <p:sldId id="282" r:id="rId25"/>
    <p:sldId id="283" r:id="rId26"/>
    <p:sldId id="284" r:id="rId27"/>
    <p:sldId id="285" r:id="rId28"/>
    <p:sldId id="286" r:id="rId29"/>
    <p:sldId id="287" r:id="rId30"/>
    <p:sldId id="292" r:id="rId31"/>
    <p:sldId id="288" r:id="rId32"/>
    <p:sldId id="290" r:id="rId33"/>
    <p:sldId id="291" r:id="rId34"/>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6BA3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Srednji stil 4 - Isticanj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32" autoAdjust="0"/>
    <p:restoredTop sz="95313" autoAdjust="0"/>
  </p:normalViewPr>
  <p:slideViewPr>
    <p:cSldViewPr>
      <p:cViewPr>
        <p:scale>
          <a:sx n="80" d="100"/>
          <a:sy n="80" d="100"/>
        </p:scale>
        <p:origin x="-112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lvl1pPr>
              <a:defRPr/>
            </a:lvl1pPr>
          </a:lstStyle>
          <a:p>
            <a:pPr>
              <a:defRPr/>
            </a:pPr>
            <a:fld id="{13E8865C-CE2F-499B-BAD6-0D6EE0C6DD57}" type="datetimeFigureOut">
              <a:rPr lang="hr-HR"/>
              <a:pPr>
                <a:defRPr/>
              </a:pPr>
              <a:t>13.6.2018.</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0C2B0C4B-40B8-45BC-A0BF-61F428A9EDF9}"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pPr>
              <a:defRPr/>
            </a:pPr>
            <a:fld id="{E160F269-CF0E-4689-994A-7A4E812DD0A9}" type="datetimeFigureOut">
              <a:rPr lang="hr-HR"/>
              <a:pPr>
                <a:defRPr/>
              </a:pPr>
              <a:t>13.6.2018.</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D114F1AD-0397-422B-B320-DEACDFB241E1}"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pPr>
              <a:defRPr/>
            </a:pPr>
            <a:fld id="{6D273370-AC33-465A-A231-DB40C452CBAD}" type="datetimeFigureOut">
              <a:rPr lang="hr-HR"/>
              <a:pPr>
                <a:defRPr/>
              </a:pPr>
              <a:t>13.6.2018.</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6CE3389E-A28D-45B1-88D4-11583481A346}" type="slidenum">
              <a:rPr lang="hr-HR"/>
              <a:pPr>
                <a:defRPr/>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sr-Latn-CS"/>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3"/>
          <p:cNvSpPr>
            <a:spLocks noGrp="1"/>
          </p:cNvSpPr>
          <p:nvPr>
            <p:ph type="dt" sz="half" idx="10"/>
          </p:nvPr>
        </p:nvSpPr>
        <p:spPr/>
        <p:txBody>
          <a:bodyPr/>
          <a:lstStyle>
            <a:lvl1pPr>
              <a:defRPr/>
            </a:lvl1pPr>
          </a:lstStyle>
          <a:p>
            <a:pPr>
              <a:defRPr/>
            </a:pPr>
            <a:fld id="{2AFFEB6A-E5A4-498C-B92A-9157C9D61678}" type="datetimeFigureOut">
              <a:rPr lang="hr-HR"/>
              <a:pPr>
                <a:defRPr/>
              </a:pPr>
              <a:t>13.6.2018.</a:t>
            </a:fld>
            <a:endParaRPr lang="hr-HR"/>
          </a:p>
        </p:txBody>
      </p:sp>
      <p:sp>
        <p:nvSpPr>
          <p:cNvPr id="6" name="Footer Placeholder 4"/>
          <p:cNvSpPr>
            <a:spLocks noGrp="1"/>
          </p:cNvSpPr>
          <p:nvPr>
            <p:ph type="ftr" sz="quarter" idx="11"/>
          </p:nvPr>
        </p:nvSpPr>
        <p:spPr/>
        <p:txBody>
          <a:bodyPr/>
          <a:lstStyle>
            <a:lvl1pPr>
              <a:defRPr/>
            </a:lvl1pPr>
          </a:lstStyle>
          <a:p>
            <a:pPr>
              <a:defRPr/>
            </a:pPr>
            <a:endParaRPr lang="hr-HR"/>
          </a:p>
        </p:txBody>
      </p:sp>
      <p:sp>
        <p:nvSpPr>
          <p:cNvPr id="7" name="Slide Number Placeholder 5"/>
          <p:cNvSpPr>
            <a:spLocks noGrp="1"/>
          </p:cNvSpPr>
          <p:nvPr>
            <p:ph type="sldNum" sz="quarter" idx="12"/>
          </p:nvPr>
        </p:nvSpPr>
        <p:spPr/>
        <p:txBody>
          <a:bodyPr/>
          <a:lstStyle>
            <a:lvl1pPr>
              <a:defRPr/>
            </a:lvl1pPr>
          </a:lstStyle>
          <a:p>
            <a:pPr>
              <a:defRPr/>
            </a:pPr>
            <a:fld id="{E61B1506-CAC2-437E-BF9C-4B0F079AF06B}"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pPr>
              <a:defRPr/>
            </a:pPr>
            <a:fld id="{73938236-7BD5-456D-AD1E-0E79DC9CC055}" type="datetimeFigureOut">
              <a:rPr lang="hr-HR"/>
              <a:pPr>
                <a:defRPr/>
              </a:pPr>
              <a:t>13.6.2018.</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06A5E2EC-6228-4EFA-8167-7C9580E5CA9A}"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DE50F26-A709-4EF3-92CE-744D7344AB6D}" type="datetimeFigureOut">
              <a:rPr lang="hr-HR"/>
              <a:pPr>
                <a:defRPr/>
              </a:pPr>
              <a:t>13.6.2018.</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15AD67F3-DC70-4700-8A85-1B827351BE75}"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3"/>
          <p:cNvSpPr>
            <a:spLocks noGrp="1"/>
          </p:cNvSpPr>
          <p:nvPr>
            <p:ph type="dt" sz="half" idx="10"/>
          </p:nvPr>
        </p:nvSpPr>
        <p:spPr/>
        <p:txBody>
          <a:bodyPr/>
          <a:lstStyle>
            <a:lvl1pPr>
              <a:defRPr/>
            </a:lvl1pPr>
          </a:lstStyle>
          <a:p>
            <a:pPr>
              <a:defRPr/>
            </a:pPr>
            <a:fld id="{5C85C6B8-EE23-4ED6-B2D1-0D9B1D519BAA}" type="datetimeFigureOut">
              <a:rPr lang="hr-HR"/>
              <a:pPr>
                <a:defRPr/>
              </a:pPr>
              <a:t>13.6.2018.</a:t>
            </a:fld>
            <a:endParaRPr lang="hr-HR"/>
          </a:p>
        </p:txBody>
      </p:sp>
      <p:sp>
        <p:nvSpPr>
          <p:cNvPr id="6" name="Footer Placeholder 4"/>
          <p:cNvSpPr>
            <a:spLocks noGrp="1"/>
          </p:cNvSpPr>
          <p:nvPr>
            <p:ph type="ftr" sz="quarter" idx="11"/>
          </p:nvPr>
        </p:nvSpPr>
        <p:spPr/>
        <p:txBody>
          <a:bodyPr/>
          <a:lstStyle>
            <a:lvl1pPr>
              <a:defRPr/>
            </a:lvl1pPr>
          </a:lstStyle>
          <a:p>
            <a:pPr>
              <a:defRPr/>
            </a:pPr>
            <a:endParaRPr lang="hr-HR"/>
          </a:p>
        </p:txBody>
      </p:sp>
      <p:sp>
        <p:nvSpPr>
          <p:cNvPr id="7" name="Slide Number Placeholder 5"/>
          <p:cNvSpPr>
            <a:spLocks noGrp="1"/>
          </p:cNvSpPr>
          <p:nvPr>
            <p:ph type="sldNum" sz="quarter" idx="12"/>
          </p:nvPr>
        </p:nvSpPr>
        <p:spPr/>
        <p:txBody>
          <a:bodyPr/>
          <a:lstStyle>
            <a:lvl1pPr>
              <a:defRPr/>
            </a:lvl1pPr>
          </a:lstStyle>
          <a:p>
            <a:pPr>
              <a:defRPr/>
            </a:pPr>
            <a:fld id="{AEC35448-2AE5-4F5A-B36E-824513E235BE}"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3"/>
          <p:cNvSpPr>
            <a:spLocks noGrp="1"/>
          </p:cNvSpPr>
          <p:nvPr>
            <p:ph type="dt" sz="half" idx="10"/>
          </p:nvPr>
        </p:nvSpPr>
        <p:spPr/>
        <p:txBody>
          <a:bodyPr/>
          <a:lstStyle>
            <a:lvl1pPr>
              <a:defRPr/>
            </a:lvl1pPr>
          </a:lstStyle>
          <a:p>
            <a:pPr>
              <a:defRPr/>
            </a:pPr>
            <a:fld id="{4E980ABB-9D0C-448B-86C7-E154AA4E5DD4}" type="datetimeFigureOut">
              <a:rPr lang="hr-HR"/>
              <a:pPr>
                <a:defRPr/>
              </a:pPr>
              <a:t>13.6.2018.</a:t>
            </a:fld>
            <a:endParaRPr lang="hr-HR"/>
          </a:p>
        </p:txBody>
      </p:sp>
      <p:sp>
        <p:nvSpPr>
          <p:cNvPr id="8" name="Footer Placeholder 4"/>
          <p:cNvSpPr>
            <a:spLocks noGrp="1"/>
          </p:cNvSpPr>
          <p:nvPr>
            <p:ph type="ftr" sz="quarter" idx="11"/>
          </p:nvPr>
        </p:nvSpPr>
        <p:spPr/>
        <p:txBody>
          <a:bodyPr/>
          <a:lstStyle>
            <a:lvl1pPr>
              <a:defRPr/>
            </a:lvl1pPr>
          </a:lstStyle>
          <a:p>
            <a:pPr>
              <a:defRPr/>
            </a:pPr>
            <a:endParaRPr lang="hr-HR"/>
          </a:p>
        </p:txBody>
      </p:sp>
      <p:sp>
        <p:nvSpPr>
          <p:cNvPr id="9" name="Slide Number Placeholder 5"/>
          <p:cNvSpPr>
            <a:spLocks noGrp="1"/>
          </p:cNvSpPr>
          <p:nvPr>
            <p:ph type="sldNum" sz="quarter" idx="12"/>
          </p:nvPr>
        </p:nvSpPr>
        <p:spPr/>
        <p:txBody>
          <a:bodyPr/>
          <a:lstStyle>
            <a:lvl1pPr>
              <a:defRPr/>
            </a:lvl1pPr>
          </a:lstStyle>
          <a:p>
            <a:pPr>
              <a:defRPr/>
            </a:pPr>
            <a:fld id="{E50EBFBE-E6C3-46DE-9D22-B9E37CE05B1C}"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3"/>
          <p:cNvSpPr>
            <a:spLocks noGrp="1"/>
          </p:cNvSpPr>
          <p:nvPr>
            <p:ph type="dt" sz="half" idx="10"/>
          </p:nvPr>
        </p:nvSpPr>
        <p:spPr/>
        <p:txBody>
          <a:bodyPr/>
          <a:lstStyle>
            <a:lvl1pPr>
              <a:defRPr/>
            </a:lvl1pPr>
          </a:lstStyle>
          <a:p>
            <a:pPr>
              <a:defRPr/>
            </a:pPr>
            <a:fld id="{EF7B4161-A416-4224-A3B8-4487CDE20EEF}" type="datetimeFigureOut">
              <a:rPr lang="hr-HR"/>
              <a:pPr>
                <a:defRPr/>
              </a:pPr>
              <a:t>13.6.2018.</a:t>
            </a:fld>
            <a:endParaRPr lang="hr-HR"/>
          </a:p>
        </p:txBody>
      </p:sp>
      <p:sp>
        <p:nvSpPr>
          <p:cNvPr id="4" name="Footer Placeholder 4"/>
          <p:cNvSpPr>
            <a:spLocks noGrp="1"/>
          </p:cNvSpPr>
          <p:nvPr>
            <p:ph type="ftr" sz="quarter" idx="11"/>
          </p:nvPr>
        </p:nvSpPr>
        <p:spPr/>
        <p:txBody>
          <a:bodyPr/>
          <a:lstStyle>
            <a:lvl1pPr>
              <a:defRPr/>
            </a:lvl1pPr>
          </a:lstStyle>
          <a:p>
            <a:pPr>
              <a:defRPr/>
            </a:pPr>
            <a:endParaRPr lang="hr-HR"/>
          </a:p>
        </p:txBody>
      </p:sp>
      <p:sp>
        <p:nvSpPr>
          <p:cNvPr id="5" name="Slide Number Placeholder 5"/>
          <p:cNvSpPr>
            <a:spLocks noGrp="1"/>
          </p:cNvSpPr>
          <p:nvPr>
            <p:ph type="sldNum" sz="quarter" idx="12"/>
          </p:nvPr>
        </p:nvSpPr>
        <p:spPr/>
        <p:txBody>
          <a:bodyPr/>
          <a:lstStyle>
            <a:lvl1pPr>
              <a:defRPr/>
            </a:lvl1pPr>
          </a:lstStyle>
          <a:p>
            <a:pPr>
              <a:defRPr/>
            </a:pPr>
            <a:fld id="{CC23E30C-8568-4E74-893E-7634FCA594BA}"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AF8841D-7E54-4491-8A62-0937585A1D6B}" type="datetimeFigureOut">
              <a:rPr lang="hr-HR"/>
              <a:pPr>
                <a:defRPr/>
              </a:pPr>
              <a:t>13.6.2018.</a:t>
            </a:fld>
            <a:endParaRPr lang="hr-HR"/>
          </a:p>
        </p:txBody>
      </p:sp>
      <p:sp>
        <p:nvSpPr>
          <p:cNvPr id="3" name="Footer Placeholder 4"/>
          <p:cNvSpPr>
            <a:spLocks noGrp="1"/>
          </p:cNvSpPr>
          <p:nvPr>
            <p:ph type="ftr" sz="quarter" idx="11"/>
          </p:nvPr>
        </p:nvSpPr>
        <p:spPr/>
        <p:txBody>
          <a:bodyPr/>
          <a:lstStyle>
            <a:lvl1pPr>
              <a:defRPr/>
            </a:lvl1pPr>
          </a:lstStyle>
          <a:p>
            <a:pPr>
              <a:defRPr/>
            </a:pPr>
            <a:endParaRPr lang="hr-HR"/>
          </a:p>
        </p:txBody>
      </p:sp>
      <p:sp>
        <p:nvSpPr>
          <p:cNvPr id="4" name="Slide Number Placeholder 5"/>
          <p:cNvSpPr>
            <a:spLocks noGrp="1"/>
          </p:cNvSpPr>
          <p:nvPr>
            <p:ph type="sldNum" sz="quarter" idx="12"/>
          </p:nvPr>
        </p:nvSpPr>
        <p:spPr/>
        <p:txBody>
          <a:bodyPr/>
          <a:lstStyle>
            <a:lvl1pPr>
              <a:defRPr/>
            </a:lvl1pPr>
          </a:lstStyle>
          <a:p>
            <a:pPr>
              <a:defRPr/>
            </a:pPr>
            <a:fld id="{4AA8FC80-4581-418E-8A00-E90C49FC4576}"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4D8E61-D014-4743-A159-13031FB2C4E3}" type="datetimeFigureOut">
              <a:rPr lang="hr-HR"/>
              <a:pPr>
                <a:defRPr/>
              </a:pPr>
              <a:t>13.6.2018.</a:t>
            </a:fld>
            <a:endParaRPr lang="hr-HR"/>
          </a:p>
        </p:txBody>
      </p:sp>
      <p:sp>
        <p:nvSpPr>
          <p:cNvPr id="6" name="Footer Placeholder 4"/>
          <p:cNvSpPr>
            <a:spLocks noGrp="1"/>
          </p:cNvSpPr>
          <p:nvPr>
            <p:ph type="ftr" sz="quarter" idx="11"/>
          </p:nvPr>
        </p:nvSpPr>
        <p:spPr/>
        <p:txBody>
          <a:bodyPr/>
          <a:lstStyle>
            <a:lvl1pPr>
              <a:defRPr/>
            </a:lvl1pPr>
          </a:lstStyle>
          <a:p>
            <a:pPr>
              <a:defRPr/>
            </a:pPr>
            <a:endParaRPr lang="hr-HR"/>
          </a:p>
        </p:txBody>
      </p:sp>
      <p:sp>
        <p:nvSpPr>
          <p:cNvPr id="7" name="Slide Number Placeholder 5"/>
          <p:cNvSpPr>
            <a:spLocks noGrp="1"/>
          </p:cNvSpPr>
          <p:nvPr>
            <p:ph type="sldNum" sz="quarter" idx="12"/>
          </p:nvPr>
        </p:nvSpPr>
        <p:spPr/>
        <p:txBody>
          <a:bodyPr/>
          <a:lstStyle>
            <a:lvl1pPr>
              <a:defRPr/>
            </a:lvl1pPr>
          </a:lstStyle>
          <a:p>
            <a:pPr>
              <a:defRPr/>
            </a:pPr>
            <a:fld id="{85951D3E-52E1-469A-9F4C-43F72E46F170}"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9CEB1C-E3F9-49B5-95F6-FCB7ACA29EC4}" type="datetimeFigureOut">
              <a:rPr lang="hr-HR"/>
              <a:pPr>
                <a:defRPr/>
              </a:pPr>
              <a:t>13.6.2018.</a:t>
            </a:fld>
            <a:endParaRPr lang="hr-HR"/>
          </a:p>
        </p:txBody>
      </p:sp>
      <p:sp>
        <p:nvSpPr>
          <p:cNvPr id="6" name="Footer Placeholder 4"/>
          <p:cNvSpPr>
            <a:spLocks noGrp="1"/>
          </p:cNvSpPr>
          <p:nvPr>
            <p:ph type="ftr" sz="quarter" idx="11"/>
          </p:nvPr>
        </p:nvSpPr>
        <p:spPr/>
        <p:txBody>
          <a:bodyPr/>
          <a:lstStyle>
            <a:lvl1pPr>
              <a:defRPr/>
            </a:lvl1pPr>
          </a:lstStyle>
          <a:p>
            <a:pPr>
              <a:defRPr/>
            </a:pPr>
            <a:endParaRPr lang="hr-HR"/>
          </a:p>
        </p:txBody>
      </p:sp>
      <p:sp>
        <p:nvSpPr>
          <p:cNvPr id="7" name="Slide Number Placeholder 5"/>
          <p:cNvSpPr>
            <a:spLocks noGrp="1"/>
          </p:cNvSpPr>
          <p:nvPr>
            <p:ph type="sldNum" sz="quarter" idx="12"/>
          </p:nvPr>
        </p:nvSpPr>
        <p:spPr/>
        <p:txBody>
          <a:bodyPr/>
          <a:lstStyle>
            <a:lvl1pPr>
              <a:defRPr/>
            </a:lvl1pPr>
          </a:lstStyle>
          <a:p>
            <a:pPr>
              <a:defRPr/>
            </a:pPr>
            <a:fld id="{69990318-082F-400D-A597-7684ED57497C}"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hr-HR"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DE1F503-D202-45CA-9777-1597C933D9CE}" type="datetimeFigureOut">
              <a:rPr lang="hr-HR"/>
              <a:pPr>
                <a:defRPr/>
              </a:pPr>
              <a:t>13.6.2018.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5D1A462-A07E-4F88-BD91-CB43733425F9}"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endParaRPr lang="hr-HR" smtClean="0"/>
          </a:p>
        </p:txBody>
      </p:sp>
      <p:sp>
        <p:nvSpPr>
          <p:cNvPr id="4" name="Subtitle 3"/>
          <p:cNvSpPr>
            <a:spLocks noGrp="1"/>
          </p:cNvSpPr>
          <p:nvPr>
            <p:ph type="subTitle" idx="1"/>
          </p:nvPr>
        </p:nvSpPr>
        <p:spPr/>
        <p:txBody>
          <a:bodyPr/>
          <a:lstStyle/>
          <a:p>
            <a:pPr>
              <a:defRPr/>
            </a:pPr>
            <a:endParaRPr lang="hr-HR" dirty="0"/>
          </a:p>
        </p:txBody>
      </p:sp>
      <p:pic>
        <p:nvPicPr>
          <p:cNvPr id="14339" name="Picture 4"/>
          <p:cNvPicPr>
            <a:picLocks noChangeAspect="1"/>
          </p:cNvPicPr>
          <p:nvPr/>
        </p:nvPicPr>
        <p:blipFill>
          <a:blip r:embed="rId2"/>
          <a:srcRect/>
          <a:stretch>
            <a:fillRect/>
          </a:stretch>
        </p:blipFill>
        <p:spPr bwMode="auto">
          <a:xfrm>
            <a:off x="468313" y="981075"/>
            <a:ext cx="8280400" cy="5013325"/>
          </a:xfrm>
          <a:prstGeom prst="rect">
            <a:avLst/>
          </a:prstGeom>
          <a:noFill/>
          <a:ln w="9525">
            <a:noFill/>
            <a:miter lim="800000"/>
            <a:headEnd/>
            <a:tailEnd/>
          </a:ln>
        </p:spPr>
      </p:pic>
      <p:pic>
        <p:nvPicPr>
          <p:cNvPr id="1027" name="Picture 3"/>
          <p:cNvPicPr>
            <a:picLocks noChangeAspect="1" noChangeArrowheads="1"/>
          </p:cNvPicPr>
          <p:nvPr/>
        </p:nvPicPr>
        <p:blipFill>
          <a:blip r:embed="rId3">
            <a:extLst/>
          </a:blip>
          <a:srcRect/>
          <a:stretch>
            <a:fillRect/>
          </a:stretch>
        </p:blipFill>
        <p:spPr bwMode="auto">
          <a:xfrm>
            <a:off x="7236296" y="1216896"/>
            <a:ext cx="1238250" cy="895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539750" y="260350"/>
            <a:ext cx="8229600" cy="1143000"/>
          </a:xfrm>
        </p:spPr>
        <p:txBody>
          <a:bodyPr/>
          <a:lstStyle/>
          <a:p>
            <a:pPr eaLnBrk="1" hangingPunct="1"/>
            <a:endParaRPr lang="hr-HR" smtClean="0"/>
          </a:p>
        </p:txBody>
      </p:sp>
      <p:sp>
        <p:nvSpPr>
          <p:cNvPr id="23554" name="Text Box 7"/>
          <p:cNvSpPr txBox="1">
            <a:spLocks noChangeArrowheads="1"/>
          </p:cNvSpPr>
          <p:nvPr/>
        </p:nvSpPr>
        <p:spPr bwMode="auto">
          <a:xfrm>
            <a:off x="1403350" y="1916113"/>
            <a:ext cx="6518275" cy="2678112"/>
          </a:xfrm>
          <a:prstGeom prst="rect">
            <a:avLst/>
          </a:prstGeom>
          <a:noFill/>
          <a:ln w="9525">
            <a:noFill/>
            <a:miter lim="800000"/>
            <a:headEnd/>
            <a:tailEnd/>
          </a:ln>
        </p:spPr>
        <p:txBody>
          <a:bodyPr>
            <a:spAutoFit/>
          </a:bodyPr>
          <a:lstStyle/>
          <a:p>
            <a:pPr algn="just"/>
            <a:r>
              <a:rPr lang="hr-HR" sz="2400">
                <a:latin typeface="Calibri" pitchFamily="34" charset="0"/>
              </a:rPr>
              <a:t>Almost seven in ten Americans (69%) say that public libraries are important to them and their family: 38% of Americans ages 16 and older say that the public library is “very important,” and 31% say it is “somewhat important.”  Some 17% say it is “not too important,” while 13% say it is “not important at all.”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endParaRPr lang="hr-HR" smtClean="0"/>
          </a:p>
        </p:txBody>
      </p:sp>
      <p:graphicFrame>
        <p:nvGraphicFramePr>
          <p:cNvPr id="24604" name="Group 28"/>
          <p:cNvGraphicFramePr>
            <a:graphicFrameLocks noGrp="1"/>
          </p:cNvGraphicFramePr>
          <p:nvPr>
            <p:ph idx="1"/>
          </p:nvPr>
        </p:nvGraphicFramePr>
        <p:xfrm>
          <a:off x="468313" y="1341438"/>
          <a:ext cx="8229600" cy="3968115"/>
        </p:xfrm>
        <a:graphic>
          <a:graphicData uri="http://schemas.openxmlformats.org/drawingml/2006/table">
            <a:tbl>
              <a:tblPr>
                <a:tableStyleId>{22838BEF-8BB2-4498-84A7-C5851F593DF1}</a:tableStyleId>
              </a:tblPr>
              <a:tblGrid>
                <a:gridCol w="4114800"/>
                <a:gridCol w="4114800"/>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u="none" strike="noStrike" cap="none" normalizeH="0" baseline="0" dirty="0" err="1" smtClean="0">
                          <a:ln>
                            <a:noFill/>
                          </a:ln>
                          <a:effectLst/>
                        </a:rPr>
                        <a:t>Institution</a:t>
                      </a:r>
                      <a:r>
                        <a:rPr kumimoji="0" lang="hr-HR" sz="2000" u="none" strike="noStrike" cap="none" normalizeH="0" baseline="0" dirty="0" smtClean="0">
                          <a:ln>
                            <a:noFill/>
                          </a:ln>
                          <a:effectLst/>
                        </a:rPr>
                        <a:t> </a:t>
                      </a:r>
                      <a:r>
                        <a:rPr kumimoji="0" lang="hr-HR" sz="2000" u="none" strike="noStrike" cap="none" normalizeH="0" baseline="0" dirty="0" err="1" smtClean="0">
                          <a:ln>
                            <a:noFill/>
                          </a:ln>
                          <a:effectLst/>
                        </a:rPr>
                        <a:t>of</a:t>
                      </a:r>
                      <a:r>
                        <a:rPr kumimoji="0" lang="hr-HR" sz="2000" u="none" strike="noStrike" cap="none" normalizeH="0" baseline="0" dirty="0" smtClean="0">
                          <a:ln>
                            <a:noFill/>
                          </a:ln>
                          <a:effectLst/>
                        </a:rPr>
                        <a:t> </a:t>
                      </a:r>
                      <a:r>
                        <a:rPr kumimoji="0" lang="hr-HR" sz="2000" u="none" strike="noStrike" cap="none" normalizeH="0" baseline="0" dirty="0" err="1" smtClean="0">
                          <a:ln>
                            <a:noFill/>
                          </a:ln>
                          <a:effectLst/>
                        </a:rPr>
                        <a:t>Museum</a:t>
                      </a:r>
                      <a:r>
                        <a:rPr kumimoji="0" lang="hr-HR" sz="2000" u="none" strike="noStrike" cap="none" normalizeH="0" baseline="0" dirty="0" smtClean="0">
                          <a:ln>
                            <a:noFill/>
                          </a:ln>
                          <a:effectLst/>
                        </a:rPr>
                        <a:t> </a:t>
                      </a:r>
                      <a:r>
                        <a:rPr kumimoji="0" lang="hr-HR" sz="2000" u="none" strike="noStrike" cap="none" normalizeH="0" baseline="0" dirty="0" err="1" smtClean="0">
                          <a:ln>
                            <a:noFill/>
                          </a:ln>
                          <a:effectLst/>
                        </a:rPr>
                        <a:t>and</a:t>
                      </a:r>
                      <a:r>
                        <a:rPr kumimoji="0" lang="hr-HR" sz="2000" u="none" strike="noStrike" cap="none" normalizeH="0" baseline="0" dirty="0" smtClean="0">
                          <a:ln>
                            <a:noFill/>
                          </a:ln>
                          <a:effectLst/>
                        </a:rPr>
                        <a:t> </a:t>
                      </a:r>
                      <a:r>
                        <a:rPr kumimoji="0" lang="hr-HR" sz="2000" u="none" strike="noStrike" cap="none" normalizeH="0" baseline="0" dirty="0" err="1" smtClean="0">
                          <a:ln>
                            <a:noFill/>
                          </a:ln>
                          <a:effectLst/>
                        </a:rPr>
                        <a:t>Library</a:t>
                      </a:r>
                      <a:r>
                        <a:rPr kumimoji="0" lang="hr-HR" sz="2000" u="none" strike="noStrike" cap="none" normalizeH="0" baseline="0" dirty="0" smtClean="0">
                          <a:ln>
                            <a:noFill/>
                          </a:ln>
                          <a:effectLst/>
                        </a:rPr>
                        <a:t> </a:t>
                      </a:r>
                      <a:r>
                        <a:rPr kumimoji="0" lang="hr-HR" sz="2000" u="none" strike="noStrike" cap="none" normalizeH="0" baseline="0" dirty="0" err="1" smtClean="0">
                          <a:ln>
                            <a:noFill/>
                          </a:ln>
                          <a:effectLst/>
                        </a:rPr>
                        <a:t>Services</a:t>
                      </a:r>
                      <a:r>
                        <a:rPr kumimoji="0" lang="hr-HR" sz="2000" u="none" strike="noStrike" cap="none" normalizeH="0" baseline="0" dirty="0" smtClean="0">
                          <a:ln>
                            <a:noFill/>
                          </a:ln>
                          <a:effectLst/>
                        </a:rPr>
                        <a:t> (IMLS) (2008.)</a:t>
                      </a:r>
                      <a:endParaRPr kumimoji="0" lang="hr-HR" sz="2000" b="1" i="0" u="none" strike="noStrike" cap="none" normalizeH="0" baseline="0" dirty="0" smtClean="0">
                        <a:ln>
                          <a:noFill/>
                        </a:ln>
                        <a:solidFill>
                          <a:schemeClr val="tx1"/>
                        </a:solidFill>
                        <a:effectLst/>
                        <a:latin typeface="Calibri" pitchFamily="34" charset="0"/>
                      </a:endParaRPr>
                    </a:p>
                  </a:txBody>
                  <a:tcPr horzOverflow="overflow"/>
                </a:tc>
                <a:tc hMerge="1">
                  <a:txBody>
                    <a:bodyPr/>
                    <a:lstStyle/>
                    <a:p>
                      <a:endParaRPr lang="sr-Latn-C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err="1" smtClean="0">
                          <a:ln>
                            <a:noFill/>
                          </a:ln>
                          <a:effectLst/>
                        </a:rPr>
                        <a:t>College</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degree</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85,9%</a:t>
                      </a:r>
                      <a:endParaRPr kumimoji="0" lang="hr-HR" sz="1800" b="0" i="0" u="none" strike="noStrike" cap="none" normalizeH="0" baseline="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err="1" smtClean="0">
                          <a:ln>
                            <a:noFill/>
                          </a:ln>
                          <a:effectLst/>
                        </a:rPr>
                        <a:t>Highschool</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degree</a:t>
                      </a:r>
                      <a:endParaRPr kumimoji="0" lang="hr-HR"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44%</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err="1" smtClean="0">
                          <a:ln>
                            <a:noFill/>
                          </a:ln>
                          <a:effectLst/>
                        </a:rPr>
                        <a:t>Young</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adults</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and</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children</a:t>
                      </a:r>
                      <a:endParaRPr kumimoji="0" lang="hr-HR"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40%</a:t>
                      </a:r>
                      <a:endParaRPr kumimoji="0" lang="hr-HR" sz="1800" b="0" i="0" u="none" strike="noStrike" cap="none" normalizeH="0" baseline="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err="1" smtClean="0">
                          <a:ln>
                            <a:noFill/>
                          </a:ln>
                          <a:effectLst/>
                        </a:rPr>
                        <a:t>Workpeople</a:t>
                      </a:r>
                      <a:endParaRPr kumimoji="0" lang="hr-HR"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60%</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Unemployed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55,8 %</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Unqualified</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39%</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9"/>
          <p:cNvSpPr>
            <a:spLocks noGrp="1"/>
          </p:cNvSpPr>
          <p:nvPr>
            <p:ph type="title"/>
          </p:nvPr>
        </p:nvSpPr>
        <p:spPr/>
        <p:txBody>
          <a:bodyPr/>
          <a:lstStyle/>
          <a:p>
            <a:pPr eaLnBrk="1" hangingPunct="1"/>
            <a:endParaRPr lang="hr-HR" smtClean="0"/>
          </a:p>
        </p:txBody>
      </p:sp>
      <p:graphicFrame>
        <p:nvGraphicFramePr>
          <p:cNvPr id="25635" name="Group 35"/>
          <p:cNvGraphicFramePr>
            <a:graphicFrameLocks noGrp="1"/>
          </p:cNvGraphicFramePr>
          <p:nvPr>
            <p:ph sz="half" idx="2"/>
          </p:nvPr>
        </p:nvGraphicFramePr>
        <p:xfrm>
          <a:off x="539750" y="1125538"/>
          <a:ext cx="8064500" cy="4119245"/>
        </p:xfrm>
        <a:graphic>
          <a:graphicData uri="http://schemas.openxmlformats.org/drawingml/2006/table">
            <a:tbl>
              <a:tblPr>
                <a:tableStyleId>{22838BEF-8BB2-4498-84A7-C5851F593DF1}</a:tableStyleId>
              </a:tblPr>
              <a:tblGrid>
                <a:gridCol w="4033837"/>
                <a:gridCol w="4030663"/>
              </a:tblGrid>
              <a:tr h="4445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u="none" strike="noStrike" cap="none" normalizeH="0" baseline="0" dirty="0" err="1" smtClean="0">
                          <a:ln>
                            <a:noFill/>
                          </a:ln>
                          <a:effectLst/>
                        </a:rPr>
                        <a:t>Excluded</a:t>
                      </a:r>
                      <a:r>
                        <a:rPr kumimoji="0" lang="hr-HR" sz="2000" u="none" strike="noStrike" cap="none" normalizeH="0" baseline="0" dirty="0" smtClean="0">
                          <a:ln>
                            <a:noFill/>
                          </a:ln>
                          <a:effectLst/>
                        </a:rPr>
                        <a:t> </a:t>
                      </a:r>
                      <a:r>
                        <a:rPr kumimoji="0" lang="hr-HR" sz="2000" u="none" strike="noStrike" cap="none" normalizeH="0" baseline="0" dirty="0" err="1" smtClean="0">
                          <a:ln>
                            <a:noFill/>
                          </a:ln>
                          <a:effectLst/>
                        </a:rPr>
                        <a:t>Social</a:t>
                      </a:r>
                      <a:r>
                        <a:rPr kumimoji="0" lang="hr-HR" sz="2000" u="none" strike="noStrike" cap="none" normalizeH="0" baseline="0" dirty="0" smtClean="0">
                          <a:ln>
                            <a:noFill/>
                          </a:ln>
                          <a:effectLst/>
                        </a:rPr>
                        <a:t> Group</a:t>
                      </a:r>
                      <a:endParaRPr kumimoji="0" lang="hr-HR" sz="2000" b="1" i="0" u="none" strike="noStrike" cap="none" normalizeH="0" baseline="0" dirty="0" smtClean="0">
                        <a:ln>
                          <a:noFill/>
                        </a:ln>
                        <a:solidFill>
                          <a:schemeClr val="tx1"/>
                        </a:solidFill>
                        <a:effectLst/>
                        <a:latin typeface="Calibri" pitchFamily="34" charset="0"/>
                      </a:endParaRPr>
                    </a:p>
                  </a:txBody>
                  <a:tcPr horzOverflow="overflow"/>
                </a:tc>
                <a:tc hMerge="1">
                  <a:txBody>
                    <a:bodyPr/>
                    <a:lstStyle/>
                    <a:p>
                      <a:endParaRPr lang="sr-Latn-CS"/>
                    </a:p>
                  </a:txBody>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Bohemians</a:t>
                      </a:r>
                      <a:endParaRPr kumimoji="0" lang="hr-HR" sz="1800" b="0" i="0" u="none" strike="noStrike" cap="none" normalizeH="0" baseline="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a:t>
                      </a:r>
                      <a:endParaRPr kumimoji="0" lang="hr-HR" sz="1800" b="0" i="0" u="none" strike="noStrike" cap="none" normalizeH="0" baseline="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err="1" smtClean="0">
                          <a:ln>
                            <a:noFill/>
                          </a:ln>
                          <a:effectLst/>
                        </a:rPr>
                        <a:t>Homeless</a:t>
                      </a:r>
                      <a:endParaRPr kumimoji="0" lang="hr-HR"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a:t>
                      </a:r>
                      <a:endParaRPr kumimoji="0" lang="hr-HR" sz="1800" b="0" i="0" u="none" strike="noStrike" cap="none" normalizeH="0" baseline="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err="1" smtClean="0">
                          <a:ln>
                            <a:noFill/>
                          </a:ln>
                          <a:effectLst/>
                        </a:rPr>
                        <a:t>Housebound</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people</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err="1" smtClean="0">
                          <a:ln>
                            <a:noFill/>
                          </a:ln>
                          <a:effectLst/>
                        </a:rPr>
                        <a:t>Prisioner</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and</a:t>
                      </a:r>
                      <a:r>
                        <a:rPr kumimoji="0" lang="hr-HR" sz="1800" u="none" strike="noStrike" cap="none" normalizeH="0" baseline="0" dirty="0" smtClean="0">
                          <a:ln>
                            <a:noFill/>
                          </a:ln>
                          <a:effectLst/>
                        </a:rPr>
                        <a:t> </a:t>
                      </a:r>
                      <a:r>
                        <a:rPr kumimoji="0" lang="hr-HR" sz="1800" u="none" strike="noStrike" cap="none" normalizeH="0" baseline="0" dirty="0" err="1" smtClean="0">
                          <a:ln>
                            <a:noFill/>
                          </a:ln>
                          <a:effectLst/>
                        </a:rPr>
                        <a:t>famillies</a:t>
                      </a:r>
                      <a:endParaRPr kumimoji="0" lang="hr-HR" sz="1800" u="none" strike="noStrike" cap="none" normalizeH="0" baseline="0" dirty="0" smtClean="0">
                        <a:ln>
                          <a:noFill/>
                        </a:ln>
                        <a:effectLst/>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a:t>
                      </a:r>
                      <a:endParaRPr kumimoji="0" lang="hr-HR" sz="1800" b="0" i="0" u="none" strike="noStrike" cap="none" normalizeH="0" baseline="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Racial and ethnic minorities </a:t>
                      </a:r>
                      <a:endParaRPr kumimoji="0" lang="hr-HR" sz="1800" b="0" i="0" u="none" strike="noStrike" cap="none" normalizeH="0" baseline="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Refugees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smtClean="0">
                          <a:ln>
                            <a:noFill/>
                          </a:ln>
                          <a:effectLst/>
                        </a:rPr>
                        <a:t>Travellers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800" b="0" i="0" u="none" strike="noStrike" cap="none" normalizeH="0" baseline="0" smtClean="0">
                        <a:ln>
                          <a:noFill/>
                        </a:ln>
                        <a:solidFill>
                          <a:schemeClr val="tx1"/>
                        </a:solidFill>
                        <a:effectLst/>
                        <a:latin typeface="Calibri" pitchFamily="34" charset="0"/>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800" u="none" strike="noStrike" cap="none" normalizeH="0" baseline="0" dirty="0" smtClean="0">
                          <a:ln>
                            <a:noFill/>
                          </a:ln>
                          <a:effectLst/>
                        </a:rPr>
                        <a:t>?</a:t>
                      </a:r>
                      <a:endParaRPr kumimoji="0" lang="hr-HR" sz="1800" b="0" i="0" u="none" strike="noStrike" cap="none" normalizeH="0" baseline="0" dirty="0" smtClean="0">
                        <a:ln>
                          <a:noFill/>
                        </a:ln>
                        <a:solidFill>
                          <a:schemeClr val="tx1"/>
                        </a:solidFill>
                        <a:effectLst/>
                        <a:latin typeface="Calibri" pitchFamily="34"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hr-HR" sz="3600" b="1" smtClean="0">
                <a:solidFill>
                  <a:srgbClr val="009999"/>
                </a:solidFill>
              </a:rPr>
              <a:t>WE NEED TO KNOW…</a:t>
            </a:r>
          </a:p>
        </p:txBody>
      </p:sp>
      <p:sp>
        <p:nvSpPr>
          <p:cNvPr id="26626" name="Content Placeholder 2"/>
          <p:cNvSpPr>
            <a:spLocks noGrp="1"/>
          </p:cNvSpPr>
          <p:nvPr>
            <p:ph idx="1"/>
          </p:nvPr>
        </p:nvSpPr>
        <p:spPr/>
        <p:txBody>
          <a:bodyPr/>
          <a:lstStyle/>
          <a:p>
            <a:pPr eaLnBrk="1" hangingPunct="1"/>
            <a:r>
              <a:rPr lang="hr-HR" sz="2400" smtClean="0"/>
              <a:t>Who are our users?</a:t>
            </a:r>
          </a:p>
          <a:p>
            <a:pPr eaLnBrk="1" hangingPunct="1"/>
            <a:r>
              <a:rPr lang="hr-HR" sz="2400" smtClean="0"/>
              <a:t>Who are our non-users?</a:t>
            </a:r>
          </a:p>
          <a:p>
            <a:pPr eaLnBrk="1" hangingPunct="1"/>
            <a:r>
              <a:rPr lang="hr-HR" sz="2400" smtClean="0"/>
              <a:t>Who are excluded social group?</a:t>
            </a:r>
          </a:p>
          <a:p>
            <a:pPr eaLnBrk="1" hangingPunct="1"/>
            <a:r>
              <a:rPr lang="hr-HR" sz="2400" smtClean="0"/>
              <a:t>Who wants to go to the library?</a:t>
            </a:r>
          </a:p>
          <a:p>
            <a:pPr eaLnBrk="1" hangingPunct="1"/>
            <a:r>
              <a:rPr lang="hr-HR" sz="2400" smtClean="0"/>
              <a:t>Who has the fear of the library?</a:t>
            </a:r>
          </a:p>
          <a:p>
            <a:pPr eaLnBrk="1" hangingPunct="1"/>
            <a:r>
              <a:rPr lang="hr-HR" sz="2400" smtClean="0"/>
              <a:t>Who thinks that library is only for educated people?</a:t>
            </a:r>
          </a:p>
          <a:p>
            <a:pPr algn="ctr" eaLnBrk="1" hangingPunct="1">
              <a:buFont typeface="Arial" charset="0"/>
              <a:buNone/>
            </a:pPr>
            <a:r>
              <a:rPr lang="hr-HR" sz="3600" smtClean="0"/>
              <a:t>.. </a:t>
            </a:r>
            <a:r>
              <a:rPr lang="hr-HR" sz="3600" smtClean="0">
                <a:solidFill>
                  <a:srgbClr val="009999"/>
                </a:solidFill>
              </a:rPr>
              <a:t>WE NEED TO RESEARCH</a:t>
            </a:r>
          </a:p>
          <a:p>
            <a:pPr algn="ctr" eaLnBrk="1" hangingPunct="1">
              <a:spcBef>
                <a:spcPct val="0"/>
              </a:spcBef>
              <a:buFontTx/>
              <a:buNone/>
            </a:pPr>
            <a:r>
              <a:rPr lang="hr-HR" altLang="zh-CN" sz="2000" b="1" smtClean="0">
                <a:cs typeface="宋体"/>
              </a:rPr>
              <a:t>*THOUGHT FOR FUTURE*</a:t>
            </a:r>
          </a:p>
          <a:p>
            <a:pPr algn="ctr" eaLnBrk="1" hangingPunct="1">
              <a:spcBef>
                <a:spcPct val="0"/>
              </a:spcBef>
              <a:buFontTx/>
              <a:buNone/>
            </a:pPr>
            <a:r>
              <a:rPr lang="en-US" altLang="zh-CN" sz="2000" b="1" smtClean="0">
                <a:cs typeface="宋体"/>
              </a:rPr>
              <a:t>In order to overcome the principle of complete openness and</a:t>
            </a:r>
            <a:r>
              <a:rPr lang="hr-HR" altLang="zh-CN" sz="2000" b="1" smtClean="0">
                <a:cs typeface="宋体"/>
              </a:rPr>
              <a:t> </a:t>
            </a:r>
            <a:r>
              <a:rPr lang="en-US" altLang="zh-CN" sz="2000" b="1" smtClean="0">
                <a:cs typeface="宋体"/>
              </a:rPr>
              <a:t>use of library services, users of the library should be everybody, regardless of possession of a membership card</a:t>
            </a:r>
            <a:r>
              <a:rPr lang="hr-HR" altLang="zh-CN" sz="2000" b="1" smtClean="0">
                <a:cs typeface="宋体"/>
              </a:rPr>
              <a:t>. </a:t>
            </a:r>
            <a:endParaRPr lang="hr-HR" sz="2000" b="1" smtClean="0"/>
          </a:p>
          <a:p>
            <a:pPr algn="ctr" eaLnBrk="1" hangingPunct="1"/>
            <a:endParaRPr lang="hr-HR" sz="2000" b="1"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a:xfrm>
            <a:off x="468313" y="188913"/>
            <a:ext cx="8229600" cy="1143000"/>
          </a:xfrm>
        </p:spPr>
        <p:txBody>
          <a:bodyPr/>
          <a:lstStyle/>
          <a:p>
            <a:pPr eaLnBrk="1" hangingPunct="1"/>
            <a:r>
              <a:rPr lang="hr-HR" sz="3200" b="1" smtClean="0">
                <a:solidFill>
                  <a:srgbClr val="009999"/>
                </a:solidFill>
              </a:rPr>
              <a:t>SOCIAL INEQUALITY AND THE </a:t>
            </a:r>
            <a:r>
              <a:rPr lang="en-US" sz="3200" b="1" smtClean="0">
                <a:solidFill>
                  <a:srgbClr val="009999"/>
                </a:solidFill>
              </a:rPr>
              <a:t> </a:t>
            </a:r>
            <a:r>
              <a:rPr lang="hr-HR" sz="3200" b="1" smtClean="0">
                <a:solidFill>
                  <a:srgbClr val="009999"/>
                </a:solidFill>
              </a:rPr>
              <a:t>PUBLIC LIBRARY MANAGEMENT: RESEARCH</a:t>
            </a:r>
            <a:endParaRPr lang="hr-HR" sz="3200" smtClean="0">
              <a:solidFill>
                <a:srgbClr val="009999"/>
              </a:solidFill>
            </a:endParaRPr>
          </a:p>
        </p:txBody>
      </p:sp>
      <p:sp>
        <p:nvSpPr>
          <p:cNvPr id="27650" name="Rectangle 3"/>
          <p:cNvSpPr>
            <a:spLocks noGrp="1"/>
          </p:cNvSpPr>
          <p:nvPr>
            <p:ph type="body" idx="1"/>
          </p:nvPr>
        </p:nvSpPr>
        <p:spPr>
          <a:xfrm>
            <a:off x="468313" y="1268413"/>
            <a:ext cx="8229600" cy="4525962"/>
          </a:xfrm>
        </p:spPr>
        <p:txBody>
          <a:bodyPr/>
          <a:lstStyle/>
          <a:p>
            <a:pPr eaLnBrk="1" hangingPunct="1">
              <a:lnSpc>
                <a:spcPct val="80000"/>
              </a:lnSpc>
              <a:buFont typeface="Arial" charset="0"/>
              <a:buNone/>
            </a:pPr>
            <a:r>
              <a:rPr lang="hr-HR" sz="2000" b="1" smtClean="0">
                <a:solidFill>
                  <a:srgbClr val="009999"/>
                </a:solidFill>
              </a:rPr>
              <a:t>AIM</a:t>
            </a:r>
          </a:p>
          <a:p>
            <a:pPr eaLnBrk="1" hangingPunct="1">
              <a:lnSpc>
                <a:spcPct val="80000"/>
              </a:lnSpc>
              <a:buFont typeface="Arial" charset="0"/>
              <a:buNone/>
            </a:pPr>
            <a:r>
              <a:rPr lang="hr-HR" sz="2000" smtClean="0"/>
              <a:t>      Discover potential social inequality segments in public library management.</a:t>
            </a:r>
          </a:p>
          <a:p>
            <a:pPr eaLnBrk="1" hangingPunct="1">
              <a:lnSpc>
                <a:spcPct val="80000"/>
              </a:lnSpc>
              <a:buFont typeface="Arial" charset="0"/>
              <a:buNone/>
            </a:pPr>
            <a:endParaRPr lang="hr-HR" sz="2000" smtClean="0"/>
          </a:p>
          <a:p>
            <a:pPr eaLnBrk="1" hangingPunct="1">
              <a:lnSpc>
                <a:spcPct val="80000"/>
              </a:lnSpc>
              <a:buFont typeface="Arial" charset="0"/>
              <a:buNone/>
            </a:pPr>
            <a:r>
              <a:rPr lang="hr-HR" sz="2000" b="1" smtClean="0">
                <a:solidFill>
                  <a:srgbClr val="009999"/>
                </a:solidFill>
              </a:rPr>
              <a:t>PURPOSE</a:t>
            </a:r>
          </a:p>
          <a:p>
            <a:pPr eaLnBrk="1" hangingPunct="1">
              <a:lnSpc>
                <a:spcPct val="80000"/>
              </a:lnSpc>
              <a:buFont typeface="Arial" charset="0"/>
              <a:buNone/>
            </a:pPr>
            <a:r>
              <a:rPr lang="hr-HR" sz="2000" smtClean="0"/>
              <a:t>      Signalize the problem of social inequality and indicate possible ways to prevent future development of social inequality in libraries.</a:t>
            </a:r>
          </a:p>
          <a:p>
            <a:pPr eaLnBrk="1" hangingPunct="1">
              <a:lnSpc>
                <a:spcPct val="80000"/>
              </a:lnSpc>
              <a:buFont typeface="Arial" charset="0"/>
              <a:buNone/>
            </a:pPr>
            <a:endParaRPr lang="hr-HR" sz="2000" smtClean="0"/>
          </a:p>
          <a:p>
            <a:pPr eaLnBrk="1" hangingPunct="1">
              <a:lnSpc>
                <a:spcPct val="80000"/>
              </a:lnSpc>
              <a:buFont typeface="Arial" charset="0"/>
              <a:buNone/>
            </a:pPr>
            <a:r>
              <a:rPr lang="hr-HR" sz="2000" b="1" smtClean="0">
                <a:solidFill>
                  <a:srgbClr val="009999"/>
                </a:solidFill>
              </a:rPr>
              <a:t>RESEARCH QUESTIONS</a:t>
            </a:r>
          </a:p>
          <a:p>
            <a:pPr eaLnBrk="1" hangingPunct="1">
              <a:lnSpc>
                <a:spcPct val="80000"/>
              </a:lnSpc>
              <a:buFont typeface="Arial" charset="0"/>
              <a:buNone/>
            </a:pPr>
            <a:r>
              <a:rPr lang="en-US" sz="2000" smtClean="0"/>
              <a:t>1. In which segments of public library management system social inequality can be identified?</a:t>
            </a:r>
          </a:p>
          <a:p>
            <a:pPr eaLnBrk="1" hangingPunct="1">
              <a:lnSpc>
                <a:spcPct val="80000"/>
              </a:lnSpc>
              <a:buFont typeface="Arial" charset="0"/>
              <a:buNone/>
            </a:pPr>
            <a:r>
              <a:rPr lang="en-US" sz="2000" smtClean="0"/>
              <a:t>2. Which are the ways to prevent the future development of social inequality that is found in the parts of public library management?</a:t>
            </a:r>
            <a:endParaRPr lang="hr-HR" sz="2000" smtClean="0"/>
          </a:p>
          <a:p>
            <a:pPr eaLnBrk="1" hangingPunct="1">
              <a:lnSpc>
                <a:spcPct val="80000"/>
              </a:lnSpc>
              <a:buFont typeface="Arial" charset="0"/>
              <a:buNone/>
            </a:pPr>
            <a:endParaRPr lang="hr-HR" sz="2000" smtClean="0"/>
          </a:p>
          <a:p>
            <a:pPr eaLnBrk="1" hangingPunct="1">
              <a:lnSpc>
                <a:spcPct val="80000"/>
              </a:lnSpc>
              <a:buFont typeface="Arial" charset="0"/>
              <a:buNone/>
            </a:pPr>
            <a:r>
              <a:rPr lang="hr-HR" sz="2000" b="1" smtClean="0">
                <a:solidFill>
                  <a:srgbClr val="009999"/>
                </a:solidFill>
              </a:rPr>
              <a:t>METHODOLOGY</a:t>
            </a:r>
          </a:p>
          <a:p>
            <a:pPr eaLnBrk="1" hangingPunct="1">
              <a:lnSpc>
                <a:spcPct val="80000"/>
              </a:lnSpc>
              <a:buFont typeface="Arial" charset="0"/>
              <a:buNone/>
            </a:pPr>
            <a:r>
              <a:rPr lang="hr-HR" altLang="zh-CN" sz="2000" smtClean="0">
                <a:cs typeface="宋体"/>
              </a:rPr>
              <a:t>    A</a:t>
            </a:r>
            <a:r>
              <a:rPr lang="en-US" altLang="zh-CN" sz="2000" smtClean="0">
                <a:cs typeface="宋体"/>
              </a:rPr>
              <a:t>nalysis of documentation of national strategies</a:t>
            </a:r>
            <a:r>
              <a:rPr lang="hr-HR" altLang="zh-CN" sz="2000" smtClean="0">
                <a:cs typeface="宋体"/>
              </a:rPr>
              <a:t> (for public libraries)</a:t>
            </a:r>
          </a:p>
          <a:p>
            <a:pPr eaLnBrk="1" hangingPunct="1">
              <a:lnSpc>
                <a:spcPct val="80000"/>
              </a:lnSpc>
              <a:buFont typeface="Arial" charset="0"/>
              <a:buNone/>
            </a:pPr>
            <a:endParaRPr lang="hr-HR" altLang="zh-CN" sz="2000" smtClean="0">
              <a:cs typeface="宋体"/>
            </a:endParaRPr>
          </a:p>
          <a:p>
            <a:pPr eaLnBrk="1" hangingPunct="1">
              <a:lnSpc>
                <a:spcPct val="80000"/>
              </a:lnSpc>
              <a:buFont typeface="Arial" charset="0"/>
              <a:buNone/>
            </a:pPr>
            <a:r>
              <a:rPr lang="hr-HR" altLang="zh-CN" sz="2000" b="1" smtClean="0">
                <a:solidFill>
                  <a:srgbClr val="009999"/>
                </a:solidFill>
                <a:cs typeface="宋体"/>
              </a:rPr>
              <a:t>SAMPLE</a:t>
            </a:r>
          </a:p>
          <a:p>
            <a:pPr eaLnBrk="1" hangingPunct="1">
              <a:lnSpc>
                <a:spcPct val="80000"/>
              </a:lnSpc>
              <a:buFont typeface="Arial" charset="0"/>
              <a:buNone/>
            </a:pPr>
            <a:r>
              <a:rPr lang="hr-HR" altLang="zh-CN" sz="2000" smtClean="0">
                <a:cs typeface="宋体"/>
              </a:rPr>
              <a:t>   </a:t>
            </a:r>
            <a:r>
              <a:rPr lang="en-US" altLang="zh-CN" sz="2000" smtClean="0">
                <a:cs typeface="宋体"/>
              </a:rPr>
              <a:t>Croatia, </a:t>
            </a:r>
            <a:r>
              <a:rPr lang="hr-HR" altLang="zh-CN" sz="2000" smtClean="0">
                <a:cs typeface="宋体"/>
              </a:rPr>
              <a:t>England, and Finland</a:t>
            </a:r>
            <a:endParaRPr lang="hr-HR"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p:cNvSpPr>
          <p:nvPr>
            <p:ph type="body" idx="1"/>
          </p:nvPr>
        </p:nvSpPr>
        <p:spPr>
          <a:xfrm>
            <a:off x="395288" y="1268413"/>
            <a:ext cx="8229600" cy="4525962"/>
          </a:xfrm>
        </p:spPr>
        <p:txBody>
          <a:bodyPr/>
          <a:lstStyle/>
          <a:p>
            <a:pPr eaLnBrk="1" hangingPunct="1">
              <a:buFont typeface="Arial" charset="0"/>
              <a:buNone/>
            </a:pPr>
            <a:r>
              <a:rPr lang="hr-HR" sz="2400" smtClean="0">
                <a:solidFill>
                  <a:srgbClr val="009999"/>
                </a:solidFill>
              </a:rPr>
              <a:t>CROATIA </a:t>
            </a:r>
          </a:p>
          <a:p>
            <a:pPr eaLnBrk="1" hangingPunct="1">
              <a:buFont typeface="Arial" charset="0"/>
              <a:buNone/>
            </a:pPr>
            <a:r>
              <a:rPr lang="hr-HR" sz="2400" b="1" smtClean="0"/>
              <a:t>Croatian Librarianship Strategy 2016-2020 (Proposal)</a:t>
            </a:r>
          </a:p>
          <a:p>
            <a:pPr eaLnBrk="1" hangingPunct="1">
              <a:buFont typeface="Arial" charset="0"/>
              <a:buNone/>
            </a:pPr>
            <a:r>
              <a:rPr lang="hr-HR" sz="2400" b="1" smtClean="0"/>
              <a:t>Strategy for Public Libraries 2013-2015 (Proposal)</a:t>
            </a:r>
          </a:p>
          <a:p>
            <a:pPr eaLnBrk="1" hangingPunct="1">
              <a:buFont typeface="Arial" charset="0"/>
              <a:buNone/>
            </a:pPr>
            <a:endParaRPr lang="hr-HR" sz="2400" b="1" smtClean="0"/>
          </a:p>
          <a:p>
            <a:pPr eaLnBrk="1" hangingPunct="1">
              <a:buFont typeface="Arial" charset="0"/>
              <a:buNone/>
            </a:pPr>
            <a:r>
              <a:rPr lang="hr-HR" sz="2400" smtClean="0">
                <a:solidFill>
                  <a:srgbClr val="009999"/>
                </a:solidFill>
              </a:rPr>
              <a:t>ENGLAND</a:t>
            </a:r>
          </a:p>
          <a:p>
            <a:pPr eaLnBrk="1" hangingPunct="1">
              <a:buFont typeface="Arial" charset="0"/>
              <a:buNone/>
            </a:pPr>
            <a:r>
              <a:rPr lang="hr-HR" sz="2400" b="1" smtClean="0"/>
              <a:t>Libraries Deliver: Ambition for Public Libraries in England 2016-2021</a:t>
            </a:r>
          </a:p>
          <a:p>
            <a:pPr eaLnBrk="1" hangingPunct="1">
              <a:buFont typeface="Arial" charset="0"/>
              <a:buNone/>
            </a:pPr>
            <a:endParaRPr lang="hr-HR" sz="2400" b="1" smtClean="0"/>
          </a:p>
          <a:p>
            <a:pPr eaLnBrk="1" hangingPunct="1">
              <a:buFont typeface="Arial" charset="0"/>
              <a:buNone/>
            </a:pPr>
            <a:r>
              <a:rPr lang="hr-HR" sz="2400" smtClean="0">
                <a:solidFill>
                  <a:srgbClr val="009999"/>
                </a:solidFill>
              </a:rPr>
              <a:t>FINLAND</a:t>
            </a:r>
          </a:p>
          <a:p>
            <a:pPr eaLnBrk="1" hangingPunct="1">
              <a:buFont typeface="Arial" charset="0"/>
              <a:buNone/>
            </a:pPr>
            <a:r>
              <a:rPr lang="hr-HR" sz="2400" b="1" smtClean="0"/>
              <a:t>The Way Forward for Public Libraries 2016-2020</a:t>
            </a:r>
          </a:p>
          <a:p>
            <a:pPr eaLnBrk="1" hangingPunct="1">
              <a:buFont typeface="Arial" charset="0"/>
              <a:buNone/>
            </a:pPr>
            <a:endParaRPr lang="hr-HR" sz="2400" b="1" smtClean="0">
              <a:solidFill>
                <a:srgbClr val="009999"/>
              </a:solidFill>
            </a:endParaRPr>
          </a:p>
        </p:txBody>
      </p:sp>
      <p:sp>
        <p:nvSpPr>
          <p:cNvPr id="28674" name="Title 1"/>
          <p:cNvSpPr>
            <a:spLocks noGrp="1"/>
          </p:cNvSpPr>
          <p:nvPr>
            <p:ph type="title"/>
          </p:nvPr>
        </p:nvSpPr>
        <p:spPr/>
        <p:txBody>
          <a:bodyPr/>
          <a:lstStyle/>
          <a:p>
            <a:r>
              <a:rPr lang="hr-HR" smtClean="0">
                <a:solidFill>
                  <a:srgbClr val="009999"/>
                </a:solidFill>
              </a:rPr>
              <a:t>DOCUMENTATION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5" name="Naslov 1"/>
          <p:cNvSpPr>
            <a:spLocks noGrp="1"/>
          </p:cNvSpPr>
          <p:nvPr>
            <p:ph type="title"/>
          </p:nvPr>
        </p:nvSpPr>
        <p:spPr/>
        <p:txBody>
          <a:bodyPr/>
          <a:lstStyle/>
          <a:p>
            <a:endParaRPr lang="hr-HR" smtClean="0"/>
          </a:p>
        </p:txBody>
      </p:sp>
      <p:graphicFrame>
        <p:nvGraphicFramePr>
          <p:cNvPr id="30744" name="Object 24"/>
          <p:cNvGraphicFramePr>
            <a:graphicFrameLocks noGrp="1"/>
          </p:cNvGraphicFramePr>
          <p:nvPr>
            <p:ph idx="1"/>
          </p:nvPr>
        </p:nvGraphicFramePr>
        <p:xfrm>
          <a:off x="560388" y="714375"/>
          <a:ext cx="8115300" cy="4627563"/>
        </p:xfrm>
        <a:graphic>
          <a:graphicData uri="http://schemas.openxmlformats.org/presentationml/2006/ole">
            <mc:AlternateContent xmlns:mc="http://schemas.openxmlformats.org/markup-compatibility/2006">
              <mc:Choice xmlns:v="urn:schemas-microsoft-com:vml" Requires="v">
                <p:oleObj spid="_x0000_s30745" r:id="rId3" imgW="8333954" imgH="4627265" progId="Excel.Chart.8">
                  <p:embed/>
                </p:oleObj>
              </mc:Choice>
              <mc:Fallback>
                <p:oleObj r:id="rId3" imgW="8333954" imgH="4627265" progId="Excel.Chart.8">
                  <p:embed/>
                  <p:pic>
                    <p:nvPicPr>
                      <p:cNvPr id="0" name="Picture 24"/>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714375"/>
                        <a:ext cx="8115300" cy="4627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lstStyle/>
          <a:p>
            <a:pPr eaLnBrk="1" hangingPunct="1"/>
            <a:endParaRPr lang="hr-HR" smtClean="0"/>
          </a:p>
        </p:txBody>
      </p:sp>
      <p:sp>
        <p:nvSpPr>
          <p:cNvPr id="31746" name="Rectangle 3"/>
          <p:cNvSpPr>
            <a:spLocks noGrp="1"/>
          </p:cNvSpPr>
          <p:nvPr>
            <p:ph type="body" idx="1"/>
          </p:nvPr>
        </p:nvSpPr>
        <p:spPr>
          <a:xfrm>
            <a:off x="468313" y="908050"/>
            <a:ext cx="8229600" cy="4525963"/>
          </a:xfrm>
        </p:spPr>
        <p:txBody>
          <a:bodyPr/>
          <a:lstStyle/>
          <a:p>
            <a:pPr eaLnBrk="1" hangingPunct="1">
              <a:buFont typeface="Arial" charset="0"/>
              <a:buNone/>
            </a:pPr>
            <a:r>
              <a:rPr lang="hr-HR" sz="2800" smtClean="0">
                <a:solidFill>
                  <a:srgbClr val="009999"/>
                </a:solidFill>
              </a:rPr>
              <a:t>ENGLAND</a:t>
            </a:r>
          </a:p>
          <a:p>
            <a:pPr eaLnBrk="1" hangingPunct="1">
              <a:buFont typeface="Arial" charset="0"/>
              <a:buNone/>
            </a:pPr>
            <a:r>
              <a:rPr lang="hr-HR" sz="2000" b="1" smtClean="0"/>
              <a:t>36% USERS ARE ADULTS IN UPPER SOCIO-ECONOMIC GROUP</a:t>
            </a:r>
          </a:p>
          <a:p>
            <a:pPr eaLnBrk="1" hangingPunct="1">
              <a:buFont typeface="Arial" charset="0"/>
              <a:buNone/>
            </a:pPr>
            <a:r>
              <a:rPr lang="hr-HR" sz="2000" b="1" smtClean="0"/>
              <a:t>32% USERS ARE ADULTS WITH LIMITING DISABILITY</a:t>
            </a:r>
          </a:p>
          <a:p>
            <a:pPr eaLnBrk="1" hangingPunct="1">
              <a:buFont typeface="Arial" charset="0"/>
              <a:buNone/>
            </a:pPr>
            <a:r>
              <a:rPr lang="hr-HR" sz="2000" b="1" smtClean="0"/>
              <a:t>74% OF PEOPLE IN ENGLAND THINK THAT LIBRARIES ARE AN ESSENTIAL SERVICE TO THE COMMUNITY</a:t>
            </a:r>
          </a:p>
          <a:p>
            <a:pPr eaLnBrk="1" hangingPunct="1">
              <a:buFont typeface="Arial" charset="0"/>
              <a:buNone/>
            </a:pPr>
            <a:endParaRPr lang="hr-HR" sz="2000" b="1" smtClean="0"/>
          </a:p>
          <a:p>
            <a:pPr eaLnBrk="1" hangingPunct="1">
              <a:lnSpc>
                <a:spcPct val="90000"/>
              </a:lnSpc>
              <a:buFont typeface="Arial" charset="0"/>
              <a:buNone/>
            </a:pPr>
            <a:r>
              <a:rPr lang="hr-HR" sz="2400" smtClean="0">
                <a:solidFill>
                  <a:srgbClr val="009999"/>
                </a:solidFill>
              </a:rPr>
              <a:t>FINLAND</a:t>
            </a:r>
          </a:p>
          <a:p>
            <a:pPr eaLnBrk="1" hangingPunct="1">
              <a:lnSpc>
                <a:spcPct val="90000"/>
              </a:lnSpc>
              <a:buFont typeface="Arial" charset="0"/>
              <a:buNone/>
            </a:pPr>
            <a:r>
              <a:rPr lang="hr-HR" sz="2000" b="1" smtClean="0"/>
              <a:t>90% OF THE GENERAL PUBLIC (USERS AND NON-USERS) FELT LIBRARIES WERE EITHER VERY EFFECTIVE AT MEETING THE NEEDS OF THEIR LOCAL COMMUNITY</a:t>
            </a:r>
          </a:p>
          <a:p>
            <a:pPr eaLnBrk="1" hangingPunct="1">
              <a:lnSpc>
                <a:spcPct val="90000"/>
              </a:lnSpc>
              <a:buFont typeface="Arial" charset="0"/>
              <a:buNone/>
            </a:pPr>
            <a:r>
              <a:rPr lang="hr-HR" sz="2000" b="1" smtClean="0"/>
              <a:t>88% OF ADULTS LIBRARY MEMBERS AGED 25-64 HAVE COMPLETED UPPER SECONDARY EDUCATION</a:t>
            </a:r>
          </a:p>
          <a:p>
            <a:pPr eaLnBrk="1" hangingPunct="1">
              <a:lnSpc>
                <a:spcPct val="90000"/>
              </a:lnSpc>
              <a:buFont typeface="Arial" charset="0"/>
              <a:buNone/>
            </a:pPr>
            <a:r>
              <a:rPr lang="hr-HR" sz="2000" b="1" smtClean="0"/>
              <a:t>58% OF LIBRARY MEMBERS ARE OVER 65</a:t>
            </a:r>
          </a:p>
          <a:p>
            <a:pPr eaLnBrk="1" hangingPunct="1">
              <a:buFont typeface="Arial" charset="0"/>
              <a:buNone/>
            </a:pPr>
            <a:endParaRPr lang="hr-HR" sz="2400"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hr-HR" sz="4000" smtClean="0">
                <a:solidFill>
                  <a:srgbClr val="009999"/>
                </a:solidFill>
              </a:rPr>
              <a:t>Potential social inequality segments</a:t>
            </a:r>
          </a:p>
        </p:txBody>
      </p:sp>
      <p:sp>
        <p:nvSpPr>
          <p:cNvPr id="32770" name="Content Placeholder 2"/>
          <p:cNvSpPr>
            <a:spLocks noGrp="1"/>
          </p:cNvSpPr>
          <p:nvPr>
            <p:ph idx="1"/>
          </p:nvPr>
        </p:nvSpPr>
        <p:spPr/>
        <p:txBody>
          <a:bodyPr/>
          <a:lstStyle/>
          <a:p>
            <a:r>
              <a:rPr lang="hr-HR" b="1" smtClean="0">
                <a:solidFill>
                  <a:srgbClr val="009999"/>
                </a:solidFill>
              </a:rPr>
              <a:t>SOCIAL INCLUSION</a:t>
            </a:r>
          </a:p>
          <a:p>
            <a:pPr lvl="1"/>
            <a:r>
              <a:rPr lang="en-US" smtClean="0"/>
              <a:t>potential library users and non-users </a:t>
            </a:r>
            <a:endParaRPr lang="hr-HR" smtClean="0"/>
          </a:p>
          <a:p>
            <a:pPr lvl="1"/>
            <a:r>
              <a:rPr lang="hr-HR" smtClean="0"/>
              <a:t>free use</a:t>
            </a:r>
            <a:endParaRPr lang="hr-HR" b="1" smtClean="0">
              <a:solidFill>
                <a:srgbClr val="009999"/>
              </a:solidFill>
            </a:endParaRPr>
          </a:p>
          <a:p>
            <a:r>
              <a:rPr lang="hr-HR" b="1" smtClean="0">
                <a:solidFill>
                  <a:srgbClr val="009999"/>
                </a:solidFill>
              </a:rPr>
              <a:t>FINANCING</a:t>
            </a:r>
          </a:p>
          <a:p>
            <a:r>
              <a:rPr lang="hr-HR" b="1" smtClean="0">
                <a:solidFill>
                  <a:srgbClr val="009999"/>
                </a:solidFill>
              </a:rPr>
              <a:t>SOCIAL ENGAGEMENT AND COOPERATION</a:t>
            </a:r>
          </a:p>
          <a:p>
            <a:r>
              <a:rPr lang="hr-HR" b="1" smtClean="0">
                <a:solidFill>
                  <a:srgbClr val="009999"/>
                </a:solidFill>
              </a:rPr>
              <a:t>DIGITAL INEQUALITY</a:t>
            </a:r>
          </a:p>
          <a:p>
            <a:endParaRPr lang="hr-HR" b="1" smtClean="0">
              <a:solidFill>
                <a:srgbClr val="009999"/>
              </a:solidFill>
            </a:endParaRPr>
          </a:p>
          <a:p>
            <a:endParaRPr lang="hr-HR" b="1" smtClean="0">
              <a:solidFill>
                <a:srgbClr val="009999"/>
              </a:solidFill>
            </a:endParaRPr>
          </a:p>
          <a:p>
            <a:endParaRPr lang="hr-HR" b="1" smtClean="0">
              <a:solidFill>
                <a:srgbClr val="009999"/>
              </a:solidFill>
            </a:endParaRPr>
          </a:p>
          <a:p>
            <a:pPr lvl="1"/>
            <a:endParaRPr lang="hr-HR" smtClean="0"/>
          </a:p>
          <a:p>
            <a:pPr lvl="1"/>
            <a:endParaRPr lang="hr-H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slov 1"/>
          <p:cNvSpPr>
            <a:spLocks noGrp="1"/>
          </p:cNvSpPr>
          <p:nvPr>
            <p:ph type="title"/>
          </p:nvPr>
        </p:nvSpPr>
        <p:spPr/>
        <p:txBody>
          <a:bodyPr/>
          <a:lstStyle/>
          <a:p>
            <a:r>
              <a:rPr lang="hr-HR" smtClean="0">
                <a:solidFill>
                  <a:srgbClr val="009999"/>
                </a:solidFill>
              </a:rPr>
              <a:t>SOCIAL INCLUSION</a:t>
            </a:r>
          </a:p>
        </p:txBody>
      </p:sp>
      <p:sp>
        <p:nvSpPr>
          <p:cNvPr id="3" name="Rezervirano mjesto sadržaja 2"/>
          <p:cNvSpPr>
            <a:spLocks noGrp="1"/>
          </p:cNvSpPr>
          <p:nvPr>
            <p:ph idx="1"/>
          </p:nvPr>
        </p:nvSpPr>
        <p:spPr/>
        <p:txBody>
          <a:bodyPr/>
          <a:lstStyle/>
          <a:p>
            <a:pPr>
              <a:defRPr/>
            </a:pPr>
            <a:r>
              <a:rPr lang="en-US" dirty="0"/>
              <a:t>potential library users and non-users </a:t>
            </a:r>
            <a:endParaRPr lang="hr-HR" dirty="0"/>
          </a:p>
          <a:p>
            <a:pPr>
              <a:defRPr/>
            </a:pPr>
            <a:r>
              <a:rPr lang="en-US" dirty="0"/>
              <a:t>proportion of services that are provided without </a:t>
            </a:r>
            <a:r>
              <a:rPr lang="en-US" dirty="0" smtClean="0"/>
              <a:t>charge</a:t>
            </a:r>
            <a:endParaRPr lang="hr-HR" dirty="0"/>
          </a:p>
          <a:p>
            <a:pPr marL="0" indent="0">
              <a:buFont typeface="Arial" charset="0"/>
              <a:buNone/>
              <a:defRPr/>
            </a:pPr>
            <a:endParaRPr lang="hr-HR" dirty="0" smtClean="0"/>
          </a:p>
          <a:p>
            <a:pPr marL="0" indent="0" algn="ctr">
              <a:buFont typeface="Arial" charset="0"/>
              <a:buNone/>
              <a:defRPr/>
            </a:pPr>
            <a:r>
              <a:rPr lang="hr-HR" b="1" dirty="0" err="1" smtClean="0"/>
              <a:t>Is</a:t>
            </a:r>
            <a:r>
              <a:rPr lang="hr-HR" b="1" dirty="0" smtClean="0"/>
              <a:t> </a:t>
            </a:r>
            <a:r>
              <a:rPr lang="hr-HR" b="1" dirty="0" err="1" smtClean="0"/>
              <a:t>there</a:t>
            </a:r>
            <a:r>
              <a:rPr lang="hr-HR" b="1" dirty="0" smtClean="0"/>
              <a:t> </a:t>
            </a:r>
            <a:r>
              <a:rPr lang="hr-HR" b="1" dirty="0" err="1" smtClean="0"/>
              <a:t>enough</a:t>
            </a:r>
            <a:r>
              <a:rPr lang="hr-HR" b="1" dirty="0" smtClean="0"/>
              <a:t> </a:t>
            </a:r>
            <a:r>
              <a:rPr lang="en-US" b="1" dirty="0" smtClean="0"/>
              <a:t>concern </a:t>
            </a:r>
            <a:r>
              <a:rPr lang="en-US" b="1" dirty="0"/>
              <a:t>about attracting </a:t>
            </a:r>
            <a:r>
              <a:rPr lang="en-US" b="1" dirty="0" smtClean="0"/>
              <a:t>non-users</a:t>
            </a:r>
            <a:r>
              <a:rPr lang="en-US" b="1" dirty="0"/>
              <a:t>, or </a:t>
            </a:r>
            <a:r>
              <a:rPr lang="hr-HR" b="1" dirty="0" err="1" smtClean="0"/>
              <a:t>libraries</a:t>
            </a:r>
            <a:r>
              <a:rPr lang="hr-HR" b="1" dirty="0" smtClean="0"/>
              <a:t> </a:t>
            </a:r>
            <a:r>
              <a:rPr lang="en-US" b="1" dirty="0" smtClean="0"/>
              <a:t>are </a:t>
            </a:r>
            <a:r>
              <a:rPr lang="en-US" b="1" dirty="0"/>
              <a:t>predominantly </a:t>
            </a:r>
            <a:r>
              <a:rPr lang="en-US" b="1" dirty="0" smtClean="0"/>
              <a:t>focused </a:t>
            </a:r>
            <a:r>
              <a:rPr lang="en-US" b="1" dirty="0"/>
              <a:t>on existing ones?</a:t>
            </a:r>
            <a:endParaRPr lang="hr-HR" b="1" dirty="0"/>
          </a:p>
          <a:p>
            <a:pPr lvl="2">
              <a:defRPr/>
            </a:pPr>
            <a:endParaRPr lang="hr-H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pPr eaLnBrk="1" hangingPunct="1"/>
            <a:r>
              <a:rPr lang="hr-HR" smtClean="0">
                <a:solidFill>
                  <a:srgbClr val="009999"/>
                </a:solidFill>
              </a:rPr>
              <a:t>SOCIAL INEQUALITY</a:t>
            </a:r>
          </a:p>
        </p:txBody>
      </p:sp>
      <p:sp>
        <p:nvSpPr>
          <p:cNvPr id="15362" name="Rectangle 3"/>
          <p:cNvSpPr>
            <a:spLocks noGrp="1"/>
          </p:cNvSpPr>
          <p:nvPr>
            <p:ph type="body" idx="1"/>
          </p:nvPr>
        </p:nvSpPr>
        <p:spPr/>
        <p:txBody>
          <a:bodyPr/>
          <a:lstStyle/>
          <a:p>
            <a:pPr eaLnBrk="1" hangingPunct="1"/>
            <a:r>
              <a:rPr lang="hr-HR" sz="2400" i="1" smtClean="0"/>
              <a:t>“Social inequality exists when people frequently receive more of a society’s ‘valuable goods’ than others owing to their position in the social network of relationships.”</a:t>
            </a:r>
            <a:r>
              <a:rPr lang="hr-HR" sz="2400" smtClean="0"/>
              <a:t> </a:t>
            </a:r>
            <a:r>
              <a:rPr lang="hr-HR" sz="2000" smtClean="0"/>
              <a:t>(Hradil 2001.)</a:t>
            </a:r>
          </a:p>
          <a:p>
            <a:pPr eaLnBrk="1" hangingPunct="1"/>
            <a:endParaRPr lang="hr-HR" sz="2000" smtClean="0"/>
          </a:p>
          <a:p>
            <a:pPr eaLnBrk="1" hangingPunct="1"/>
            <a:r>
              <a:rPr lang="hr-HR" sz="2800" smtClean="0"/>
              <a:t>4 </a:t>
            </a:r>
            <a:r>
              <a:rPr lang="hr-HR" sz="2800" smtClean="0">
                <a:solidFill>
                  <a:srgbClr val="009999"/>
                </a:solidFill>
              </a:rPr>
              <a:t>BASIC</a:t>
            </a:r>
            <a:r>
              <a:rPr lang="hr-HR" sz="2800" smtClean="0"/>
              <a:t> DIMENSIONS</a:t>
            </a:r>
          </a:p>
          <a:p>
            <a:pPr eaLnBrk="1" hangingPunct="1">
              <a:buFont typeface="Arial" charset="0"/>
              <a:buNone/>
            </a:pPr>
            <a:r>
              <a:rPr lang="hr-HR" sz="2000" smtClean="0"/>
              <a:t>        material wealth, power, prestige, education</a:t>
            </a:r>
            <a:endParaRPr lang="hr-HR" sz="2800" smtClean="0"/>
          </a:p>
          <a:p>
            <a:pPr eaLnBrk="1" hangingPunct="1"/>
            <a:r>
              <a:rPr lang="hr-HR" sz="2800" smtClean="0"/>
              <a:t>4 </a:t>
            </a:r>
            <a:r>
              <a:rPr lang="hr-HR" sz="2800" smtClean="0">
                <a:solidFill>
                  <a:srgbClr val="009999"/>
                </a:solidFill>
              </a:rPr>
              <a:t>NEW</a:t>
            </a:r>
            <a:r>
              <a:rPr lang="hr-HR" sz="2800" smtClean="0"/>
              <a:t> DIMENSIONS</a:t>
            </a:r>
          </a:p>
          <a:p>
            <a:pPr eaLnBrk="1" hangingPunct="1">
              <a:buFont typeface="Arial" charset="0"/>
              <a:buNone/>
            </a:pPr>
            <a:r>
              <a:rPr lang="hr-HR" sz="2000" smtClean="0"/>
              <a:t>        working conditions, housing, environmental and leisure conditions</a:t>
            </a:r>
          </a:p>
          <a:p>
            <a:pPr eaLnBrk="1" hangingPunct="1"/>
            <a:endParaRPr lang="hr-HR" sz="2800" smtClean="0"/>
          </a:p>
          <a:p>
            <a:pPr eaLnBrk="1" hangingPunct="1">
              <a:buFont typeface="Arial" charset="0"/>
              <a:buNone/>
            </a:pPr>
            <a:endParaRPr lang="hr-HR" sz="2000" smtClean="0"/>
          </a:p>
          <a:p>
            <a:pPr eaLnBrk="1" hangingPunct="1">
              <a:buFont typeface="Arial" charset="0"/>
              <a:buNone/>
            </a:pPr>
            <a:endParaRPr lang="hr-HR" sz="2000" smtClean="0"/>
          </a:p>
          <a:p>
            <a:pPr eaLnBrk="1" hangingPunct="1">
              <a:buFont typeface="Arial" charset="0"/>
              <a:buNone/>
            </a:pPr>
            <a:endParaRPr lang="hr-HR" sz="2000" smtClean="0"/>
          </a:p>
          <a:p>
            <a:pPr eaLnBrk="1" hangingPunct="1"/>
            <a:endParaRPr lang="hr-HR" sz="2000" smtClean="0"/>
          </a:p>
          <a:p>
            <a:pPr eaLnBrk="1" hangingPunct="1"/>
            <a:endParaRPr lang="hr-HR" sz="2000" smtClean="0"/>
          </a:p>
          <a:p>
            <a:pPr eaLnBrk="1" hangingPunct="1"/>
            <a:endParaRPr lang="hr-HR" sz="2000" smtClean="0"/>
          </a:p>
          <a:p>
            <a:pPr eaLnBrk="1" hangingPunct="1"/>
            <a:endParaRPr lang="hr-HR" sz="20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slov 1"/>
          <p:cNvSpPr>
            <a:spLocks noGrp="1"/>
          </p:cNvSpPr>
          <p:nvPr>
            <p:ph type="title"/>
          </p:nvPr>
        </p:nvSpPr>
        <p:spPr/>
        <p:txBody>
          <a:bodyPr/>
          <a:lstStyle/>
          <a:p>
            <a:endParaRPr lang="hr-HR" smtClean="0"/>
          </a:p>
        </p:txBody>
      </p:sp>
      <p:sp>
        <p:nvSpPr>
          <p:cNvPr id="34818" name="Rezervirano mjesto sadržaja 2"/>
          <p:cNvSpPr>
            <a:spLocks noGrp="1"/>
          </p:cNvSpPr>
          <p:nvPr>
            <p:ph idx="1"/>
          </p:nvPr>
        </p:nvSpPr>
        <p:spPr>
          <a:xfrm>
            <a:off x="457200" y="836613"/>
            <a:ext cx="8229600" cy="5289550"/>
          </a:xfrm>
        </p:spPr>
        <p:txBody>
          <a:bodyPr/>
          <a:lstStyle/>
          <a:p>
            <a:r>
              <a:rPr lang="hr-HR" smtClean="0">
                <a:solidFill>
                  <a:srgbClr val="009999"/>
                </a:solidFill>
              </a:rPr>
              <a:t>CROATIA</a:t>
            </a:r>
          </a:p>
          <a:p>
            <a:pPr lvl="1"/>
            <a:r>
              <a:rPr lang="en-US" smtClean="0"/>
              <a:t>Social inclusion and equality are not </a:t>
            </a:r>
            <a:r>
              <a:rPr lang="hr-HR" smtClean="0"/>
              <a:t>explicitly </a:t>
            </a:r>
            <a:r>
              <a:rPr lang="en-US" smtClean="0"/>
              <a:t>emphasized</a:t>
            </a:r>
            <a:r>
              <a:rPr lang="hr-HR" smtClean="0"/>
              <a:t> but are involved</a:t>
            </a:r>
          </a:p>
          <a:p>
            <a:r>
              <a:rPr lang="hr-HR" smtClean="0">
                <a:solidFill>
                  <a:srgbClr val="009999"/>
                </a:solidFill>
              </a:rPr>
              <a:t>ENGLAND</a:t>
            </a:r>
          </a:p>
          <a:p>
            <a:pPr lvl="1"/>
            <a:r>
              <a:rPr lang="en-US" smtClean="0"/>
              <a:t>“Libraries can have a critical role in helping people to realize their potential, and especially those from disadvantaged backgrounds.” </a:t>
            </a:r>
            <a:endParaRPr lang="hr-HR" smtClean="0"/>
          </a:p>
          <a:p>
            <a:r>
              <a:rPr lang="hr-HR" smtClean="0">
                <a:solidFill>
                  <a:srgbClr val="009999"/>
                </a:solidFill>
              </a:rPr>
              <a:t>FINLAND</a:t>
            </a:r>
          </a:p>
          <a:p>
            <a:pPr lvl="1"/>
            <a:r>
              <a:rPr lang="en-US" smtClean="0"/>
              <a:t>Equality </a:t>
            </a:r>
            <a:r>
              <a:rPr lang="hr-HR" smtClean="0"/>
              <a:t>as </a:t>
            </a:r>
            <a:r>
              <a:rPr lang="en-US" smtClean="0"/>
              <a:t>one of the five values on which the strategy is based</a:t>
            </a:r>
            <a:endParaRPr lang="hr-HR"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slov 1"/>
          <p:cNvSpPr>
            <a:spLocks noGrp="1"/>
          </p:cNvSpPr>
          <p:nvPr>
            <p:ph type="title"/>
          </p:nvPr>
        </p:nvSpPr>
        <p:spPr>
          <a:xfrm>
            <a:off x="457200" y="274638"/>
            <a:ext cx="8229600" cy="706437"/>
          </a:xfrm>
        </p:spPr>
        <p:txBody>
          <a:bodyPr/>
          <a:lstStyle/>
          <a:p>
            <a:r>
              <a:rPr lang="hr-HR" smtClean="0">
                <a:solidFill>
                  <a:srgbClr val="009999"/>
                </a:solidFill>
              </a:rPr>
              <a:t>THE WAY FORWARD</a:t>
            </a:r>
          </a:p>
        </p:txBody>
      </p:sp>
      <p:sp>
        <p:nvSpPr>
          <p:cNvPr id="35842" name="Rezervirano mjesto sadržaja 2"/>
          <p:cNvSpPr>
            <a:spLocks noGrp="1"/>
          </p:cNvSpPr>
          <p:nvPr>
            <p:ph idx="1"/>
          </p:nvPr>
        </p:nvSpPr>
        <p:spPr>
          <a:xfrm>
            <a:off x="457200" y="1341438"/>
            <a:ext cx="8229600" cy="4784725"/>
          </a:xfrm>
        </p:spPr>
        <p:txBody>
          <a:bodyPr/>
          <a:lstStyle/>
          <a:p>
            <a:r>
              <a:rPr lang="en-US" smtClean="0"/>
              <a:t>„Everyone has the rights and skills to use information resources“</a:t>
            </a:r>
          </a:p>
          <a:p>
            <a:r>
              <a:rPr lang="en-US" smtClean="0"/>
              <a:t>„Everyone has the right to participate and influence the society and living environment“</a:t>
            </a:r>
          </a:p>
          <a:p>
            <a:r>
              <a:rPr lang="en-US" smtClean="0"/>
              <a:t>„Everyone has the opportunity to visit library“</a:t>
            </a:r>
          </a:p>
          <a:p>
            <a:r>
              <a:rPr lang="en-US" smtClean="0"/>
              <a:t>„Everyone can access digital information and literature“</a:t>
            </a:r>
          </a:p>
          <a:p>
            <a:r>
              <a:rPr lang="en-US" smtClean="0"/>
              <a:t>„Library collections are easily found and combined with other information“</a:t>
            </a:r>
          </a:p>
          <a:p>
            <a:endParaRPr lang="hr-H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slov 1"/>
          <p:cNvSpPr>
            <a:spLocks noGrp="1"/>
          </p:cNvSpPr>
          <p:nvPr>
            <p:ph type="title"/>
          </p:nvPr>
        </p:nvSpPr>
        <p:spPr/>
        <p:txBody>
          <a:bodyPr/>
          <a:lstStyle/>
          <a:p>
            <a:r>
              <a:rPr lang="hr-HR" smtClean="0">
                <a:solidFill>
                  <a:srgbClr val="009999"/>
                </a:solidFill>
              </a:rPr>
              <a:t>Potential users and non-users</a:t>
            </a:r>
          </a:p>
        </p:txBody>
      </p:sp>
      <p:sp>
        <p:nvSpPr>
          <p:cNvPr id="36866" name="Rezervirano mjesto sadržaja 2"/>
          <p:cNvSpPr>
            <a:spLocks noGrp="1"/>
          </p:cNvSpPr>
          <p:nvPr>
            <p:ph idx="1"/>
          </p:nvPr>
        </p:nvSpPr>
        <p:spPr/>
        <p:txBody>
          <a:bodyPr/>
          <a:lstStyle/>
          <a:p>
            <a:r>
              <a:rPr lang="hr-HR" smtClean="0">
                <a:solidFill>
                  <a:srgbClr val="009999"/>
                </a:solidFill>
              </a:rPr>
              <a:t>Croatia</a:t>
            </a:r>
          </a:p>
          <a:p>
            <a:pPr lvl="1"/>
            <a:r>
              <a:rPr lang="en-US" smtClean="0"/>
              <a:t>municipalit</a:t>
            </a:r>
            <a:r>
              <a:rPr lang="hr-HR" smtClean="0"/>
              <a:t>ies</a:t>
            </a:r>
            <a:r>
              <a:rPr lang="en-US" smtClean="0"/>
              <a:t> with no library access</a:t>
            </a:r>
            <a:r>
              <a:rPr lang="hr-HR" smtClean="0"/>
              <a:t> (238 in 2015)</a:t>
            </a:r>
          </a:p>
          <a:p>
            <a:pPr lvl="1"/>
            <a:r>
              <a:rPr lang="en-US" smtClean="0"/>
              <a:t>functional network of libraries and services</a:t>
            </a:r>
            <a:endParaRPr lang="hr-HR" smtClean="0"/>
          </a:p>
          <a:p>
            <a:r>
              <a:rPr lang="hr-HR" smtClean="0">
                <a:solidFill>
                  <a:srgbClr val="009999"/>
                </a:solidFill>
              </a:rPr>
              <a:t>England</a:t>
            </a:r>
          </a:p>
          <a:p>
            <a:pPr lvl="1"/>
            <a:r>
              <a:rPr lang="en-US" smtClean="0"/>
              <a:t>some people can’t visit libraries or would prefer to use digital mean</a:t>
            </a:r>
            <a:r>
              <a:rPr lang="hr-HR" smtClean="0"/>
              <a:t>s (</a:t>
            </a:r>
            <a:r>
              <a:rPr lang="en-US" smtClean="0"/>
              <a:t>digital and outreach provision</a:t>
            </a:r>
            <a:r>
              <a:rPr lang="hr-HR" smtClean="0"/>
              <a:t>)</a:t>
            </a:r>
          </a:p>
          <a:p>
            <a:r>
              <a:rPr lang="hr-HR" smtClean="0">
                <a:solidFill>
                  <a:srgbClr val="009999"/>
                </a:solidFill>
              </a:rPr>
              <a:t>Finland</a:t>
            </a:r>
          </a:p>
          <a:p>
            <a:pPr lvl="1"/>
            <a:r>
              <a:rPr lang="en-US" smtClean="0"/>
              <a:t>citizen </a:t>
            </a:r>
            <a:r>
              <a:rPr lang="en-US" smtClean="0">
                <a:sym typeface="Wingdings" pitchFamily="2" charset="2"/>
              </a:rPr>
              <a:t></a:t>
            </a:r>
            <a:r>
              <a:rPr lang="en-US" smtClean="0"/>
              <a:t> library user</a:t>
            </a:r>
            <a:endParaRPr lang="hr-HR"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Naslov 1"/>
          <p:cNvSpPr>
            <a:spLocks noGrp="1"/>
          </p:cNvSpPr>
          <p:nvPr>
            <p:ph type="title"/>
          </p:nvPr>
        </p:nvSpPr>
        <p:spPr>
          <a:xfrm>
            <a:off x="457200" y="274638"/>
            <a:ext cx="8229600" cy="850900"/>
          </a:xfrm>
        </p:spPr>
        <p:txBody>
          <a:bodyPr/>
          <a:lstStyle/>
          <a:p>
            <a:r>
              <a:rPr lang="hr-HR" smtClean="0">
                <a:solidFill>
                  <a:srgbClr val="009999"/>
                </a:solidFill>
              </a:rPr>
              <a:t>Free use</a:t>
            </a:r>
          </a:p>
        </p:txBody>
      </p:sp>
      <p:sp>
        <p:nvSpPr>
          <p:cNvPr id="37890" name="Rezervirano mjesto sadržaja 2"/>
          <p:cNvSpPr>
            <a:spLocks noGrp="1"/>
          </p:cNvSpPr>
          <p:nvPr>
            <p:ph idx="1"/>
          </p:nvPr>
        </p:nvSpPr>
        <p:spPr>
          <a:xfrm>
            <a:off x="457200" y="1341438"/>
            <a:ext cx="8229600" cy="4784725"/>
          </a:xfrm>
        </p:spPr>
        <p:txBody>
          <a:bodyPr/>
          <a:lstStyle/>
          <a:p>
            <a:r>
              <a:rPr lang="hr-HR" smtClean="0">
                <a:solidFill>
                  <a:srgbClr val="009999"/>
                </a:solidFill>
              </a:rPr>
              <a:t>Croatia</a:t>
            </a:r>
          </a:p>
          <a:p>
            <a:pPr lvl="1"/>
            <a:r>
              <a:rPr lang="en-US" smtClean="0"/>
              <a:t>improving free access to information sources and services</a:t>
            </a:r>
            <a:r>
              <a:rPr lang="hr-HR" smtClean="0"/>
              <a:t> (by 2020)</a:t>
            </a:r>
          </a:p>
          <a:p>
            <a:r>
              <a:rPr lang="hr-HR" smtClean="0">
                <a:solidFill>
                  <a:srgbClr val="009999"/>
                </a:solidFill>
              </a:rPr>
              <a:t>England</a:t>
            </a:r>
          </a:p>
          <a:p>
            <a:pPr lvl="1"/>
            <a:r>
              <a:rPr lang="en-US" smtClean="0"/>
              <a:t>lending books and other printed material free of charge for those who live, work or study in the area</a:t>
            </a:r>
            <a:endParaRPr lang="hr-HR" smtClean="0"/>
          </a:p>
          <a:p>
            <a:r>
              <a:rPr lang="hr-HR" smtClean="0">
                <a:solidFill>
                  <a:srgbClr val="009999"/>
                </a:solidFill>
              </a:rPr>
              <a:t>Finland</a:t>
            </a:r>
          </a:p>
          <a:p>
            <a:pPr lvl="1"/>
            <a:r>
              <a:rPr lang="en-US" smtClean="0"/>
              <a:t>While promoting equality, the library is free of charge for everybody </a:t>
            </a:r>
            <a:endParaRPr lang="hr-HR"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Naslov 1"/>
          <p:cNvSpPr>
            <a:spLocks noGrp="1"/>
          </p:cNvSpPr>
          <p:nvPr>
            <p:ph type="title"/>
          </p:nvPr>
        </p:nvSpPr>
        <p:spPr/>
        <p:txBody>
          <a:bodyPr/>
          <a:lstStyle/>
          <a:p>
            <a:r>
              <a:rPr lang="hr-HR" smtClean="0">
                <a:solidFill>
                  <a:srgbClr val="009999"/>
                </a:solidFill>
              </a:rPr>
              <a:t>FINANCING</a:t>
            </a:r>
          </a:p>
        </p:txBody>
      </p:sp>
      <p:sp>
        <p:nvSpPr>
          <p:cNvPr id="38914" name="Rezervirano mjesto sadržaja 2"/>
          <p:cNvSpPr>
            <a:spLocks noGrp="1"/>
          </p:cNvSpPr>
          <p:nvPr>
            <p:ph idx="1"/>
          </p:nvPr>
        </p:nvSpPr>
        <p:spPr/>
        <p:txBody>
          <a:bodyPr/>
          <a:lstStyle/>
          <a:p>
            <a:r>
              <a:rPr lang="en-US" smtClean="0"/>
              <a:t>excessive dependence o</a:t>
            </a:r>
            <a:r>
              <a:rPr lang="hr-HR" smtClean="0"/>
              <a:t>n</a:t>
            </a:r>
            <a:r>
              <a:rPr lang="en-US" smtClean="0"/>
              <a:t> the founders o</a:t>
            </a:r>
            <a:r>
              <a:rPr lang="hr-HR" smtClean="0"/>
              <a:t>r</a:t>
            </a:r>
            <a:r>
              <a:rPr lang="en-US" smtClean="0"/>
              <a:t> the local authorities</a:t>
            </a:r>
            <a:r>
              <a:rPr lang="hr-HR" smtClean="0"/>
              <a:t> (often the </a:t>
            </a:r>
            <a:r>
              <a:rPr lang="en-US" smtClean="0"/>
              <a:t>main financiers of the public libraries</a:t>
            </a:r>
            <a:r>
              <a:rPr lang="hr-HR" smtClean="0"/>
              <a:t>)</a:t>
            </a:r>
          </a:p>
          <a:p>
            <a:r>
              <a:rPr lang="en-US" smtClean="0"/>
              <a:t>inequality in available funds among different libraries</a:t>
            </a:r>
            <a:endParaRPr lang="hr-HR"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slov 1"/>
          <p:cNvSpPr>
            <a:spLocks noGrp="1"/>
          </p:cNvSpPr>
          <p:nvPr>
            <p:ph type="title"/>
          </p:nvPr>
        </p:nvSpPr>
        <p:spPr/>
        <p:txBody>
          <a:bodyPr/>
          <a:lstStyle/>
          <a:p>
            <a:endParaRPr lang="hr-HR" smtClean="0"/>
          </a:p>
        </p:txBody>
      </p:sp>
      <p:sp>
        <p:nvSpPr>
          <p:cNvPr id="39938" name="Rezervirano mjesto sadržaja 2"/>
          <p:cNvSpPr>
            <a:spLocks noGrp="1"/>
          </p:cNvSpPr>
          <p:nvPr>
            <p:ph idx="1"/>
          </p:nvPr>
        </p:nvSpPr>
        <p:spPr>
          <a:xfrm>
            <a:off x="457200" y="692150"/>
            <a:ext cx="8229600" cy="5434013"/>
          </a:xfrm>
        </p:spPr>
        <p:txBody>
          <a:bodyPr/>
          <a:lstStyle/>
          <a:p>
            <a:r>
              <a:rPr lang="hr-HR" smtClean="0">
                <a:solidFill>
                  <a:srgbClr val="009999"/>
                </a:solidFill>
              </a:rPr>
              <a:t>Croatia</a:t>
            </a:r>
          </a:p>
          <a:p>
            <a:pPr lvl="1"/>
            <a:r>
              <a:rPr lang="en-US" smtClean="0"/>
              <a:t>the founders should be more legal</a:t>
            </a:r>
            <a:r>
              <a:rPr lang="hr-HR" smtClean="0"/>
              <a:t>l</a:t>
            </a:r>
            <a:r>
              <a:rPr lang="en-US" smtClean="0"/>
              <a:t>y bounded to fulfill their obligations</a:t>
            </a:r>
            <a:endParaRPr lang="hr-HR" smtClean="0"/>
          </a:p>
          <a:p>
            <a:r>
              <a:rPr lang="hr-HR" smtClean="0">
                <a:solidFill>
                  <a:srgbClr val="009999"/>
                </a:solidFill>
              </a:rPr>
              <a:t>England</a:t>
            </a:r>
          </a:p>
          <a:p>
            <a:pPr lvl="1"/>
            <a:r>
              <a:rPr lang="en-US" smtClean="0"/>
              <a:t>Funding library services in varied and sustainable ways </a:t>
            </a:r>
            <a:r>
              <a:rPr lang="hr-HR" smtClean="0"/>
              <a:t>(diversify funding by generating additional income streams)</a:t>
            </a:r>
          </a:p>
          <a:p>
            <a:pPr lvl="1"/>
            <a:r>
              <a:rPr lang="hr-HR" smtClean="0"/>
              <a:t>public service mutual model </a:t>
            </a:r>
          </a:p>
          <a:p>
            <a:r>
              <a:rPr lang="hr-HR" smtClean="0">
                <a:solidFill>
                  <a:srgbClr val="009999"/>
                </a:solidFill>
              </a:rPr>
              <a:t>Finland</a:t>
            </a:r>
          </a:p>
          <a:p>
            <a:pPr lvl="1"/>
            <a:r>
              <a:rPr lang="hr-HR" smtClean="0"/>
              <a:t>Transparency: „Using tax funds responsibly”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slov 1"/>
          <p:cNvSpPr>
            <a:spLocks noGrp="1"/>
          </p:cNvSpPr>
          <p:nvPr>
            <p:ph type="title"/>
          </p:nvPr>
        </p:nvSpPr>
        <p:spPr/>
        <p:txBody>
          <a:bodyPr/>
          <a:lstStyle/>
          <a:p>
            <a:r>
              <a:rPr lang="hr-HR" smtClean="0">
                <a:solidFill>
                  <a:srgbClr val="009999"/>
                </a:solidFill>
              </a:rPr>
              <a:t>SOCIAL ENGAGEMENT AND COOPERATION</a:t>
            </a:r>
          </a:p>
        </p:txBody>
      </p:sp>
      <p:sp>
        <p:nvSpPr>
          <p:cNvPr id="3" name="Rezervirano mjesto sadržaja 2"/>
          <p:cNvSpPr>
            <a:spLocks noGrp="1"/>
          </p:cNvSpPr>
          <p:nvPr>
            <p:ph idx="1"/>
          </p:nvPr>
        </p:nvSpPr>
        <p:spPr/>
        <p:txBody>
          <a:bodyPr/>
          <a:lstStyle/>
          <a:p>
            <a:pPr marL="0" indent="0" algn="ctr">
              <a:buFont typeface="Arial" charset="0"/>
              <a:buNone/>
              <a:defRPr/>
            </a:pPr>
            <a:endParaRPr lang="hr-HR" dirty="0" smtClean="0"/>
          </a:p>
          <a:p>
            <a:pPr marL="0" indent="0" algn="ctr">
              <a:buFont typeface="Arial" charset="0"/>
              <a:buNone/>
              <a:defRPr/>
            </a:pPr>
            <a:r>
              <a:rPr lang="hr-HR" dirty="0" err="1" smtClean="0"/>
              <a:t>Library</a:t>
            </a:r>
            <a:r>
              <a:rPr lang="hr-HR" dirty="0" smtClean="0"/>
              <a:t> as </a:t>
            </a:r>
            <a:r>
              <a:rPr lang="hr-HR" dirty="0" err="1" smtClean="0"/>
              <a:t>an</a:t>
            </a:r>
            <a:r>
              <a:rPr lang="hr-HR" dirty="0" smtClean="0"/>
              <a:t> </a:t>
            </a:r>
            <a:r>
              <a:rPr lang="hr-HR" dirty="0" err="1" smtClean="0"/>
              <a:t>active</a:t>
            </a:r>
            <a:r>
              <a:rPr lang="hr-HR" dirty="0" smtClean="0"/>
              <a:t> agent </a:t>
            </a:r>
            <a:r>
              <a:rPr lang="hr-HR" dirty="0" err="1" smtClean="0"/>
              <a:t>in</a:t>
            </a:r>
            <a:r>
              <a:rPr lang="hr-HR" dirty="0" smtClean="0"/>
              <a:t> </a:t>
            </a:r>
            <a:r>
              <a:rPr lang="hr-HR" dirty="0" err="1" smtClean="0"/>
              <a:t>the</a:t>
            </a:r>
            <a:r>
              <a:rPr lang="hr-HR" dirty="0" smtClean="0"/>
              <a:t> </a:t>
            </a:r>
            <a:r>
              <a:rPr lang="hr-HR" dirty="0" err="1" smtClean="0"/>
              <a:t>community</a:t>
            </a:r>
            <a:endParaRPr lang="hr-HR" dirty="0" smtClean="0"/>
          </a:p>
          <a:p>
            <a:pPr marL="0" indent="0">
              <a:buFont typeface="Arial" charset="0"/>
              <a:buNone/>
              <a:defRPr/>
            </a:pPr>
            <a:endParaRPr lang="hr-HR" dirty="0"/>
          </a:p>
          <a:p>
            <a:pPr>
              <a:defRPr/>
            </a:pPr>
            <a:r>
              <a:rPr lang="hr-HR" dirty="0" err="1" smtClean="0">
                <a:solidFill>
                  <a:srgbClr val="009999"/>
                </a:solidFill>
              </a:rPr>
              <a:t>Innovation</a:t>
            </a:r>
            <a:r>
              <a:rPr lang="hr-HR" dirty="0" smtClean="0"/>
              <a:t> (</a:t>
            </a:r>
            <a:r>
              <a:rPr lang="hr-HR" dirty="0" err="1" smtClean="0"/>
              <a:t>different</a:t>
            </a:r>
            <a:r>
              <a:rPr lang="hr-HR" dirty="0" smtClean="0"/>
              <a:t> </a:t>
            </a:r>
            <a:r>
              <a:rPr lang="hr-HR" dirty="0" err="1" smtClean="0"/>
              <a:t>ways</a:t>
            </a:r>
            <a:r>
              <a:rPr lang="hr-HR" dirty="0" smtClean="0"/>
              <a:t> </a:t>
            </a:r>
            <a:r>
              <a:rPr lang="hr-HR" dirty="0" err="1" smtClean="0"/>
              <a:t>of</a:t>
            </a:r>
            <a:r>
              <a:rPr lang="hr-HR" dirty="0" smtClean="0"/>
              <a:t> </a:t>
            </a:r>
            <a:r>
              <a:rPr lang="hr-HR" dirty="0" err="1" smtClean="0"/>
              <a:t>approaching</a:t>
            </a:r>
            <a:r>
              <a:rPr lang="hr-HR" dirty="0" smtClean="0"/>
              <a:t> </a:t>
            </a:r>
            <a:r>
              <a:rPr lang="hr-HR" dirty="0" err="1" smtClean="0"/>
              <a:t>the</a:t>
            </a:r>
            <a:r>
              <a:rPr lang="hr-HR" dirty="0" smtClean="0"/>
              <a:t> same problem or </a:t>
            </a:r>
            <a:r>
              <a:rPr lang="hr-HR" dirty="0" err="1" smtClean="0"/>
              <a:t>impact</a:t>
            </a:r>
            <a:r>
              <a:rPr lang="hr-HR" dirty="0" smtClean="0"/>
              <a:t> </a:t>
            </a:r>
            <a:r>
              <a:rPr lang="hr-HR" dirty="0" err="1" smtClean="0"/>
              <a:t>they</a:t>
            </a:r>
            <a:r>
              <a:rPr lang="hr-HR" dirty="0" smtClean="0"/>
              <a:t> </a:t>
            </a:r>
            <a:r>
              <a:rPr lang="hr-HR" dirty="0" err="1" smtClean="0"/>
              <a:t>want</a:t>
            </a:r>
            <a:r>
              <a:rPr lang="hr-HR" dirty="0" smtClean="0"/>
              <a:t> to </a:t>
            </a:r>
            <a:r>
              <a:rPr lang="hr-HR" dirty="0" err="1" smtClean="0"/>
              <a:t>achieve</a:t>
            </a:r>
            <a:r>
              <a:rPr lang="hr-HR" dirty="0" smtClean="0"/>
              <a:t>) </a:t>
            </a:r>
          </a:p>
          <a:p>
            <a:pPr>
              <a:defRPr/>
            </a:pPr>
            <a:endParaRPr lang="hr-HR" dirty="0" smtClean="0"/>
          </a:p>
          <a:p>
            <a:pPr marL="0" indent="0">
              <a:buFont typeface="Arial" charset="0"/>
              <a:buNone/>
              <a:defRPr/>
            </a:pPr>
            <a:r>
              <a:rPr lang="hr-HR" dirty="0" smtClean="0"/>
              <a:t> </a:t>
            </a:r>
            <a:endParaRPr lang="hr-H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slov 1"/>
          <p:cNvSpPr>
            <a:spLocks noGrp="1"/>
          </p:cNvSpPr>
          <p:nvPr>
            <p:ph type="title"/>
          </p:nvPr>
        </p:nvSpPr>
        <p:spPr/>
        <p:txBody>
          <a:bodyPr/>
          <a:lstStyle/>
          <a:p>
            <a:endParaRPr lang="hr-HR" smtClean="0"/>
          </a:p>
        </p:txBody>
      </p:sp>
      <p:sp>
        <p:nvSpPr>
          <p:cNvPr id="41986" name="Rezervirano mjesto sadržaja 2"/>
          <p:cNvSpPr>
            <a:spLocks noGrp="1"/>
          </p:cNvSpPr>
          <p:nvPr>
            <p:ph idx="1"/>
          </p:nvPr>
        </p:nvSpPr>
        <p:spPr>
          <a:xfrm>
            <a:off x="457200" y="620713"/>
            <a:ext cx="8229600" cy="5505450"/>
          </a:xfrm>
        </p:spPr>
        <p:txBody>
          <a:bodyPr/>
          <a:lstStyle/>
          <a:p>
            <a:r>
              <a:rPr lang="hr-HR" smtClean="0">
                <a:solidFill>
                  <a:srgbClr val="009999"/>
                </a:solidFill>
              </a:rPr>
              <a:t>Croatia</a:t>
            </a:r>
          </a:p>
          <a:p>
            <a:pPr lvl="1"/>
            <a:r>
              <a:rPr lang="hr-HR" smtClean="0"/>
              <a:t>Cooperation through functional national system</a:t>
            </a:r>
          </a:p>
          <a:p>
            <a:r>
              <a:rPr lang="hr-HR" smtClean="0">
                <a:solidFill>
                  <a:srgbClr val="009999"/>
                </a:solidFill>
              </a:rPr>
              <a:t>England</a:t>
            </a:r>
          </a:p>
          <a:p>
            <a:pPr lvl="1"/>
            <a:r>
              <a:rPr lang="en-US" smtClean="0"/>
              <a:t>partnerships with formal learning organisations, local economic development organisations</a:t>
            </a:r>
            <a:r>
              <a:rPr lang="hr-HR" smtClean="0"/>
              <a:t>, other government and partner services</a:t>
            </a:r>
          </a:p>
          <a:p>
            <a:r>
              <a:rPr lang="hr-HR" smtClean="0">
                <a:solidFill>
                  <a:srgbClr val="009999"/>
                </a:solidFill>
              </a:rPr>
              <a:t>Finland</a:t>
            </a:r>
          </a:p>
          <a:p>
            <a:pPr lvl="1"/>
            <a:r>
              <a:rPr lang="hr-HR" smtClean="0"/>
              <a:t>Library for citizens ; Sence of community as value</a:t>
            </a:r>
          </a:p>
          <a:p>
            <a:pPr lvl="1"/>
            <a:r>
              <a:rPr lang="hr-HR" smtClean="0"/>
              <a:t>Planning services, space, cooperation with business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slov 1"/>
          <p:cNvSpPr>
            <a:spLocks noGrp="1"/>
          </p:cNvSpPr>
          <p:nvPr>
            <p:ph type="title"/>
          </p:nvPr>
        </p:nvSpPr>
        <p:spPr/>
        <p:txBody>
          <a:bodyPr/>
          <a:lstStyle/>
          <a:p>
            <a:r>
              <a:rPr lang="hr-HR" smtClean="0">
                <a:solidFill>
                  <a:srgbClr val="009999"/>
                </a:solidFill>
              </a:rPr>
              <a:t>DIGITAL INEQUALITY</a:t>
            </a:r>
          </a:p>
        </p:txBody>
      </p:sp>
      <p:sp>
        <p:nvSpPr>
          <p:cNvPr id="43010" name="Rezervirano mjesto sadržaja 2"/>
          <p:cNvSpPr>
            <a:spLocks noGrp="1"/>
          </p:cNvSpPr>
          <p:nvPr>
            <p:ph idx="1"/>
          </p:nvPr>
        </p:nvSpPr>
        <p:spPr/>
        <p:txBody>
          <a:bodyPr/>
          <a:lstStyle/>
          <a:p>
            <a:r>
              <a:rPr lang="en-US" smtClean="0"/>
              <a:t>Informatization and ever-shifting information and communication technologies</a:t>
            </a:r>
            <a:r>
              <a:rPr lang="hr-HR" smtClean="0"/>
              <a:t>:</a:t>
            </a:r>
          </a:p>
          <a:p>
            <a:pPr marL="457200" lvl="1" indent="0">
              <a:buFont typeface="Arial" charset="0"/>
              <a:buNone/>
            </a:pPr>
            <a:endParaRPr lang="hr-HR" smtClean="0"/>
          </a:p>
          <a:p>
            <a:pPr marL="457200" lvl="1" indent="0">
              <a:buFont typeface="Arial" charset="0"/>
              <a:buNone/>
            </a:pPr>
            <a:endParaRPr lang="hr-HR" smtClean="0"/>
          </a:p>
          <a:p>
            <a:pPr marL="457200" lvl="1" indent="0">
              <a:buFont typeface="Arial" charset="0"/>
              <a:buNone/>
            </a:pPr>
            <a:r>
              <a:rPr lang="en-US" b="1" smtClean="0">
                <a:solidFill>
                  <a:srgbClr val="009999"/>
                </a:solidFill>
              </a:rPr>
              <a:t>greater access and use</a:t>
            </a:r>
            <a:r>
              <a:rPr lang="hr-HR" b="1" smtClean="0">
                <a:solidFill>
                  <a:srgbClr val="009999"/>
                </a:solidFill>
              </a:rPr>
              <a:t> </a:t>
            </a:r>
            <a:r>
              <a:rPr lang="en-US" b="1" smtClean="0">
                <a:sym typeface="Wingdings" pitchFamily="2" charset="2"/>
              </a:rPr>
              <a:t> </a:t>
            </a:r>
            <a:r>
              <a:rPr lang="hr-HR" b="1" smtClean="0"/>
              <a:t> </a:t>
            </a:r>
            <a:r>
              <a:rPr lang="en-US" b="1" smtClean="0">
                <a:solidFill>
                  <a:srgbClr val="009999"/>
                </a:solidFill>
              </a:rPr>
              <a:t>growing digital divide</a:t>
            </a:r>
            <a:endParaRPr lang="hr-HR" b="1" smtClean="0">
              <a:solidFill>
                <a:srgbClr val="00999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Naslov 1"/>
          <p:cNvSpPr>
            <a:spLocks noGrp="1"/>
          </p:cNvSpPr>
          <p:nvPr>
            <p:ph type="title"/>
          </p:nvPr>
        </p:nvSpPr>
        <p:spPr/>
        <p:txBody>
          <a:bodyPr/>
          <a:lstStyle/>
          <a:p>
            <a:endParaRPr lang="hr-HR" smtClean="0"/>
          </a:p>
        </p:txBody>
      </p:sp>
      <p:sp>
        <p:nvSpPr>
          <p:cNvPr id="44034" name="Rezervirano mjesto sadržaja 2"/>
          <p:cNvSpPr>
            <a:spLocks noGrp="1"/>
          </p:cNvSpPr>
          <p:nvPr>
            <p:ph idx="1"/>
          </p:nvPr>
        </p:nvSpPr>
        <p:spPr>
          <a:xfrm>
            <a:off x="457200" y="692150"/>
            <a:ext cx="8229600" cy="5434013"/>
          </a:xfrm>
        </p:spPr>
        <p:txBody>
          <a:bodyPr/>
          <a:lstStyle/>
          <a:p>
            <a:r>
              <a:rPr lang="hr-HR" smtClean="0">
                <a:solidFill>
                  <a:srgbClr val="009999"/>
                </a:solidFill>
              </a:rPr>
              <a:t>Croatia</a:t>
            </a:r>
          </a:p>
          <a:p>
            <a:pPr lvl="1"/>
            <a:r>
              <a:rPr lang="hr-HR" smtClean="0"/>
              <a:t>Development of library services in digital surroundings</a:t>
            </a:r>
          </a:p>
          <a:p>
            <a:r>
              <a:rPr lang="hr-HR" smtClean="0">
                <a:solidFill>
                  <a:srgbClr val="009999"/>
                </a:solidFill>
              </a:rPr>
              <a:t>England</a:t>
            </a:r>
          </a:p>
          <a:p>
            <a:pPr lvl="1"/>
            <a:r>
              <a:rPr lang="en-US" smtClean="0"/>
              <a:t>improved digital access and </a:t>
            </a:r>
            <a:r>
              <a:rPr lang="hr-HR" smtClean="0"/>
              <a:t>skills  </a:t>
            </a:r>
          </a:p>
          <a:p>
            <a:r>
              <a:rPr lang="hr-HR" smtClean="0">
                <a:solidFill>
                  <a:srgbClr val="009999"/>
                </a:solidFill>
              </a:rPr>
              <a:t>Finland</a:t>
            </a:r>
          </a:p>
          <a:p>
            <a:pPr lvl="1"/>
            <a:r>
              <a:rPr lang="en-US" smtClean="0"/>
              <a:t>Supporting media skills </a:t>
            </a:r>
          </a:p>
          <a:p>
            <a:pPr lvl="1"/>
            <a:r>
              <a:rPr lang="en-US" smtClean="0"/>
              <a:t>Everyone can access digital information and literature</a:t>
            </a:r>
          </a:p>
          <a:p>
            <a:pPr lvl="1"/>
            <a:r>
              <a:rPr lang="en-US" smtClean="0"/>
              <a:t>Library domesticates technology to be part of customer service </a:t>
            </a:r>
            <a:endParaRPr lang="hr-H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hr-HR" smtClean="0">
                <a:solidFill>
                  <a:srgbClr val="009999"/>
                </a:solidFill>
              </a:rPr>
              <a:t>OVERVIEW</a:t>
            </a:r>
          </a:p>
        </p:txBody>
      </p:sp>
      <p:sp>
        <p:nvSpPr>
          <p:cNvPr id="16386" name="Content Placeholder 2"/>
          <p:cNvSpPr>
            <a:spLocks noGrp="1"/>
          </p:cNvSpPr>
          <p:nvPr>
            <p:ph idx="1"/>
          </p:nvPr>
        </p:nvSpPr>
        <p:spPr/>
        <p:txBody>
          <a:bodyPr/>
          <a:lstStyle/>
          <a:p>
            <a:pPr eaLnBrk="1" hangingPunct="1">
              <a:lnSpc>
                <a:spcPct val="80000"/>
              </a:lnSpc>
            </a:pPr>
            <a:r>
              <a:rPr lang="hr-HR" sz="2700" smtClean="0"/>
              <a:t>LIBRARIES ARE </a:t>
            </a:r>
          </a:p>
          <a:p>
            <a:pPr eaLnBrk="1" hangingPunct="1">
              <a:lnSpc>
                <a:spcPct val="80000"/>
              </a:lnSpc>
              <a:buFont typeface="Arial" charset="0"/>
              <a:buNone/>
            </a:pPr>
            <a:endParaRPr lang="hr-HR" sz="2700" smtClean="0"/>
          </a:p>
          <a:p>
            <a:pPr eaLnBrk="1" hangingPunct="1">
              <a:lnSpc>
                <a:spcPct val="80000"/>
              </a:lnSpc>
              <a:buFont typeface="Arial" charset="0"/>
              <a:buNone/>
            </a:pPr>
            <a:r>
              <a:rPr lang="hr-HR" sz="2700" smtClean="0"/>
              <a:t>ACCESS, READING, EDUCATION, INFORMATION, KNOWLEDGE, LIFELONG LEARNING, IMPACT, LITERACY, LEISURE TIME, INCLUSION, CULTURE, MULTICULTURE, CREATIVITY, IMAGINATON, IDEAS…</a:t>
            </a:r>
          </a:p>
          <a:p>
            <a:pPr eaLnBrk="1" hangingPunct="1">
              <a:lnSpc>
                <a:spcPct val="80000"/>
              </a:lnSpc>
              <a:buFont typeface="Arial" charset="0"/>
              <a:buNone/>
            </a:pPr>
            <a:endParaRPr lang="hr-HR" sz="2700" smtClean="0"/>
          </a:p>
          <a:p>
            <a:pPr eaLnBrk="1" hangingPunct="1">
              <a:lnSpc>
                <a:spcPct val="80000"/>
              </a:lnSpc>
              <a:buFont typeface="Arial" charset="0"/>
              <a:buNone/>
            </a:pPr>
            <a:endParaRPr lang="hr-HR" sz="2700" smtClean="0"/>
          </a:p>
          <a:p>
            <a:pPr algn="ctr" eaLnBrk="1" hangingPunct="1">
              <a:lnSpc>
                <a:spcPct val="80000"/>
              </a:lnSpc>
              <a:buFont typeface="Arial" charset="0"/>
              <a:buNone/>
            </a:pPr>
            <a:r>
              <a:rPr lang="hr-HR" sz="2700" b="1" smtClean="0"/>
              <a:t>..THE WAY FORWARD ..</a:t>
            </a:r>
          </a:p>
          <a:p>
            <a:pPr algn="ctr" eaLnBrk="1" hangingPunct="1">
              <a:lnSpc>
                <a:spcPct val="80000"/>
              </a:lnSpc>
              <a:buFont typeface="Arial" charset="0"/>
              <a:buNone/>
            </a:pPr>
            <a:endParaRPr lang="hr-HR" sz="2700" b="1" smtClean="0"/>
          </a:p>
          <a:p>
            <a:pPr algn="ctr" eaLnBrk="1" hangingPunct="1">
              <a:lnSpc>
                <a:spcPct val="80000"/>
              </a:lnSpc>
              <a:buFont typeface="Arial" charset="0"/>
              <a:buNone/>
            </a:pPr>
            <a:r>
              <a:rPr lang="hr-HR" sz="2700" b="1" smtClean="0">
                <a:latin typeface="Arial" charset="0"/>
              </a:rPr>
              <a:t>OPEN TO ALL</a:t>
            </a:r>
            <a:r>
              <a:rPr lang="hr-HR" sz="2700" b="1"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hr-HR" smtClean="0">
                <a:solidFill>
                  <a:srgbClr val="009999"/>
                </a:solidFill>
              </a:rPr>
              <a:t>FOCUS ON…</a:t>
            </a:r>
          </a:p>
        </p:txBody>
      </p:sp>
      <p:sp>
        <p:nvSpPr>
          <p:cNvPr id="45058" name="Content Placeholder 2"/>
          <p:cNvSpPr>
            <a:spLocks noGrp="1"/>
          </p:cNvSpPr>
          <p:nvPr>
            <p:ph idx="1"/>
          </p:nvPr>
        </p:nvSpPr>
        <p:spPr/>
        <p:txBody>
          <a:bodyPr/>
          <a:lstStyle/>
          <a:p>
            <a:r>
              <a:rPr lang="hr-HR" smtClean="0">
                <a:solidFill>
                  <a:srgbClr val="009999"/>
                </a:solidFill>
              </a:rPr>
              <a:t>CROATIA </a:t>
            </a:r>
          </a:p>
          <a:p>
            <a:r>
              <a:rPr lang="hr-HR" smtClean="0"/>
              <a:t>Libraries &gt; users</a:t>
            </a:r>
          </a:p>
          <a:p>
            <a:r>
              <a:rPr lang="hr-HR" smtClean="0">
                <a:solidFill>
                  <a:srgbClr val="009999"/>
                </a:solidFill>
              </a:rPr>
              <a:t>ENGLAND</a:t>
            </a:r>
          </a:p>
          <a:p>
            <a:r>
              <a:rPr lang="hr-HR" smtClean="0"/>
              <a:t>Modifications in library management </a:t>
            </a:r>
          </a:p>
          <a:p>
            <a:r>
              <a:rPr lang="hr-HR" smtClean="0">
                <a:solidFill>
                  <a:srgbClr val="009999"/>
                </a:solidFill>
              </a:rPr>
              <a:t>FINLAND</a:t>
            </a:r>
          </a:p>
          <a:p>
            <a:r>
              <a:rPr lang="hr-HR" smtClean="0"/>
              <a:t>Citizens </a:t>
            </a:r>
          </a:p>
          <a:p>
            <a:r>
              <a:rPr lang="hr-HR" smtClean="0"/>
              <a:t>Goals as aspects of contemporary library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Naslov 1"/>
          <p:cNvSpPr>
            <a:spLocks noGrp="1"/>
          </p:cNvSpPr>
          <p:nvPr>
            <p:ph type="title"/>
          </p:nvPr>
        </p:nvSpPr>
        <p:spPr/>
        <p:txBody>
          <a:bodyPr/>
          <a:lstStyle/>
          <a:p>
            <a:endParaRPr lang="hr-HR" smtClean="0">
              <a:solidFill>
                <a:srgbClr val="009999"/>
              </a:solidFill>
            </a:endParaRPr>
          </a:p>
        </p:txBody>
      </p:sp>
      <p:sp>
        <p:nvSpPr>
          <p:cNvPr id="46082" name="Content Placeholder 5"/>
          <p:cNvSpPr>
            <a:spLocks noGrp="1"/>
          </p:cNvSpPr>
          <p:nvPr>
            <p:ph idx="1"/>
          </p:nvPr>
        </p:nvSpPr>
        <p:spPr/>
        <p:txBody>
          <a:bodyPr/>
          <a:lstStyle/>
          <a:p>
            <a:endParaRPr lang="hr-HR" smtClean="0"/>
          </a:p>
        </p:txBody>
      </p:sp>
      <p:graphicFrame>
        <p:nvGraphicFramePr>
          <p:cNvPr id="44139" name="Group 107"/>
          <p:cNvGraphicFramePr>
            <a:graphicFrameLocks noGrp="1"/>
          </p:cNvGraphicFramePr>
          <p:nvPr/>
        </p:nvGraphicFramePr>
        <p:xfrm>
          <a:off x="468313" y="765175"/>
          <a:ext cx="8207375" cy="5303838"/>
        </p:xfrm>
        <a:graphic>
          <a:graphicData uri="http://schemas.openxmlformats.org/drawingml/2006/table">
            <a:tbl>
              <a:tblPr/>
              <a:tblGrid>
                <a:gridCol w="1728192"/>
                <a:gridCol w="1728192"/>
                <a:gridCol w="1728192"/>
                <a:gridCol w="1584276"/>
                <a:gridCol w="1439862"/>
              </a:tblGrid>
              <a:tr h="504825">
                <a:tc gridSpan="5">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2800" b="0" i="0" u="none" strike="noStrike" cap="none" normalizeH="0" baseline="0" dirty="0" smtClean="0">
                          <a:ln>
                            <a:noFill/>
                          </a:ln>
                          <a:solidFill>
                            <a:srgbClr val="009999"/>
                          </a:solidFill>
                          <a:effectLst/>
                          <a:latin typeface="Calibri" pitchFamily="34" charset="0"/>
                        </a:rPr>
                        <a:t>SWOT ANALYSIS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sr-Latn-CS"/>
                    </a:p>
                  </a:txBody>
                  <a:tcPr/>
                </a:tc>
                <a:tc hMerge="1">
                  <a:txBody>
                    <a:bodyPr/>
                    <a:lstStyle/>
                    <a:p>
                      <a:endParaRPr lang="sr-Latn-CS"/>
                    </a:p>
                  </a:txBody>
                  <a:tcPr/>
                </a:tc>
                <a:tc hMerge="1">
                  <a:txBody>
                    <a:bodyPr/>
                    <a:lstStyle/>
                    <a:p>
                      <a:endParaRPr lang="sr-Latn-CS"/>
                    </a:p>
                  </a:txBody>
                  <a:tcPr/>
                </a:tc>
                <a:tc hMerge="1">
                  <a:txBody>
                    <a:bodyPr/>
                    <a:lstStyle/>
                    <a:p>
                      <a:endParaRPr lang="sr-Latn-CS"/>
                    </a:p>
                  </a:txBody>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1" i="0" u="none" strike="noStrike" cap="none" normalizeH="0" baseline="0" smtClean="0">
                          <a:ln>
                            <a:noFill/>
                          </a:ln>
                          <a:solidFill>
                            <a:srgbClr val="009999"/>
                          </a:solidFill>
                          <a:effectLst/>
                          <a:latin typeface="Calibri" pitchFamily="34" charset="0"/>
                        </a:rPr>
                        <a:t>STRENGHTS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LIBRARY MISION AND VISION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VISIBILITY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smtClean="0">
                          <a:ln>
                            <a:noFill/>
                          </a:ln>
                          <a:solidFill>
                            <a:schemeClr val="tx1"/>
                          </a:solidFill>
                          <a:effectLst/>
                          <a:latin typeface="Calibri" pitchFamily="34" charset="0"/>
                        </a:rPr>
                        <a:t>AWARNESS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SERVICES</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18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1" i="0" u="none" strike="noStrike" cap="none" normalizeH="0" baseline="0" dirty="0" smtClean="0">
                          <a:ln>
                            <a:noFill/>
                          </a:ln>
                          <a:solidFill>
                            <a:srgbClr val="009999"/>
                          </a:solidFill>
                          <a:effectLst/>
                          <a:latin typeface="Calibri" pitchFamily="34" charset="0"/>
                        </a:rPr>
                        <a:t>WEAKNESSES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smtClean="0">
                          <a:ln>
                            <a:noFill/>
                          </a:ln>
                          <a:solidFill>
                            <a:schemeClr val="tx1"/>
                          </a:solidFill>
                          <a:effectLst/>
                          <a:latin typeface="Calibri" pitchFamily="34" charset="0"/>
                        </a:rPr>
                        <a:t>LACK OF RESEARCH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smtClean="0">
                          <a:ln>
                            <a:noFill/>
                          </a:ln>
                          <a:solidFill>
                            <a:schemeClr val="tx1"/>
                          </a:solidFill>
                          <a:effectLst/>
                          <a:latin typeface="Calibri" pitchFamily="34" charset="0"/>
                        </a:rPr>
                        <a:t>FINANCING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FOCUS ON EXSISTING USERS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EQUAL PARTNER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1" i="0" u="none" strike="noStrike" cap="none" normalizeH="0" baseline="0" dirty="0" smtClean="0">
                          <a:ln>
                            <a:noFill/>
                          </a:ln>
                          <a:solidFill>
                            <a:srgbClr val="009999"/>
                          </a:solidFill>
                          <a:effectLst/>
                          <a:latin typeface="Calibri" pitchFamily="34" charset="0"/>
                        </a:rPr>
                        <a:t>OPPORTUNITIES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SOCIAL ENGAGEMENT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smtClean="0">
                          <a:ln>
                            <a:noFill/>
                          </a:ln>
                          <a:solidFill>
                            <a:schemeClr val="tx1"/>
                          </a:solidFill>
                          <a:effectLst/>
                          <a:latin typeface="Calibri" pitchFamily="34" charset="0"/>
                        </a:rPr>
                        <a:t>PROMOTION OF EQUALITY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TECHNOLOGY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FREE OF CHARGE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1" i="0" u="none" strike="noStrike" cap="none" normalizeH="0" baseline="0" smtClean="0">
                          <a:ln>
                            <a:noFill/>
                          </a:ln>
                          <a:solidFill>
                            <a:srgbClr val="009999"/>
                          </a:solidFill>
                          <a:effectLst/>
                          <a:latin typeface="Calibri" pitchFamily="34" charset="0"/>
                        </a:rPr>
                        <a:t>THREATS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UNFAMILIARITY WITH DIFFERENT PROFILES OF POTENTIAL USERS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FAST CHANGING COMPETENCSES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EXCLUDED SOCIAL GROUP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hr-HR" sz="1800" b="0" i="0" u="none" strike="noStrike" cap="none" normalizeH="0" baseline="0" dirty="0" smtClean="0">
                          <a:ln>
                            <a:noFill/>
                          </a:ln>
                          <a:solidFill>
                            <a:schemeClr val="tx1"/>
                          </a:solidFill>
                          <a:effectLst/>
                          <a:latin typeface="Calibri" pitchFamily="34" charset="0"/>
                        </a:rPr>
                        <a:t>PHYSICAL ACCESS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hr-HR" b="1" smtClean="0">
                <a:solidFill>
                  <a:srgbClr val="009999"/>
                </a:solidFill>
              </a:rPr>
              <a:t>IN GENERAL</a:t>
            </a:r>
          </a:p>
        </p:txBody>
      </p:sp>
      <p:sp>
        <p:nvSpPr>
          <p:cNvPr id="47106" name="Content Placeholder 2"/>
          <p:cNvSpPr>
            <a:spLocks noGrp="1"/>
          </p:cNvSpPr>
          <p:nvPr>
            <p:ph idx="1"/>
          </p:nvPr>
        </p:nvSpPr>
        <p:spPr/>
        <p:txBody>
          <a:bodyPr/>
          <a:lstStyle/>
          <a:p>
            <a:r>
              <a:rPr lang="hr-HR" sz="2800" smtClean="0"/>
              <a:t>SOCIAL INEQUALITY EXSISTS IN LIBRARY ENVIRONMENT</a:t>
            </a:r>
          </a:p>
          <a:p>
            <a:pPr algn="ctr">
              <a:buFont typeface="Arial" charset="0"/>
              <a:buNone/>
            </a:pPr>
            <a:endParaRPr lang="hr-HR" sz="2800" b="1" smtClean="0">
              <a:solidFill>
                <a:srgbClr val="009999"/>
              </a:solidFill>
            </a:endParaRPr>
          </a:p>
          <a:p>
            <a:pPr algn="ctr">
              <a:buFont typeface="Arial" charset="0"/>
              <a:buNone/>
            </a:pPr>
            <a:r>
              <a:rPr lang="hr-HR" sz="2800" b="1" smtClean="0">
                <a:solidFill>
                  <a:srgbClr val="009999"/>
                </a:solidFill>
              </a:rPr>
              <a:t>TWO MAIN </a:t>
            </a:r>
            <a:r>
              <a:rPr lang="hr-HR" sz="2800" smtClean="0">
                <a:solidFill>
                  <a:srgbClr val="009999"/>
                </a:solidFill>
              </a:rPr>
              <a:t>PREVENTION ADVICE</a:t>
            </a:r>
            <a:r>
              <a:rPr lang="hr-HR" smtClean="0"/>
              <a:t> </a:t>
            </a:r>
          </a:p>
          <a:p>
            <a:pPr algn="ctr">
              <a:buFont typeface="Arial" charset="0"/>
              <a:buNone/>
            </a:pPr>
            <a:r>
              <a:rPr lang="hr-HR" sz="2400" b="1" smtClean="0"/>
              <a:t>CONDUCT MORE RESEARCH</a:t>
            </a:r>
          </a:p>
          <a:p>
            <a:pPr algn="ctr">
              <a:buFont typeface="Arial" charset="0"/>
              <a:buNone/>
            </a:pPr>
            <a:r>
              <a:rPr lang="hr-HR" sz="2400" b="1" smtClean="0"/>
              <a:t>THINK ABOUT POTENTIAL USERS</a:t>
            </a:r>
          </a:p>
          <a:p>
            <a:pPr algn="ctr">
              <a:buFont typeface="Arial" charset="0"/>
              <a:buNone/>
            </a:pPr>
            <a:endParaRPr lang="hr-HR" b="1" smtClean="0"/>
          </a:p>
          <a:p>
            <a:pPr algn="ctr">
              <a:buFont typeface="Arial" charset="0"/>
              <a:buNone/>
            </a:pPr>
            <a:r>
              <a:rPr lang="hr-HR" smtClean="0">
                <a:solidFill>
                  <a:srgbClr val="009999"/>
                </a:solidFill>
              </a:rPr>
              <a:t>STRATEGIES HAVE TO RESPOND ON THE NEEDS OF OUR LIBRARY COMMUNITIES</a:t>
            </a:r>
          </a:p>
          <a:p>
            <a:endParaRPr lang="hr-HR" smtClean="0"/>
          </a:p>
          <a:p>
            <a:endParaRPr lang="hr-HR" smtClean="0"/>
          </a:p>
          <a:p>
            <a:endParaRPr lang="hr-HR"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endParaRPr lang="hr-HR" smtClean="0"/>
          </a:p>
        </p:txBody>
      </p:sp>
      <p:pic>
        <p:nvPicPr>
          <p:cNvPr id="48130" name="Picture 2"/>
          <p:cNvPicPr>
            <a:picLocks noGrp="1" noChangeAspect="1" noChangeArrowheads="1"/>
          </p:cNvPicPr>
          <p:nvPr>
            <p:ph idx="1"/>
          </p:nvPr>
        </p:nvPicPr>
        <p:blipFill>
          <a:blip r:embed="rId2"/>
          <a:srcRect/>
          <a:stretch>
            <a:fillRect/>
          </a:stretch>
        </p:blipFill>
        <p:spPr>
          <a:xfrm>
            <a:off x="684213" y="836613"/>
            <a:ext cx="7775575" cy="5400675"/>
          </a:xfrm>
        </p:spPr>
      </p:pic>
      <p:pic>
        <p:nvPicPr>
          <p:cNvPr id="5" name="Picture 3"/>
          <p:cNvPicPr>
            <a:picLocks noChangeAspect="1" noChangeArrowheads="1"/>
          </p:cNvPicPr>
          <p:nvPr/>
        </p:nvPicPr>
        <p:blipFill>
          <a:blip r:embed="rId3">
            <a:extLst/>
          </a:blip>
          <a:srcRect/>
          <a:stretch>
            <a:fillRect/>
          </a:stretch>
        </p:blipFill>
        <p:spPr bwMode="auto">
          <a:xfrm>
            <a:off x="6876256" y="1052736"/>
            <a:ext cx="1238250" cy="8953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hr-HR" smtClean="0"/>
              <a:t>..</a:t>
            </a:r>
            <a:r>
              <a:rPr lang="hr-HR" b="1" smtClean="0">
                <a:solidFill>
                  <a:srgbClr val="009999"/>
                </a:solidFill>
                <a:latin typeface="Arial" charset="0"/>
              </a:rPr>
              <a:t>YES</a:t>
            </a:r>
            <a:r>
              <a:rPr lang="hr-HR" smtClean="0">
                <a:latin typeface="Arial" charset="0"/>
              </a:rPr>
              <a:t> to</a:t>
            </a:r>
            <a:r>
              <a:rPr lang="hr-HR" smtClean="0"/>
              <a:t>..</a:t>
            </a:r>
          </a:p>
        </p:txBody>
      </p:sp>
      <p:sp>
        <p:nvSpPr>
          <p:cNvPr id="17410" name="Content Placeholder 2"/>
          <p:cNvSpPr>
            <a:spLocks noGrp="1"/>
          </p:cNvSpPr>
          <p:nvPr>
            <p:ph idx="1"/>
          </p:nvPr>
        </p:nvSpPr>
        <p:spPr/>
        <p:txBody>
          <a:bodyPr/>
          <a:lstStyle/>
          <a:p>
            <a:pPr eaLnBrk="1" hangingPunct="1"/>
            <a:r>
              <a:rPr lang="en-US" smtClean="0"/>
              <a:t>all members of the community regardless of their race, nationality,</a:t>
            </a:r>
            <a:r>
              <a:rPr lang="hr-HR" smtClean="0"/>
              <a:t> </a:t>
            </a:r>
            <a:r>
              <a:rPr lang="en-US" smtClean="0"/>
              <a:t>age, sex, religion, language, disability, economic</a:t>
            </a:r>
            <a:r>
              <a:rPr lang="hr-HR" smtClean="0"/>
              <a:t>,</a:t>
            </a:r>
            <a:r>
              <a:rPr lang="en-US" smtClean="0"/>
              <a:t> work status and education</a:t>
            </a:r>
            <a:r>
              <a:rPr lang="hr-HR" smtClean="0"/>
              <a:t>… </a:t>
            </a:r>
            <a:r>
              <a:rPr lang="hr-HR" sz="2000" b="1" smtClean="0">
                <a:solidFill>
                  <a:srgbClr val="009999"/>
                </a:solidFill>
              </a:rPr>
              <a:t>(</a:t>
            </a:r>
            <a:r>
              <a:rPr lang="en-US" sz="2000" b="1" smtClean="0">
                <a:solidFill>
                  <a:srgbClr val="009999"/>
                </a:solidFill>
              </a:rPr>
              <a:t>IFLA Public Library Service Guidelines</a:t>
            </a:r>
            <a:r>
              <a:rPr lang="hr-HR" sz="2000" b="1" smtClean="0">
                <a:solidFill>
                  <a:srgbClr val="009999"/>
                </a:solidFill>
              </a:rPr>
              <a:t>)</a:t>
            </a:r>
          </a:p>
          <a:p>
            <a:pPr eaLnBrk="1" hangingPunct="1"/>
            <a:endParaRPr lang="hr-HR" smtClean="0"/>
          </a:p>
          <a:p>
            <a:pPr eaLnBrk="1" hangingPunct="1">
              <a:buFont typeface="Arial" charset="0"/>
              <a:buNone/>
            </a:pPr>
            <a:endParaRPr lang="en-US" smtClean="0"/>
          </a:p>
          <a:p>
            <a:pPr eaLnBrk="1" hangingPunct="1"/>
            <a:endParaRPr lang="hr-H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hr-HR" smtClean="0">
                <a:solidFill>
                  <a:srgbClr val="009999"/>
                </a:solidFill>
              </a:rPr>
              <a:t>WELL..</a:t>
            </a:r>
          </a:p>
        </p:txBody>
      </p:sp>
      <p:sp>
        <p:nvSpPr>
          <p:cNvPr id="18434" name="Content Placeholder 2"/>
          <p:cNvSpPr>
            <a:spLocks noGrp="1"/>
          </p:cNvSpPr>
          <p:nvPr>
            <p:ph idx="1"/>
          </p:nvPr>
        </p:nvSpPr>
        <p:spPr/>
        <p:txBody>
          <a:bodyPr/>
          <a:lstStyle/>
          <a:p>
            <a:pPr eaLnBrk="1" hangingPunct="1"/>
            <a:r>
              <a:rPr lang="hr-HR" smtClean="0"/>
              <a:t>Libraries are open to </a:t>
            </a:r>
            <a:r>
              <a:rPr lang="hr-HR" smtClean="0">
                <a:latin typeface="Arial" charset="0"/>
              </a:rPr>
              <a:t>all</a:t>
            </a:r>
            <a:r>
              <a:rPr lang="hr-HR" smtClean="0"/>
              <a:t>… </a:t>
            </a:r>
            <a:r>
              <a:rPr lang="hr-HR" b="1" smtClean="0">
                <a:solidFill>
                  <a:srgbClr val="009999"/>
                </a:solidFill>
                <a:latin typeface="Arial" charset="0"/>
              </a:rPr>
              <a:t>BUT</a:t>
            </a:r>
            <a:r>
              <a:rPr lang="hr-HR" smtClean="0">
                <a:latin typeface="Arial" charset="0"/>
              </a:rPr>
              <a:t>, </a:t>
            </a:r>
            <a:r>
              <a:rPr lang="hr-HR" sz="2800" smtClean="0"/>
              <a:t>not everybody come to libraries</a:t>
            </a:r>
            <a:endParaRPr lang="hr-HR" smtClean="0"/>
          </a:p>
          <a:p>
            <a:pPr eaLnBrk="1" hangingPunct="1"/>
            <a:endParaRPr lang="hr-HR" i="1" smtClean="0"/>
          </a:p>
          <a:p>
            <a:pPr eaLnBrk="1" hangingPunct="1">
              <a:buFont typeface="Arial" charset="0"/>
              <a:buNone/>
            </a:pPr>
            <a:r>
              <a:rPr lang="hr-HR" sz="2400" i="1" smtClean="0"/>
              <a:t>„</a:t>
            </a:r>
            <a:r>
              <a:rPr lang="en-US" sz="2400" i="1" smtClean="0"/>
              <a:t>Those who use the libraries are more likely to make use of many sources of information, of which the public library is just one. Those who do not use libraries use fewer other sources of information as well.</a:t>
            </a:r>
            <a:r>
              <a:rPr lang="hr-HR" sz="2400" i="1" smtClean="0"/>
              <a:t>” </a:t>
            </a:r>
            <a:r>
              <a:rPr lang="hr-HR" sz="2400" b="1" smtClean="0"/>
              <a:t>(Rainie, Estabrook, Witt 2007.)</a:t>
            </a:r>
          </a:p>
          <a:p>
            <a:pPr eaLnBrk="1" hangingPunct="1">
              <a:buFont typeface="Arial" charset="0"/>
              <a:buNone/>
            </a:pPr>
            <a:endParaRPr lang="hr-HR" sz="2400" b="1" smtClean="0"/>
          </a:p>
          <a:p>
            <a:pPr algn="ctr" eaLnBrk="1" hangingPunct="1">
              <a:buFont typeface="Arial" charset="0"/>
              <a:buNone/>
            </a:pPr>
            <a:endParaRPr lang="hr-HR" sz="2400" b="1" smtClean="0"/>
          </a:p>
          <a:p>
            <a:pPr algn="ctr" eaLnBrk="1" hangingPunct="1">
              <a:buFont typeface="Arial" charset="0"/>
              <a:buNone/>
            </a:pPr>
            <a:endParaRPr lang="hr-HR" sz="2400" b="1" smtClean="0"/>
          </a:p>
          <a:p>
            <a:pPr eaLnBrk="1" hangingPunct="1">
              <a:buFont typeface="Arial" charset="0"/>
              <a:buNone/>
            </a:pPr>
            <a:endParaRPr lang="hr-HR" sz="2400" b="1" smtClean="0"/>
          </a:p>
          <a:p>
            <a:pPr eaLnBrk="1" hangingPunct="1">
              <a:buFont typeface="Arial" charset="0"/>
              <a:buNone/>
            </a:pPr>
            <a:endParaRPr lang="hr-HR" sz="2000" b="1" smtClean="0"/>
          </a:p>
          <a:p>
            <a:pPr eaLnBrk="1" hangingPunct="1">
              <a:buFont typeface="Arial" charset="0"/>
              <a:buNone/>
            </a:pPr>
            <a:endParaRPr lang="hr-HR" sz="20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hr-HR" sz="3600" smtClean="0">
                <a:solidFill>
                  <a:srgbClr val="009999"/>
                </a:solidFill>
              </a:rPr>
              <a:t>DO WE KNOW WHO ARE REAL USERS OF PUBLIC LIBRARIES?</a:t>
            </a:r>
          </a:p>
        </p:txBody>
      </p:sp>
      <p:sp>
        <p:nvSpPr>
          <p:cNvPr id="19458" name="Content Placeholder 2"/>
          <p:cNvSpPr>
            <a:spLocks noGrp="1"/>
          </p:cNvSpPr>
          <p:nvPr>
            <p:ph idx="1"/>
          </p:nvPr>
        </p:nvSpPr>
        <p:spPr/>
        <p:txBody>
          <a:bodyPr/>
          <a:lstStyle/>
          <a:p>
            <a:pPr eaLnBrk="1" hangingPunct="1">
              <a:lnSpc>
                <a:spcPct val="80000"/>
              </a:lnSpc>
            </a:pPr>
            <a:r>
              <a:rPr lang="hr-HR" sz="3000" smtClean="0"/>
              <a:t>College degree? </a:t>
            </a:r>
          </a:p>
          <a:p>
            <a:pPr eaLnBrk="1" hangingPunct="1">
              <a:lnSpc>
                <a:spcPct val="80000"/>
              </a:lnSpc>
            </a:pPr>
            <a:r>
              <a:rPr lang="hr-HR" sz="3000" smtClean="0"/>
              <a:t>Highschool degree?</a:t>
            </a:r>
          </a:p>
          <a:p>
            <a:pPr eaLnBrk="1" hangingPunct="1">
              <a:lnSpc>
                <a:spcPct val="80000"/>
              </a:lnSpc>
            </a:pPr>
            <a:r>
              <a:rPr lang="hr-HR" sz="3000" smtClean="0"/>
              <a:t>Young adults and children?</a:t>
            </a:r>
          </a:p>
          <a:p>
            <a:pPr eaLnBrk="1" hangingPunct="1">
              <a:lnSpc>
                <a:spcPct val="80000"/>
              </a:lnSpc>
            </a:pPr>
            <a:r>
              <a:rPr lang="hr-HR" sz="3000" smtClean="0"/>
              <a:t>Workpeople?</a:t>
            </a:r>
          </a:p>
          <a:p>
            <a:pPr eaLnBrk="1" hangingPunct="1">
              <a:lnSpc>
                <a:spcPct val="80000"/>
              </a:lnSpc>
            </a:pPr>
            <a:r>
              <a:rPr lang="hr-HR" sz="3000" smtClean="0"/>
              <a:t>Unemployed? </a:t>
            </a:r>
          </a:p>
          <a:p>
            <a:pPr eaLnBrk="1" hangingPunct="1">
              <a:lnSpc>
                <a:spcPct val="80000"/>
              </a:lnSpc>
            </a:pPr>
            <a:r>
              <a:rPr lang="hr-HR" sz="3000" smtClean="0"/>
              <a:t>Unqualified?</a:t>
            </a:r>
          </a:p>
          <a:p>
            <a:pPr eaLnBrk="1" hangingPunct="1">
              <a:lnSpc>
                <a:spcPct val="80000"/>
              </a:lnSpc>
            </a:pPr>
            <a:r>
              <a:rPr lang="hr-HR" sz="3000" smtClean="0"/>
              <a:t>Bohemians?</a:t>
            </a:r>
          </a:p>
          <a:p>
            <a:pPr eaLnBrk="1" hangingPunct="1">
              <a:lnSpc>
                <a:spcPct val="80000"/>
              </a:lnSpc>
            </a:pPr>
            <a:r>
              <a:rPr lang="hr-HR" sz="3000" smtClean="0"/>
              <a:t>Desperate housewives?</a:t>
            </a:r>
          </a:p>
          <a:p>
            <a:pPr eaLnBrk="1" hangingPunct="1">
              <a:lnSpc>
                <a:spcPct val="80000"/>
              </a:lnSpc>
            </a:pPr>
            <a:r>
              <a:rPr lang="hr-HR" sz="3000" smtClean="0"/>
              <a:t>Homeless?                       </a:t>
            </a:r>
          </a:p>
          <a:p>
            <a:pPr algn="ctr" eaLnBrk="1" hangingPunct="1">
              <a:lnSpc>
                <a:spcPct val="80000"/>
              </a:lnSpc>
              <a:buFont typeface="Arial" charset="0"/>
              <a:buNone/>
            </a:pPr>
            <a:r>
              <a:rPr lang="hr-HR" sz="3000" smtClean="0"/>
              <a:t> (</a:t>
            </a:r>
            <a:r>
              <a:rPr lang="hr-HR" sz="6000" b="1" smtClean="0"/>
              <a:t>…</a:t>
            </a:r>
            <a:r>
              <a:rPr lang="hr-HR" sz="300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hr-HR" sz="3600" smtClean="0">
                <a:solidFill>
                  <a:srgbClr val="009999"/>
                </a:solidFill>
                <a:latin typeface="Arial" charset="0"/>
              </a:rPr>
              <a:t>RESEARCH PROJECTS</a:t>
            </a:r>
          </a:p>
        </p:txBody>
      </p:sp>
      <p:sp>
        <p:nvSpPr>
          <p:cNvPr id="20482" name="Rectangle 3"/>
          <p:cNvSpPr>
            <a:spLocks noGrp="1"/>
          </p:cNvSpPr>
          <p:nvPr>
            <p:ph type="body" idx="1"/>
          </p:nvPr>
        </p:nvSpPr>
        <p:spPr/>
        <p:txBody>
          <a:bodyPr/>
          <a:lstStyle/>
          <a:p>
            <a:pPr eaLnBrk="1" hangingPunct="1">
              <a:lnSpc>
                <a:spcPct val="90000"/>
              </a:lnSpc>
            </a:pPr>
            <a:r>
              <a:rPr lang="hr-HR" sz="2000" dirty="0" err="1" smtClean="0"/>
              <a:t>Research</a:t>
            </a:r>
            <a:r>
              <a:rPr lang="hr-HR" sz="2000" dirty="0" smtClean="0"/>
              <a:t> </a:t>
            </a:r>
            <a:r>
              <a:rPr lang="hr-HR" sz="2000" dirty="0" err="1" smtClean="0"/>
              <a:t>project</a:t>
            </a:r>
            <a:r>
              <a:rPr lang="hr-HR" sz="2000" dirty="0" smtClean="0"/>
              <a:t> </a:t>
            </a:r>
            <a:r>
              <a:rPr lang="hr-HR" sz="2000" dirty="0" err="1" smtClean="0"/>
              <a:t>Public</a:t>
            </a:r>
            <a:r>
              <a:rPr lang="hr-HR" sz="2000" dirty="0" smtClean="0"/>
              <a:t> </a:t>
            </a:r>
            <a:r>
              <a:rPr lang="hr-HR" sz="2000" dirty="0" err="1" smtClean="0"/>
              <a:t>Library</a:t>
            </a:r>
            <a:r>
              <a:rPr lang="hr-HR" sz="2000" dirty="0" smtClean="0"/>
              <a:t> </a:t>
            </a:r>
            <a:r>
              <a:rPr lang="hr-HR" sz="2000" dirty="0" err="1" smtClean="0"/>
              <a:t>Policy</a:t>
            </a:r>
            <a:r>
              <a:rPr lang="hr-HR" sz="2000" dirty="0" smtClean="0"/>
              <a:t> </a:t>
            </a:r>
            <a:r>
              <a:rPr lang="hr-HR" sz="2000" dirty="0" err="1" smtClean="0"/>
              <a:t>and</a:t>
            </a:r>
            <a:r>
              <a:rPr lang="hr-HR" sz="2000" dirty="0" smtClean="0"/>
              <a:t> </a:t>
            </a:r>
            <a:r>
              <a:rPr lang="hr-HR" sz="2000" dirty="0" err="1" smtClean="0"/>
              <a:t>Social</a:t>
            </a:r>
            <a:r>
              <a:rPr lang="hr-HR" sz="2000" dirty="0" smtClean="0"/>
              <a:t> </a:t>
            </a:r>
            <a:r>
              <a:rPr lang="hr-HR" sz="2000" dirty="0" err="1" smtClean="0"/>
              <a:t>Exclusion</a:t>
            </a:r>
            <a:r>
              <a:rPr lang="hr-HR" sz="2000" dirty="0" smtClean="0"/>
              <a:t> (Leeds </a:t>
            </a:r>
            <a:r>
              <a:rPr lang="hr-HR" sz="2000" dirty="0" err="1" smtClean="0"/>
              <a:t>Metropolitan</a:t>
            </a:r>
            <a:r>
              <a:rPr lang="hr-HR" sz="2000" dirty="0" smtClean="0"/>
              <a:t> </a:t>
            </a:r>
            <a:r>
              <a:rPr lang="hr-HR" sz="2000" dirty="0" err="1" smtClean="0"/>
              <a:t>University</a:t>
            </a:r>
            <a:r>
              <a:rPr lang="hr-HR" sz="2000" dirty="0" smtClean="0"/>
              <a:t> </a:t>
            </a:r>
            <a:r>
              <a:rPr lang="hr-HR" sz="2000" dirty="0" err="1" smtClean="0"/>
              <a:t>in</a:t>
            </a:r>
            <a:r>
              <a:rPr lang="hr-HR" sz="2000" dirty="0" smtClean="0"/>
              <a:t> </a:t>
            </a:r>
            <a:r>
              <a:rPr lang="hr-HR" sz="2000" dirty="0" err="1" smtClean="0"/>
              <a:t>partnership</a:t>
            </a:r>
            <a:r>
              <a:rPr lang="hr-HR" sz="2000" dirty="0" smtClean="0"/>
              <a:t> </a:t>
            </a:r>
            <a:r>
              <a:rPr lang="hr-HR" sz="2000" dirty="0" err="1" smtClean="0"/>
              <a:t>with</a:t>
            </a:r>
            <a:r>
              <a:rPr lang="hr-HR" sz="2000" dirty="0" smtClean="0"/>
              <a:t> </a:t>
            </a:r>
            <a:r>
              <a:rPr lang="hr-HR" sz="2000" dirty="0" err="1" smtClean="0"/>
              <a:t>the</a:t>
            </a:r>
            <a:r>
              <a:rPr lang="hr-HR" sz="2000" dirty="0" smtClean="0"/>
              <a:t> London </a:t>
            </a:r>
            <a:r>
              <a:rPr lang="hr-HR" sz="2000" dirty="0" err="1" smtClean="0"/>
              <a:t>Borough</a:t>
            </a:r>
            <a:r>
              <a:rPr lang="hr-HR" sz="2000" dirty="0" smtClean="0"/>
              <a:t> </a:t>
            </a:r>
            <a:r>
              <a:rPr lang="hr-HR" sz="2000" dirty="0" err="1" smtClean="0"/>
              <a:t>of</a:t>
            </a:r>
            <a:r>
              <a:rPr lang="hr-HR" sz="2000" dirty="0" smtClean="0"/>
              <a:t> </a:t>
            </a:r>
            <a:r>
              <a:rPr lang="hr-HR" sz="2000" dirty="0" err="1" smtClean="0"/>
              <a:t>Merton</a:t>
            </a:r>
            <a:r>
              <a:rPr lang="hr-HR" sz="2000" dirty="0" smtClean="0"/>
              <a:t> (</a:t>
            </a:r>
            <a:r>
              <a:rPr lang="hr-HR" sz="2000" dirty="0" err="1" smtClean="0"/>
              <a:t>Libraries</a:t>
            </a:r>
            <a:r>
              <a:rPr lang="hr-HR" sz="2000" dirty="0" smtClean="0"/>
              <a:t>), Sheffield </a:t>
            </a:r>
            <a:r>
              <a:rPr lang="hr-HR" sz="2000" dirty="0" err="1" smtClean="0"/>
              <a:t>Libraries</a:t>
            </a:r>
            <a:r>
              <a:rPr lang="hr-HR" sz="2000" dirty="0" smtClean="0"/>
              <a:t>, </a:t>
            </a:r>
            <a:r>
              <a:rPr lang="hr-HR" sz="2000" dirty="0" err="1" smtClean="0"/>
              <a:t>Archives</a:t>
            </a:r>
            <a:r>
              <a:rPr lang="hr-HR" sz="2000" dirty="0" smtClean="0"/>
              <a:t> </a:t>
            </a:r>
            <a:r>
              <a:rPr lang="hr-HR" sz="2000" dirty="0" err="1" smtClean="0"/>
              <a:t>and</a:t>
            </a:r>
            <a:r>
              <a:rPr lang="hr-HR" sz="2000" dirty="0" smtClean="0"/>
              <a:t> </a:t>
            </a:r>
            <a:r>
              <a:rPr lang="hr-HR" sz="2000" dirty="0" err="1" smtClean="0"/>
              <a:t>Information</a:t>
            </a:r>
            <a:r>
              <a:rPr lang="hr-HR" sz="2000" dirty="0" smtClean="0"/>
              <a:t> </a:t>
            </a:r>
            <a:r>
              <a:rPr lang="hr-HR" sz="2000" dirty="0" err="1" smtClean="0"/>
              <a:t>and</a:t>
            </a:r>
            <a:r>
              <a:rPr lang="hr-HR" sz="2000" dirty="0" smtClean="0"/>
              <a:t> </a:t>
            </a:r>
            <a:r>
              <a:rPr lang="hr-HR" sz="2000" dirty="0" err="1" smtClean="0"/>
              <a:t>John</a:t>
            </a:r>
            <a:r>
              <a:rPr lang="hr-HR" sz="2000" dirty="0" smtClean="0"/>
              <a:t> Vincent) (2000.)</a:t>
            </a:r>
          </a:p>
          <a:p>
            <a:pPr eaLnBrk="1" hangingPunct="1">
              <a:lnSpc>
                <a:spcPct val="90000"/>
              </a:lnSpc>
            </a:pPr>
            <a:endParaRPr lang="hr-HR" sz="2000" dirty="0" smtClean="0"/>
          </a:p>
          <a:p>
            <a:pPr eaLnBrk="1" hangingPunct="1">
              <a:lnSpc>
                <a:spcPct val="90000"/>
              </a:lnSpc>
            </a:pPr>
            <a:r>
              <a:rPr lang="hr-HR" sz="2000" dirty="0" err="1" smtClean="0"/>
              <a:t>Pew</a:t>
            </a:r>
            <a:r>
              <a:rPr lang="hr-HR" sz="2000" dirty="0" smtClean="0"/>
              <a:t> Internet &amp; American Life Project </a:t>
            </a:r>
            <a:r>
              <a:rPr lang="hr-HR" sz="2000" dirty="0" err="1" smtClean="0"/>
              <a:t>and</a:t>
            </a:r>
            <a:r>
              <a:rPr lang="hr-HR" sz="2000" dirty="0" smtClean="0"/>
              <a:t> </a:t>
            </a:r>
            <a:r>
              <a:rPr lang="hr-HR" sz="2000" dirty="0" err="1" smtClean="0"/>
              <a:t>University</a:t>
            </a:r>
            <a:r>
              <a:rPr lang="hr-HR" sz="2000" dirty="0" smtClean="0"/>
              <a:t> </a:t>
            </a:r>
            <a:r>
              <a:rPr lang="hr-HR" sz="2000" dirty="0" err="1" smtClean="0"/>
              <a:t>of</a:t>
            </a:r>
            <a:r>
              <a:rPr lang="hr-HR" sz="2000" dirty="0" smtClean="0"/>
              <a:t> Ill</a:t>
            </a:r>
            <a:r>
              <a:rPr lang="hr-HR" sz="2000" dirty="0" smtClean="0">
                <a:latin typeface="Arial" charset="0"/>
              </a:rPr>
              <a:t>i</a:t>
            </a:r>
            <a:r>
              <a:rPr lang="hr-HR" sz="2000" dirty="0" smtClean="0"/>
              <a:t>nois </a:t>
            </a:r>
            <a:r>
              <a:rPr lang="hr-HR" sz="2000" dirty="0" err="1" smtClean="0"/>
              <a:t>Libraries</a:t>
            </a:r>
            <a:r>
              <a:rPr lang="hr-HR" sz="2000" dirty="0" smtClean="0"/>
              <a:t> </a:t>
            </a:r>
            <a:r>
              <a:rPr lang="hr-HR" sz="2000" dirty="0" err="1" smtClean="0"/>
              <a:t>Survey</a:t>
            </a:r>
            <a:r>
              <a:rPr lang="hr-HR" sz="2000" dirty="0" smtClean="0"/>
              <a:t> (2007.)</a:t>
            </a:r>
          </a:p>
          <a:p>
            <a:pPr eaLnBrk="1" hangingPunct="1">
              <a:lnSpc>
                <a:spcPct val="90000"/>
              </a:lnSpc>
              <a:buFont typeface="Arial" charset="0"/>
              <a:buNone/>
            </a:pPr>
            <a:endParaRPr lang="hr-HR" sz="2000" dirty="0" smtClean="0"/>
          </a:p>
          <a:p>
            <a:pPr eaLnBrk="1" hangingPunct="1">
              <a:lnSpc>
                <a:spcPct val="90000"/>
              </a:lnSpc>
            </a:pPr>
            <a:r>
              <a:rPr lang="hr-HR" sz="2000" dirty="0" err="1" smtClean="0"/>
              <a:t>InterConnections</a:t>
            </a:r>
            <a:r>
              <a:rPr lang="hr-HR" sz="2000" dirty="0" smtClean="0"/>
              <a:t>: </a:t>
            </a:r>
            <a:r>
              <a:rPr lang="hr-HR" sz="2000" dirty="0" err="1" smtClean="0"/>
              <a:t>the</a:t>
            </a:r>
            <a:r>
              <a:rPr lang="hr-HR" sz="2000" dirty="0" smtClean="0"/>
              <a:t> IMLS National Study on </a:t>
            </a:r>
            <a:r>
              <a:rPr lang="hr-HR" sz="2000" dirty="0" err="1" smtClean="0"/>
              <a:t>the</a:t>
            </a:r>
            <a:r>
              <a:rPr lang="hr-HR" sz="2000" dirty="0" smtClean="0"/>
              <a:t> use </a:t>
            </a:r>
            <a:r>
              <a:rPr lang="hr-HR" sz="2000" dirty="0" err="1" smtClean="0"/>
              <a:t>of</a:t>
            </a:r>
            <a:r>
              <a:rPr lang="hr-HR" sz="2000" dirty="0" smtClean="0"/>
              <a:t> </a:t>
            </a:r>
            <a:r>
              <a:rPr lang="hr-HR" sz="2000" dirty="0" err="1" smtClean="0"/>
              <a:t>Libraries</a:t>
            </a:r>
            <a:r>
              <a:rPr lang="hr-HR" sz="2000" dirty="0" smtClean="0"/>
              <a:t>, </a:t>
            </a:r>
            <a:r>
              <a:rPr lang="hr-HR" sz="2000" dirty="0" err="1" smtClean="0"/>
              <a:t>Museums</a:t>
            </a:r>
            <a:r>
              <a:rPr lang="hr-HR" sz="2000" dirty="0" smtClean="0"/>
              <a:t> </a:t>
            </a:r>
            <a:r>
              <a:rPr lang="hr-HR" sz="2000" dirty="0" err="1" smtClean="0"/>
              <a:t>and</a:t>
            </a:r>
            <a:r>
              <a:rPr lang="hr-HR" sz="2000" dirty="0" smtClean="0"/>
              <a:t> </a:t>
            </a:r>
            <a:r>
              <a:rPr lang="hr-HR" sz="2000" dirty="0" smtClean="0"/>
              <a:t>Internet</a:t>
            </a:r>
            <a:r>
              <a:rPr lang="hr-HR" sz="2000" dirty="0" smtClean="0"/>
              <a:t>: </a:t>
            </a:r>
            <a:r>
              <a:rPr lang="hr-HR" sz="2000" dirty="0" err="1" smtClean="0"/>
              <a:t>Public</a:t>
            </a:r>
            <a:r>
              <a:rPr lang="hr-HR" sz="2000" dirty="0" smtClean="0"/>
              <a:t> </a:t>
            </a:r>
            <a:r>
              <a:rPr lang="hr-HR" sz="2000" dirty="0" err="1" smtClean="0"/>
              <a:t>library</a:t>
            </a:r>
            <a:r>
              <a:rPr lang="hr-HR" sz="2000" dirty="0" smtClean="0"/>
              <a:t> </a:t>
            </a:r>
            <a:r>
              <a:rPr lang="hr-HR" sz="2000" dirty="0" err="1" smtClean="0"/>
              <a:t>report</a:t>
            </a:r>
            <a:r>
              <a:rPr lang="hr-HR" sz="2000" dirty="0" smtClean="0"/>
              <a:t> (2008.)</a:t>
            </a:r>
          </a:p>
          <a:p>
            <a:pPr eaLnBrk="1" hangingPunct="1">
              <a:lnSpc>
                <a:spcPct val="90000"/>
              </a:lnSpc>
            </a:pPr>
            <a:endParaRPr lang="hr-HR" sz="2000" dirty="0" smtClean="0"/>
          </a:p>
          <a:p>
            <a:pPr algn="ctr" eaLnBrk="1" hangingPunct="1">
              <a:lnSpc>
                <a:spcPct val="90000"/>
              </a:lnSpc>
              <a:buFont typeface="Arial" charset="0"/>
              <a:buNone/>
            </a:pPr>
            <a:r>
              <a:rPr lang="en-US" dirty="0" smtClean="0"/>
              <a:t>LACK OF </a:t>
            </a:r>
            <a:r>
              <a:rPr lang="hr-HR" dirty="0" smtClean="0">
                <a:solidFill>
                  <a:srgbClr val="009999"/>
                </a:solidFill>
              </a:rPr>
              <a:t>RECENT</a:t>
            </a:r>
            <a:r>
              <a:rPr lang="hr-HR" dirty="0" smtClean="0"/>
              <a:t> </a:t>
            </a:r>
            <a:r>
              <a:rPr lang="en-US" dirty="0" smtClean="0"/>
              <a:t>RESEARCH</a:t>
            </a:r>
            <a:r>
              <a:rPr lang="hr-HR" dirty="0" smtClean="0"/>
              <a:t> AND RESEARCH</a:t>
            </a:r>
            <a:r>
              <a:rPr lang="en-US" dirty="0" smtClean="0"/>
              <a:t> IN </a:t>
            </a:r>
            <a:r>
              <a:rPr lang="en-US" dirty="0" smtClean="0">
                <a:solidFill>
                  <a:srgbClr val="009999"/>
                </a:solidFill>
              </a:rPr>
              <a:t>EUROPE</a:t>
            </a:r>
            <a:endParaRPr lang="hr-HR" sz="2000" dirty="0" smtClean="0">
              <a:solidFill>
                <a:srgbClr val="009999"/>
              </a:solidFill>
            </a:endParaRPr>
          </a:p>
          <a:p>
            <a:pPr eaLnBrk="1" hangingPunct="1">
              <a:lnSpc>
                <a:spcPct val="90000"/>
              </a:lnSpc>
              <a:buFont typeface="Arial" charset="0"/>
              <a:buNone/>
            </a:pPr>
            <a:endParaRPr lang="hr-HR" sz="2000" dirty="0" smtClean="0"/>
          </a:p>
          <a:p>
            <a:pPr eaLnBrk="1" hangingPunct="1">
              <a:lnSpc>
                <a:spcPct val="90000"/>
              </a:lnSpc>
            </a:pPr>
            <a:endParaRPr lang="hr-H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pPr eaLnBrk="1" hangingPunct="1"/>
            <a:r>
              <a:rPr lang="hr-HR" sz="1800" smtClean="0"/>
              <a:t>Research project Public Library Policy and Social Exclusion (Leeds Metropolitan University in partnership with the London Borough of Merton (Libraries), Sheffield Libraries, Archives and Information and John Vincent) (2000.)</a:t>
            </a:r>
            <a:br>
              <a:rPr lang="hr-HR" sz="1800" smtClean="0"/>
            </a:br>
            <a:endParaRPr lang="hr-HR" sz="1800" smtClean="0"/>
          </a:p>
        </p:txBody>
      </p:sp>
      <p:sp>
        <p:nvSpPr>
          <p:cNvPr id="21506" name="Rectangle 3"/>
          <p:cNvSpPr>
            <a:spLocks noGrp="1"/>
          </p:cNvSpPr>
          <p:nvPr>
            <p:ph type="body" idx="1"/>
          </p:nvPr>
        </p:nvSpPr>
        <p:spPr/>
        <p:txBody>
          <a:bodyPr/>
          <a:lstStyle/>
          <a:p>
            <a:pPr eaLnBrk="1" hangingPunct="1">
              <a:lnSpc>
                <a:spcPct val="90000"/>
              </a:lnSpc>
            </a:pPr>
            <a:r>
              <a:rPr lang="hr-HR" sz="3600" smtClean="0"/>
              <a:t>PUBLIC LIBRARIES</a:t>
            </a:r>
          </a:p>
          <a:p>
            <a:pPr eaLnBrk="1" hangingPunct="1">
              <a:lnSpc>
                <a:spcPct val="90000"/>
              </a:lnSpc>
            </a:pPr>
            <a:r>
              <a:rPr lang="hr-HR" sz="2800" smtClean="0"/>
              <a:t>serve a disproportionately high number of middle-class people, whilst working-class people use libraries very irregularly</a:t>
            </a:r>
          </a:p>
          <a:p>
            <a:pPr eaLnBrk="1" hangingPunct="1">
              <a:lnSpc>
                <a:spcPct val="90000"/>
              </a:lnSpc>
            </a:pPr>
            <a:r>
              <a:rPr lang="hr-HR" sz="2800" smtClean="0"/>
              <a:t>children from wealthy homes use libraries and borrow library books far more frequently than do their poorer peers</a:t>
            </a:r>
          </a:p>
          <a:p>
            <a:pPr eaLnBrk="1" hangingPunct="1">
              <a:lnSpc>
                <a:spcPct val="90000"/>
              </a:lnSpc>
            </a:pPr>
            <a:r>
              <a:rPr lang="hr-HR" sz="2800" smtClean="0"/>
              <a:t>often abandoned their role in provision of services for working class and “disadvantaged” communities </a:t>
            </a:r>
          </a:p>
          <a:p>
            <a:pPr eaLnBrk="1" hangingPunct="1">
              <a:lnSpc>
                <a:spcPct val="90000"/>
              </a:lnSpc>
            </a:pPr>
            <a:r>
              <a:rPr lang="hr-HR" sz="2800" smtClean="0"/>
              <a:t>often failing excluded people</a:t>
            </a:r>
            <a:endParaRPr lang="hr-H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76250" y="260350"/>
            <a:ext cx="8229600" cy="1143000"/>
          </a:xfrm>
        </p:spPr>
        <p:txBody>
          <a:bodyPr/>
          <a:lstStyle/>
          <a:p>
            <a:pPr eaLnBrk="1" hangingPunct="1"/>
            <a:r>
              <a:rPr lang="hr-HR" sz="3200" smtClean="0"/>
              <a:t>Pew Internet &amp; American Life Project and University of Ill</a:t>
            </a:r>
            <a:r>
              <a:rPr lang="hr-HR" sz="3200" smtClean="0">
                <a:latin typeface="Arial" charset="0"/>
              </a:rPr>
              <a:t>i</a:t>
            </a:r>
            <a:r>
              <a:rPr lang="hr-HR" sz="3200" smtClean="0"/>
              <a:t>nois Libraries Survey (2007.)</a:t>
            </a:r>
          </a:p>
        </p:txBody>
      </p:sp>
      <p:pic>
        <p:nvPicPr>
          <p:cNvPr id="22530" name="Content Placeholder 5"/>
          <p:cNvPicPr>
            <a:picLocks noChangeAspect="1"/>
          </p:cNvPicPr>
          <p:nvPr/>
        </p:nvPicPr>
        <p:blipFill>
          <a:blip r:embed="rId2"/>
          <a:srcRect/>
          <a:stretch>
            <a:fillRect/>
          </a:stretch>
        </p:blipFill>
        <p:spPr bwMode="auto">
          <a:xfrm>
            <a:off x="250825" y="1700213"/>
            <a:ext cx="3198813" cy="4525962"/>
          </a:xfrm>
          <a:prstGeom prst="rect">
            <a:avLst/>
          </a:prstGeom>
          <a:noFill/>
          <a:ln w="9525">
            <a:noFill/>
            <a:miter lim="800000"/>
            <a:headEnd/>
            <a:tailEnd/>
          </a:ln>
        </p:spPr>
      </p:pic>
      <p:pic>
        <p:nvPicPr>
          <p:cNvPr id="22531" name="Picture 6"/>
          <p:cNvPicPr>
            <a:picLocks noChangeAspect="1"/>
          </p:cNvPicPr>
          <p:nvPr/>
        </p:nvPicPr>
        <p:blipFill>
          <a:blip r:embed="rId3"/>
          <a:srcRect/>
          <a:stretch>
            <a:fillRect/>
          </a:stretch>
        </p:blipFill>
        <p:spPr bwMode="auto">
          <a:xfrm>
            <a:off x="3203575" y="1557338"/>
            <a:ext cx="3055938" cy="4321175"/>
          </a:xfrm>
          <a:prstGeom prst="rect">
            <a:avLst/>
          </a:prstGeom>
          <a:noFill/>
          <a:ln w="9525">
            <a:noFill/>
            <a:miter lim="800000"/>
            <a:headEnd/>
            <a:tailEnd/>
          </a:ln>
        </p:spPr>
      </p:pic>
      <p:pic>
        <p:nvPicPr>
          <p:cNvPr id="22532" name="Content Placeholder 3"/>
          <p:cNvPicPr>
            <a:picLocks noChangeAspect="1"/>
          </p:cNvPicPr>
          <p:nvPr/>
        </p:nvPicPr>
        <p:blipFill>
          <a:blip r:embed="rId4"/>
          <a:srcRect/>
          <a:stretch>
            <a:fillRect/>
          </a:stretch>
        </p:blipFill>
        <p:spPr bwMode="auto">
          <a:xfrm>
            <a:off x="5945188" y="2492375"/>
            <a:ext cx="3198812"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1931</TotalTime>
  <Words>1424</Words>
  <Application>Microsoft Office PowerPoint</Application>
  <PresentationFormat>On-screen Show (4:3)</PresentationFormat>
  <Paragraphs>250</Paragraphs>
  <Slides>33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Microsoft Excel Chart</vt:lpstr>
      <vt:lpstr>PowerPoint Presentation</vt:lpstr>
      <vt:lpstr>SOCIAL INEQUALITY</vt:lpstr>
      <vt:lpstr>OVERVIEW</vt:lpstr>
      <vt:lpstr>..YES to..</vt:lpstr>
      <vt:lpstr>WELL..</vt:lpstr>
      <vt:lpstr>DO WE KNOW WHO ARE REAL USERS OF PUBLIC LIBRARIES?</vt:lpstr>
      <vt:lpstr>RESEARCH PROJECTS</vt:lpstr>
      <vt:lpstr>Research project Public Library Policy and Social Exclusion (Leeds Metropolitan University in partnership with the London Borough of Merton (Libraries), Sheffield Libraries, Archives and Information and John Vincent) (2000.) </vt:lpstr>
      <vt:lpstr>Pew Internet &amp; American Life Project and University of Illinois Libraries Survey (2007.)</vt:lpstr>
      <vt:lpstr>PowerPoint Presentation</vt:lpstr>
      <vt:lpstr>PowerPoint Presentation</vt:lpstr>
      <vt:lpstr>PowerPoint Presentation</vt:lpstr>
      <vt:lpstr>WE NEED TO KNOW…</vt:lpstr>
      <vt:lpstr>SOCIAL INEQUALITY AND THE  PUBLIC LIBRARY MANAGEMENT: RESEARCH</vt:lpstr>
      <vt:lpstr>DOCUMENTATION</vt:lpstr>
      <vt:lpstr>PowerPoint Presentation</vt:lpstr>
      <vt:lpstr>PowerPoint Presentation</vt:lpstr>
      <vt:lpstr>Potential social inequality segments</vt:lpstr>
      <vt:lpstr>SOCIAL INCLUSION</vt:lpstr>
      <vt:lpstr>PowerPoint Presentation</vt:lpstr>
      <vt:lpstr>THE WAY FORWARD</vt:lpstr>
      <vt:lpstr>Potential users and non-users</vt:lpstr>
      <vt:lpstr>Free use</vt:lpstr>
      <vt:lpstr>FINANCING</vt:lpstr>
      <vt:lpstr>PowerPoint Presentation</vt:lpstr>
      <vt:lpstr>SOCIAL ENGAGEMENT AND COOPERATION</vt:lpstr>
      <vt:lpstr>PowerPoint Presentation</vt:lpstr>
      <vt:lpstr>DIGITAL INEQUALITY</vt:lpstr>
      <vt:lpstr>PowerPoint Presentation</vt:lpstr>
      <vt:lpstr>FOCUS ON…</vt:lpstr>
      <vt:lpstr>PowerPoint Presentation</vt:lpstr>
      <vt:lpstr>IN GENERAL</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inequality and the public library management</dc:title>
  <dc:creator>Bokan</dc:creator>
  <cp:lastModifiedBy>Bokan</cp:lastModifiedBy>
  <cp:revision>108</cp:revision>
  <dcterms:created xsi:type="dcterms:W3CDTF">2018-06-02T12:10:09Z</dcterms:created>
  <dcterms:modified xsi:type="dcterms:W3CDTF">2018-06-13T19:13:25Z</dcterms:modified>
</cp:coreProperties>
</file>