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2" r:id="rId2"/>
    <p:sldId id="257" r:id="rId3"/>
    <p:sldId id="258" r:id="rId4"/>
    <p:sldId id="259" r:id="rId5"/>
    <p:sldId id="260" r:id="rId6"/>
    <p:sldId id="261" r:id="rId7"/>
    <p:sldId id="263" r:id="rId8"/>
    <p:sldId id="264" r:id="rId9"/>
    <p:sldId id="265" r:id="rId10"/>
    <p:sldId id="266" r:id="rId11"/>
    <p:sldId id="293" r:id="rId12"/>
    <p:sldId id="317"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62222"/>
  </p:normalViewPr>
  <p:slideViewPr>
    <p:cSldViewPr snapToGrid="0" snapToObjects="1">
      <p:cViewPr varScale="1">
        <p:scale>
          <a:sx n="60" d="100"/>
          <a:sy n="60" d="100"/>
        </p:scale>
        <p:origin x="2304"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6164C-74DC-6E49-BEDA-5AF64713277C}" type="datetimeFigureOut">
              <a:rPr lang="en-US" smtClean="0"/>
              <a:t>6/7/18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469CB-2A7D-E648-89D0-9C37C27B0435}" type="slidenum">
              <a:rPr lang="en-US" smtClean="0"/>
              <a:t>‹#›</a:t>
            </a:fld>
            <a:endParaRPr lang="en-US"/>
          </a:p>
        </p:txBody>
      </p:sp>
    </p:spTree>
    <p:extLst>
      <p:ext uri="{BB962C8B-B14F-4D97-AF65-F5344CB8AC3E}">
        <p14:creationId xmlns:p14="http://schemas.microsoft.com/office/powerpoint/2010/main" val="130594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Hello,</a:t>
            </a:r>
            <a:r>
              <a:rPr lang="en-US" sz="1400" baseline="0" dirty="0">
                <a:latin typeface="Arial" charset="0"/>
                <a:ea typeface="Arial" charset="0"/>
                <a:cs typeface="Arial" charset="0"/>
              </a:rPr>
              <a:t> my name is Vanessa Kitzie and I am an Assistant Professor at the University of South Carolina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Arial" charset="0"/>
                <a:ea typeface="Arial" charset="0"/>
                <a:cs typeface="Arial" charset="0"/>
              </a:rPr>
              <a:t>Today I’ll be sharing findings from a research study examining </a:t>
            </a:r>
            <a:r>
              <a:rPr lang="en-US" sz="1400" kern="1200" dirty="0">
                <a:solidFill>
                  <a:schemeClr val="tx1"/>
                </a:solidFill>
                <a:effectLst/>
                <a:latin typeface="Arial" charset="0"/>
                <a:ea typeface="Arial" charset="0"/>
                <a:cs typeface="Arial" charset="0"/>
              </a:rPr>
              <a:t>the information practices of individuals with lesbian, gay, bisexual, transgender,</a:t>
            </a:r>
            <a:r>
              <a:rPr lang="en-US" sz="1400" kern="1200" baseline="0" dirty="0">
                <a:solidFill>
                  <a:schemeClr val="tx1"/>
                </a:solidFill>
                <a:effectLst/>
                <a:latin typeface="Arial" charset="0"/>
                <a:ea typeface="Arial" charset="0"/>
                <a:cs typeface="Arial" charset="0"/>
              </a:rPr>
              <a:t> and queer or questioning identities</a:t>
            </a:r>
            <a:r>
              <a:rPr lang="en-US" sz="1400" kern="1200" dirty="0">
                <a:solidFill>
                  <a:schemeClr val="tx1"/>
                </a:solidFill>
                <a:effectLst/>
                <a:latin typeface="Arial" charset="0"/>
                <a:ea typeface="Arial" charset="0"/>
                <a:cs typeface="Arial" charset="0"/>
              </a:rPr>
              <a:t>.</a:t>
            </a:r>
            <a:r>
              <a:rPr lang="en-US" sz="1400" kern="1200" baseline="0" dirty="0">
                <a:solidFill>
                  <a:schemeClr val="tx1"/>
                </a:solidFill>
                <a:effectLst/>
                <a:latin typeface="Arial" charset="0"/>
                <a:ea typeface="Arial" charset="0"/>
                <a:cs typeface="Arial" charset="0"/>
              </a:rPr>
              <a:t> </a:t>
            </a:r>
            <a:r>
              <a:rPr lang="en-US" sz="1400" kern="1200" dirty="0">
                <a:solidFill>
                  <a:schemeClr val="tx1"/>
                </a:solidFill>
                <a:effectLst/>
                <a:latin typeface="Arial" charset="0"/>
                <a:ea typeface="Arial" charset="0"/>
                <a:cs typeface="Arial" charset="0"/>
              </a:rPr>
              <a:t>I’ll also examine how social media sites and search engines may afford and constrain these practices. </a:t>
            </a:r>
          </a:p>
        </p:txBody>
      </p:sp>
      <p:sp>
        <p:nvSpPr>
          <p:cNvPr id="4" name="Slide Number Placeholder 3"/>
          <p:cNvSpPr>
            <a:spLocks noGrp="1"/>
          </p:cNvSpPr>
          <p:nvPr>
            <p:ph type="sldNum" sz="quarter" idx="10"/>
          </p:nvPr>
        </p:nvSpPr>
        <p:spPr/>
        <p:txBody>
          <a:bodyPr/>
          <a:lstStyle/>
          <a:p>
            <a:fld id="{572469CB-2A7D-E648-89D0-9C37C27B0435}" type="slidenum">
              <a:rPr lang="en-US" smtClean="0"/>
              <a:t>1</a:t>
            </a:fld>
            <a:endParaRPr lang="en-US"/>
          </a:p>
        </p:txBody>
      </p:sp>
    </p:spTree>
    <p:extLst>
      <p:ext uri="{BB962C8B-B14F-4D97-AF65-F5344CB8AC3E}">
        <p14:creationId xmlns:p14="http://schemas.microsoft.com/office/powerpoint/2010/main" val="57914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 typeface="Arial" charset="0"/>
              <a:buNone/>
              <a:tabLst/>
              <a:defRPr/>
            </a:pPr>
            <a:r>
              <a:rPr lang="en-US" sz="1400" b="0" kern="1200" dirty="0">
                <a:solidFill>
                  <a:schemeClr val="tx1"/>
                </a:solidFill>
                <a:effectLst/>
                <a:latin typeface="Arial" charset="0"/>
                <a:ea typeface="Arial" charset="0"/>
                <a:cs typeface="Arial" charset="0"/>
              </a:rPr>
              <a:t>Image source: </a:t>
            </a:r>
            <a:r>
              <a:rPr lang="en-US" sz="1400" b="0" i="0" kern="1200" dirty="0">
                <a:solidFill>
                  <a:schemeClr val="tx1"/>
                </a:solidFill>
                <a:effectLst/>
                <a:latin typeface="Arial" charset="0"/>
                <a:ea typeface="Arial" charset="0"/>
                <a:cs typeface="Arial" charset="0"/>
              </a:rPr>
              <a:t>http://</a:t>
            </a:r>
            <a:r>
              <a:rPr lang="en-US" sz="1400" b="0" i="0" kern="1200" dirty="0" err="1">
                <a:solidFill>
                  <a:schemeClr val="tx1"/>
                </a:solidFill>
                <a:effectLst/>
                <a:latin typeface="Arial" charset="0"/>
                <a:ea typeface="Arial" charset="0"/>
                <a:cs typeface="Arial" charset="0"/>
              </a:rPr>
              <a:t>bit.ly</a:t>
            </a:r>
            <a:r>
              <a:rPr lang="en-US" sz="1400" b="0" i="0" kern="1200" dirty="0">
                <a:solidFill>
                  <a:schemeClr val="tx1"/>
                </a:solidFill>
                <a:effectLst/>
                <a:latin typeface="Arial" charset="0"/>
                <a:ea typeface="Arial" charset="0"/>
                <a:cs typeface="Arial" charset="0"/>
              </a:rPr>
              <a:t>/2tulWas</a:t>
            </a:r>
            <a:endParaRPr lang="en-US" sz="1400" b="0" kern="1200" dirty="0">
              <a:solidFill>
                <a:schemeClr val="tx1"/>
              </a:solidFill>
              <a:effectLst/>
              <a:latin typeface="Arial" charset="0"/>
              <a:ea typeface="Arial" charset="0"/>
              <a:cs typeface="Arial" charset="0"/>
            </a:endParaRPr>
          </a:p>
          <a:p>
            <a:pPr marL="0" marR="0" lvl="4" indent="0" algn="l" defTabSz="914400" rtl="0" eaLnBrk="1" fontAlgn="auto" latinLnBrk="0" hangingPunct="1">
              <a:lnSpc>
                <a:spcPct val="100000"/>
              </a:lnSpc>
              <a:spcBef>
                <a:spcPts val="0"/>
              </a:spcBef>
              <a:spcAft>
                <a:spcPts val="0"/>
              </a:spcAft>
              <a:buClrTx/>
              <a:buSzTx/>
              <a:buFont typeface="Arial" charset="0"/>
              <a:buNone/>
              <a:tabLst/>
              <a:defRPr/>
            </a:pPr>
            <a:endParaRPr lang="en-US" sz="1400" b="0" kern="1200" dirty="0">
              <a:solidFill>
                <a:schemeClr val="tx1"/>
              </a:solidFill>
              <a:effectLst/>
              <a:latin typeface="Arial" charset="0"/>
              <a:ea typeface="Arial" charset="0"/>
              <a:cs typeface="Arial" charset="0"/>
            </a:endParaRPr>
          </a:p>
          <a:p>
            <a:pPr marL="0" marR="0" lvl="4" indent="0" algn="l" defTabSz="914400" rtl="0" eaLnBrk="1" fontAlgn="auto" latinLnBrk="0" hangingPunct="1">
              <a:lnSpc>
                <a:spcPct val="100000"/>
              </a:lnSpc>
              <a:spcBef>
                <a:spcPts val="0"/>
              </a:spcBef>
              <a:spcAft>
                <a:spcPts val="0"/>
              </a:spcAft>
              <a:buClrTx/>
              <a:buSzTx/>
              <a:buFont typeface="Arial" charset="0"/>
              <a:buNone/>
              <a:tabLst/>
              <a:defRPr/>
            </a:pPr>
            <a:r>
              <a:rPr lang="en-US" sz="1400" b="0" kern="1200" dirty="0">
                <a:solidFill>
                  <a:schemeClr val="tx1"/>
                </a:solidFill>
                <a:effectLst/>
                <a:latin typeface="Arial" charset="0"/>
                <a:ea typeface="Arial" charset="0"/>
                <a:cs typeface="Arial" charset="0"/>
              </a:rPr>
              <a:t>While online technologies afford individuals</a:t>
            </a:r>
            <a:r>
              <a:rPr lang="en-US" sz="1400" b="0" kern="1200" baseline="0" dirty="0">
                <a:solidFill>
                  <a:schemeClr val="tx1"/>
                </a:solidFill>
                <a:effectLst/>
                <a:latin typeface="Arial" charset="0"/>
                <a:ea typeface="Arial" charset="0"/>
                <a:cs typeface="Arial" charset="0"/>
              </a:rPr>
              <a:t> the ability to type anything and receive results, the information made visible in the results page reflects dominant values within a culture, and therefore may stigmatize their identities. As Joanna states:</a:t>
            </a:r>
          </a:p>
          <a:p>
            <a:pPr marL="0" marR="0" lvl="4" indent="0" algn="l" defTabSz="914400" rtl="0" eaLnBrk="1" fontAlgn="auto" latinLnBrk="0" hangingPunct="1">
              <a:lnSpc>
                <a:spcPct val="100000"/>
              </a:lnSpc>
              <a:spcBef>
                <a:spcPts val="0"/>
              </a:spcBef>
              <a:spcAft>
                <a:spcPts val="0"/>
              </a:spcAft>
              <a:buClrTx/>
              <a:buSzTx/>
              <a:buFont typeface="Arial" charset="0"/>
              <a:buNone/>
              <a:tabLst/>
              <a:defRPr/>
            </a:pPr>
            <a:endParaRPr lang="en-US" sz="1400" b="0" kern="1200" baseline="0" dirty="0">
              <a:solidFill>
                <a:schemeClr val="tx1"/>
              </a:solidFill>
              <a:effectLst/>
              <a:latin typeface="Arial" charset="0"/>
              <a:ea typeface="Arial" charset="0"/>
              <a:cs typeface="Arial" charset="0"/>
            </a:endParaRPr>
          </a:p>
          <a:p>
            <a:pPr marL="457200" marR="0" lvl="5" indent="0" algn="l" defTabSz="914400" rtl="0" eaLnBrk="1" fontAlgn="auto" latinLnBrk="0" hangingPunct="1">
              <a:lnSpc>
                <a:spcPct val="100000"/>
              </a:lnSpc>
              <a:spcBef>
                <a:spcPts val="0"/>
              </a:spcBef>
              <a:spcAft>
                <a:spcPts val="0"/>
              </a:spcAft>
              <a:buClrTx/>
              <a:buSzTx/>
              <a:buFont typeface="Arial" charset="0"/>
              <a:buNone/>
              <a:tabLst/>
              <a:defRPr/>
            </a:pPr>
            <a:r>
              <a:rPr lang="en-US" sz="1400" b="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a queer person gets murdered, a queer person gets shot</a:t>
            </a:r>
            <a:r>
              <a:rPr lang="mr-IN" sz="140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 it’s impossible to search without running into these things</a:t>
            </a:r>
            <a:r>
              <a:rPr lang="mr-IN" sz="140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 Unless you’re searching for something super specific, you’ll come up with at least one thing that’s bad in the results that will taint your experience.” </a:t>
            </a:r>
            <a:r>
              <a:rPr lang="en-US" sz="1400" i="1" kern="1200" dirty="0">
                <a:solidFill>
                  <a:schemeClr val="tx1"/>
                </a:solidFill>
                <a:effectLst/>
                <a:latin typeface="Arial" charset="0"/>
                <a:ea typeface="Arial" charset="0"/>
                <a:cs typeface="Arial" charset="0"/>
              </a:rPr>
              <a:t>(Joanna, P28, Queer, Gender non-conforming)</a:t>
            </a:r>
          </a:p>
          <a:p>
            <a:pPr marL="0" marR="0" lvl="4" indent="0" algn="l" defTabSz="914400" rtl="0" eaLnBrk="1" fontAlgn="auto" latinLnBrk="0" hangingPunct="1">
              <a:lnSpc>
                <a:spcPct val="100000"/>
              </a:lnSpc>
              <a:spcBef>
                <a:spcPts val="0"/>
              </a:spcBef>
              <a:spcAft>
                <a:spcPts val="0"/>
              </a:spcAft>
              <a:buClrTx/>
              <a:buSzTx/>
              <a:buFont typeface="Arial" charset="0"/>
              <a:buNone/>
              <a:tabLst/>
              <a:defRPr/>
            </a:pPr>
            <a:endParaRPr lang="en-US" sz="1400" b="0" kern="1200" baseline="0" dirty="0">
              <a:solidFill>
                <a:schemeClr val="tx1"/>
              </a:solidFill>
              <a:effectLst/>
              <a:latin typeface="Arial" charset="0"/>
              <a:ea typeface="Arial" charset="0"/>
              <a:cs typeface="Arial" charset="0"/>
            </a:endParaRPr>
          </a:p>
          <a:p>
            <a:pPr marL="0" marR="0" lvl="4" indent="0" algn="l" defTabSz="914400" rtl="0" eaLnBrk="1" fontAlgn="auto" latinLnBrk="0" hangingPunct="1">
              <a:lnSpc>
                <a:spcPct val="100000"/>
              </a:lnSpc>
              <a:spcBef>
                <a:spcPts val="0"/>
              </a:spcBef>
              <a:spcAft>
                <a:spcPts val="0"/>
              </a:spcAft>
              <a:buClrTx/>
              <a:buSzTx/>
              <a:buFont typeface="Arial" charset="0"/>
              <a:buNone/>
              <a:tabLst/>
              <a:defRPr/>
            </a:pPr>
            <a:r>
              <a:rPr lang="en-US" sz="1400" dirty="0">
                <a:latin typeface="Arial" charset="0"/>
                <a:ea typeface="Arial" charset="0"/>
                <a:cs typeface="Arial" charset="0"/>
              </a:rPr>
              <a:t>Online</a:t>
            </a:r>
            <a:r>
              <a:rPr lang="en-US" sz="1400" baseline="0" dirty="0">
                <a:latin typeface="Arial" charset="0"/>
                <a:ea typeface="Arial" charset="0"/>
                <a:cs typeface="Arial" charset="0"/>
              </a:rPr>
              <a:t> technologies can also limit how individuals embody and experience information. Many platforms encode demands for authenticity, such as a real names policy. However, even if platforms don’t encode these demands, authenticity is often a normative expectation within online social groups. As Stefan recounts:</a:t>
            </a:r>
          </a:p>
          <a:p>
            <a:pPr marL="0" indent="0">
              <a:buFont typeface="Arial" charset="0"/>
              <a:buNone/>
            </a:pPr>
            <a:endParaRPr lang="en-US" sz="1400" baseline="0" dirty="0">
              <a:latin typeface="Arial" charset="0"/>
              <a:ea typeface="Arial" charset="0"/>
              <a:cs typeface="Arial" charset="0"/>
            </a:endParaRPr>
          </a:p>
          <a:p>
            <a:pPr marL="342900" lvl="1" indent="0">
              <a:buFont typeface="Arial" charset="0"/>
              <a:buNone/>
            </a:pPr>
            <a:r>
              <a:rPr lang="en-US" sz="1400" baseline="0" dirty="0">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I was pretending to be a boy on the internet</a:t>
            </a:r>
            <a:r>
              <a:rPr lang="mr-IN" sz="140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When </a:t>
            </a:r>
            <a:r>
              <a:rPr lang="mr-IN" sz="140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I outed myself </a:t>
            </a:r>
            <a:r>
              <a:rPr lang="mr-IN" sz="140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there was a lot of drama </a:t>
            </a:r>
            <a:r>
              <a:rPr lang="mr-IN" sz="140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Some people were </a:t>
            </a:r>
            <a:r>
              <a:rPr lang="mr-IN" sz="140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 like we’re [never] talking to you again, </a:t>
            </a:r>
            <a:r>
              <a:rPr lang="mr-IN" sz="140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 Then I </a:t>
            </a:r>
            <a:r>
              <a:rPr lang="mr-IN" sz="140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got scared and completely backed off.” </a:t>
            </a:r>
            <a:r>
              <a:rPr lang="en-US" sz="1400" i="1" dirty="0">
                <a:latin typeface="Arial" charset="0"/>
                <a:ea typeface="Arial" charset="0"/>
                <a:cs typeface="Arial" charset="0"/>
              </a:rPr>
              <a:t>(Stefan, P12, Non-binary, Queer, Genderqueer)</a:t>
            </a:r>
            <a:endParaRPr lang="en-US" sz="1400" i="0" dirty="0">
              <a:latin typeface="Arial" charset="0"/>
              <a:ea typeface="Arial" charset="0"/>
              <a:cs typeface="Arial" charset="0"/>
            </a:endParaRPr>
          </a:p>
          <a:p>
            <a:pPr marL="0" indent="0">
              <a:buFont typeface="Arial" charset="0"/>
              <a:buNone/>
            </a:pPr>
            <a:endParaRPr lang="en-US" sz="14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72469CB-2A7D-E648-89D0-9C37C27B0435}" type="slidenum">
              <a:rPr lang="en-US" smtClean="0"/>
              <a:t>10</a:t>
            </a:fld>
            <a:endParaRPr lang="en-US"/>
          </a:p>
        </p:txBody>
      </p:sp>
    </p:spTree>
    <p:extLst>
      <p:ext uri="{BB962C8B-B14F-4D97-AF65-F5344CB8AC3E}">
        <p14:creationId xmlns:p14="http://schemas.microsoft.com/office/powerpoint/2010/main" val="725885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800" dirty="0">
                <a:latin typeface="Arial" charset="0"/>
                <a:ea typeface="Arial" charset="0"/>
                <a:cs typeface="Arial" charset="0"/>
              </a:rPr>
              <a:t>Flickr Image: </a:t>
            </a:r>
            <a:r>
              <a:rPr lang="en-US" sz="1800" b="0" i="0" kern="1200" dirty="0">
                <a:solidFill>
                  <a:schemeClr val="tx1"/>
                </a:solidFill>
                <a:effectLst/>
                <a:latin typeface="Arial" charset="0"/>
                <a:ea typeface="Arial" charset="0"/>
                <a:cs typeface="Arial" charset="0"/>
              </a:rPr>
              <a:t>http://</a:t>
            </a:r>
            <a:r>
              <a:rPr lang="en-US" sz="1800" b="0" i="0" kern="1200" dirty="0" err="1">
                <a:solidFill>
                  <a:schemeClr val="tx1"/>
                </a:solidFill>
                <a:effectLst/>
                <a:latin typeface="Arial" charset="0"/>
                <a:ea typeface="Arial" charset="0"/>
                <a:cs typeface="Arial" charset="0"/>
              </a:rPr>
              <a:t>bit.ly</a:t>
            </a:r>
            <a:r>
              <a:rPr lang="en-US" sz="1800" b="0" i="0" kern="1200" dirty="0">
                <a:solidFill>
                  <a:schemeClr val="tx1"/>
                </a:solidFill>
                <a:effectLst/>
                <a:latin typeface="Arial" charset="0"/>
                <a:ea typeface="Arial" charset="0"/>
                <a:cs typeface="Arial" charset="0"/>
              </a:rPr>
              <a:t>/2jD51h6 </a:t>
            </a:r>
            <a:endParaRPr lang="en-US" sz="1800"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800" dirty="0">
                <a:latin typeface="Arial" charset="0"/>
                <a:ea typeface="Arial" charset="0"/>
                <a:cs typeface="Arial" charset="0"/>
              </a:rPr>
              <a:t>Now I will discuss</a:t>
            </a:r>
            <a:r>
              <a:rPr lang="en-US" sz="1800" baseline="0" dirty="0">
                <a:latin typeface="Arial" charset="0"/>
                <a:ea typeface="Arial" charset="0"/>
                <a:cs typeface="Arial" charset="0"/>
              </a:rPr>
              <a:t> </a:t>
            </a:r>
            <a:r>
              <a:rPr lang="en-US" sz="1800" dirty="0">
                <a:latin typeface="Arial" charset="0"/>
                <a:ea typeface="Arial" charset="0"/>
                <a:cs typeface="Arial" charset="0"/>
              </a:rPr>
              <a:t>some implications for how libraries</a:t>
            </a:r>
            <a:r>
              <a:rPr lang="en-US" sz="1800" baseline="0" dirty="0">
                <a:latin typeface="Arial" charset="0"/>
                <a:ea typeface="Arial" charset="0"/>
                <a:cs typeface="Arial" charset="0"/>
              </a:rPr>
              <a:t> </a:t>
            </a:r>
            <a:r>
              <a:rPr lang="en-US" sz="1800" dirty="0">
                <a:latin typeface="Arial" charset="0"/>
                <a:ea typeface="Arial" charset="0"/>
                <a:cs typeface="Arial" charset="0"/>
              </a:rPr>
              <a:t>can</a:t>
            </a:r>
            <a:r>
              <a:rPr lang="en-US" sz="1800" baseline="0" dirty="0">
                <a:latin typeface="Arial" charset="0"/>
                <a:ea typeface="Arial" charset="0"/>
                <a:cs typeface="Arial" charset="0"/>
              </a:rPr>
              <a:t> better serve LGBTQ+ individuals based on these findings, in both online and offline environments.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800" baseline="0"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800" baseline="0" dirty="0">
                <a:latin typeface="Arial" charset="0"/>
                <a:ea typeface="Arial" charset="0"/>
                <a:cs typeface="Arial" charset="0"/>
              </a:rPr>
              <a:t>First, recognize the importance of experiential and embodied experience within these communities. As Sage states:</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800" baseline="0" dirty="0">
              <a:latin typeface="Arial" charset="0"/>
              <a:ea typeface="Arial" charset="0"/>
              <a:cs typeface="Arial" charset="0"/>
            </a:endParaRP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800" b="1" baseline="0" dirty="0">
                <a:latin typeface="Arial" charset="0"/>
                <a:ea typeface="Arial" charset="0"/>
                <a:cs typeface="Arial" charset="0"/>
              </a:rPr>
              <a:t>“</a:t>
            </a:r>
            <a:r>
              <a:rPr lang="mr-IN" sz="1800" b="1" baseline="0" dirty="0">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it’s easy if you’re not living [as trans] every day to assume that there are certain issues that are really important and that they apply equally and </a:t>
            </a:r>
            <a:r>
              <a:rPr lang="mr-IN" sz="1800" kern="120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[like] everyone is interested in having gender confirmation surgery and what that means, what the legalities are. When I myself am not interested in that sort of thing. There’s a lot more to being trans than that.” </a:t>
            </a:r>
            <a:r>
              <a:rPr lang="en-US" sz="1800" i="1" kern="1200" dirty="0">
                <a:solidFill>
                  <a:schemeClr val="tx1"/>
                </a:solidFill>
                <a:effectLst/>
                <a:latin typeface="Arial" charset="0"/>
                <a:ea typeface="Arial" charset="0"/>
                <a:cs typeface="Arial" charset="0"/>
              </a:rPr>
              <a:t>(Sage, P15, Queer, Transgender, Genderqueer, Genderfluid)</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sz="1800" i="1" kern="1200" dirty="0">
              <a:solidFill>
                <a:schemeClr val="tx1"/>
              </a:solidFill>
              <a:effectLst/>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800" i="0" kern="1200" dirty="0">
                <a:solidFill>
                  <a:schemeClr val="tx1"/>
                </a:solidFill>
                <a:effectLst/>
                <a:latin typeface="Arial" charset="0"/>
                <a:ea typeface="Arial" charset="0"/>
                <a:cs typeface="Arial" charset="0"/>
              </a:rPr>
              <a:t>This</a:t>
            </a:r>
            <a:r>
              <a:rPr lang="en-US" sz="1800" i="0" kern="1200" baseline="0" dirty="0">
                <a:solidFill>
                  <a:schemeClr val="tx1"/>
                </a:solidFill>
                <a:effectLst/>
                <a:latin typeface="Arial" charset="0"/>
                <a:ea typeface="Arial" charset="0"/>
                <a:cs typeface="Arial" charset="0"/>
              </a:rPr>
              <a:t> implication can inform collection development decisions, specifically the inclusion of works that depict multiple ways of being transgender</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sz="1800" i="0" kern="1200" baseline="0" dirty="0">
              <a:solidFill>
                <a:schemeClr val="tx1"/>
              </a:solidFill>
              <a:effectLst/>
              <a:latin typeface="Arial" charset="0"/>
              <a:ea typeface="Arial" charset="0"/>
              <a:cs typeface="Arial" charset="0"/>
            </a:endParaRPr>
          </a:p>
          <a:p>
            <a:pPr marL="0" indent="0">
              <a:buFont typeface="Arial" charset="0"/>
              <a:buNone/>
            </a:pPr>
            <a:r>
              <a:rPr lang="en-US" sz="1800" kern="1200" dirty="0">
                <a:solidFill>
                  <a:schemeClr val="tx1"/>
                </a:solidFill>
                <a:effectLst/>
                <a:latin typeface="Arial" charset="0"/>
                <a:ea typeface="Arial" charset="0"/>
                <a:cs typeface="Arial" charset="0"/>
              </a:rPr>
              <a:t>LGBTQ+</a:t>
            </a:r>
            <a:r>
              <a:rPr lang="en-US" sz="1800" kern="1200" baseline="0" dirty="0">
                <a:solidFill>
                  <a:schemeClr val="tx1"/>
                </a:solidFill>
                <a:effectLst/>
                <a:latin typeface="Arial" charset="0"/>
                <a:ea typeface="Arial" charset="0"/>
                <a:cs typeface="Arial" charset="0"/>
              </a:rPr>
              <a:t> individuals </a:t>
            </a:r>
            <a:r>
              <a:rPr lang="en-US" sz="1800" baseline="0" dirty="0">
                <a:latin typeface="Arial" charset="0"/>
                <a:ea typeface="Arial" charset="0"/>
                <a:cs typeface="Arial" charset="0"/>
              </a:rPr>
              <a:t>do not only rely on formal information produced by community outsiders. Libraries need to consider the characteristics of sources used by insiders, specifically their currency and positive, de-stigmatized portrayals of LGBTQ+ identities. As Autumn notes:</a:t>
            </a:r>
          </a:p>
          <a:p>
            <a:pPr marL="0" indent="0">
              <a:buFont typeface="Arial" charset="0"/>
              <a:buNone/>
            </a:pPr>
            <a:endParaRPr lang="en-US" sz="1800" kern="1200" baseline="0" dirty="0">
              <a:solidFill>
                <a:schemeClr val="tx1"/>
              </a:solidFill>
              <a:effectLst/>
              <a:latin typeface="Arial" charset="0"/>
              <a:ea typeface="Arial" charset="0"/>
              <a:cs typeface="Arial" charset="0"/>
            </a:endParaRPr>
          </a:p>
          <a:p>
            <a:pPr marL="457200" lvl="1" indent="0">
              <a:buFont typeface="Arial" charset="0"/>
              <a:buNone/>
            </a:pPr>
            <a:r>
              <a:rPr lang="en-US" sz="1200" kern="1200" baseline="0" dirty="0">
                <a:solidFill>
                  <a:schemeClr val="tx1"/>
                </a:solidFill>
                <a:effectLst/>
                <a:latin typeface="Arial" charset="0"/>
                <a:ea typeface="Arial" charset="0"/>
                <a:cs typeface="Arial" charset="0"/>
              </a:rPr>
              <a:t>“</a:t>
            </a:r>
            <a:r>
              <a:rPr lang="en-US" sz="1200" kern="1200" dirty="0">
                <a:solidFill>
                  <a:schemeClr val="tx1"/>
                </a:solidFill>
                <a:effectLst/>
                <a:latin typeface="+mn-lt"/>
                <a:ea typeface="+mn-ea"/>
                <a:cs typeface="+mn-cs"/>
              </a:rPr>
              <a:t>turning the library into a community space that’s welcome to queer people can become a start. It suddenly becomes a place that, it isn’t, my image of it shifts from texts that are already becoming out of date to this is where things happen now because you can literally go there and talk to people, listen to people talk about their experiences. How can you be more up to date than that?”</a:t>
            </a:r>
          </a:p>
          <a:p>
            <a:pPr marL="457200" lvl="1" indent="0">
              <a:buFont typeface="Arial" charset="0"/>
              <a:buNone/>
            </a:pPr>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800" i="0" kern="1200" dirty="0">
                <a:solidFill>
                  <a:schemeClr val="tx1"/>
                </a:solidFill>
                <a:effectLst/>
                <a:latin typeface="Arial" charset="0"/>
                <a:ea typeface="Arial" charset="0"/>
                <a:cs typeface="Arial" charset="0"/>
              </a:rPr>
              <a:t>This</a:t>
            </a:r>
            <a:r>
              <a:rPr lang="en-US" sz="1800" i="0" kern="1200" baseline="0" dirty="0">
                <a:solidFill>
                  <a:schemeClr val="tx1"/>
                </a:solidFill>
                <a:effectLst/>
                <a:latin typeface="Arial" charset="0"/>
                <a:ea typeface="Arial" charset="0"/>
                <a:cs typeface="Arial" charset="0"/>
              </a:rPr>
              <a:t> implication denotes the need for online spaces with vetted, current information about LGBTQ+ identities. And these spaces cannot just duplicate the physical books in the library. Rather, librarians need to think beyond what is considered a “formal” source and to the everyday practicalities and barriers to living an LGBTQ+ life. These topics may include how to find clothing exchange programs, safe facilities, and dating resources. These spaces also must build community, as many individuals do not have it. </a:t>
            </a:r>
          </a:p>
          <a:p>
            <a:pPr marL="0" marR="0" lvl="1" indent="0" algn="l" defTabSz="914400" rtl="0" eaLnBrk="1" fontAlgn="auto" latinLnBrk="0" hangingPunct="1">
              <a:lnSpc>
                <a:spcPct val="100000"/>
              </a:lnSpc>
              <a:spcBef>
                <a:spcPts val="0"/>
              </a:spcBef>
              <a:spcAft>
                <a:spcPts val="0"/>
              </a:spcAft>
              <a:buClrTx/>
              <a:buSzTx/>
              <a:buFont typeface="Arial" charset="0"/>
              <a:buNone/>
              <a:tabLst/>
              <a:defRPr/>
            </a:pPr>
            <a:endParaRPr lang="en-US" sz="1800" i="0" dirty="0">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800" kern="1200" baseline="0" dirty="0">
                <a:solidFill>
                  <a:schemeClr val="tx1"/>
                </a:solidFill>
                <a:effectLst/>
                <a:latin typeface="Arial" charset="0"/>
                <a:ea typeface="Arial" charset="0"/>
                <a:cs typeface="Arial" charset="0"/>
              </a:rPr>
              <a:t>Further, this research exemplifies the importance of information intermediaries. Participants for this study seek, share, and use information within LGBTQ+ communities and depend on community insiders for their information, even if available via formal sources. Listen to Rachel describe how she shares information:</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sz="1800" kern="1200" baseline="0" dirty="0">
              <a:solidFill>
                <a:schemeClr val="tx1"/>
              </a:solidFill>
              <a:effectLst/>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800" kern="1200" baseline="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I’ll post links to websites that have </a:t>
            </a:r>
            <a:r>
              <a:rPr lang="mr-IN" sz="1800" kern="120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answers that can do more than me, but I’ll </a:t>
            </a:r>
            <a:r>
              <a:rPr lang="mr-IN" sz="1800" kern="120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try to paraphrase it in my reply, so </a:t>
            </a:r>
            <a:r>
              <a:rPr lang="mr-IN" sz="1800" kern="120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I’ll give you a summary of it, but if you want more information here are some great sources from </a:t>
            </a:r>
            <a:r>
              <a:rPr lang="mr-IN" sz="1800" kern="120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PhDs.” </a:t>
            </a:r>
            <a:r>
              <a:rPr lang="en-US" sz="1800" i="1" kern="1200" dirty="0">
                <a:solidFill>
                  <a:schemeClr val="tx1"/>
                </a:solidFill>
                <a:effectLst/>
                <a:latin typeface="Arial" charset="0"/>
                <a:ea typeface="Arial" charset="0"/>
                <a:cs typeface="Arial" charset="0"/>
              </a:rPr>
              <a:t>(Rachel, P20, Transgender, Female)</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sz="1800" i="1" kern="1200" dirty="0">
              <a:solidFill>
                <a:schemeClr val="tx1"/>
              </a:solidFill>
              <a:effectLst/>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800" i="0" kern="1200" dirty="0">
                <a:solidFill>
                  <a:schemeClr val="tx1"/>
                </a:solidFill>
                <a:effectLst/>
                <a:latin typeface="Arial" charset="0"/>
                <a:ea typeface="Arial" charset="0"/>
                <a:cs typeface="Arial" charset="0"/>
              </a:rPr>
              <a:t>This</a:t>
            </a:r>
            <a:r>
              <a:rPr lang="en-US" sz="1800" i="0" kern="1200" baseline="0" dirty="0">
                <a:solidFill>
                  <a:schemeClr val="tx1"/>
                </a:solidFill>
                <a:effectLst/>
                <a:latin typeface="Arial" charset="0"/>
                <a:ea typeface="Arial" charset="0"/>
                <a:cs typeface="Arial" charset="0"/>
              </a:rPr>
              <a:t> account sounds like the role a reference librarian plays. However, Rachel is viewed as a trusted source, whereas a reference librarian may not be trusted by participants. </a:t>
            </a:r>
            <a:r>
              <a:rPr lang="en-US" sz="1800" i="0" kern="1200" dirty="0">
                <a:solidFill>
                  <a:schemeClr val="tx1"/>
                </a:solidFill>
                <a:effectLst/>
                <a:latin typeface="Arial" charset="0"/>
                <a:ea typeface="Arial" charset="0"/>
                <a:cs typeface="Arial" charset="0"/>
              </a:rPr>
              <a:t>For this reason, there is a role for outreach by librarians into LGBTQ+ communities to identify individuals who act as resources and ask for their assistance in developing, organizing, and presenting LGBTQ+ resources both in offline and online contexts, such as digital libraries. After</a:t>
            </a:r>
            <a:r>
              <a:rPr lang="en-US" sz="1800" i="0" kern="1200" baseline="0" dirty="0">
                <a:solidFill>
                  <a:schemeClr val="tx1"/>
                </a:solidFill>
                <a:effectLst/>
                <a:latin typeface="Arial" charset="0"/>
                <a:ea typeface="Arial" charset="0"/>
                <a:cs typeface="Arial" charset="0"/>
              </a:rPr>
              <a:t> all, in a library culture where we promote makerspaces, why can’t we also support LGBTQ+ making? </a:t>
            </a:r>
            <a:endParaRPr lang="en-US" sz="1800" i="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37197AF7-1A39-4F4A-9069-E206080EF218}" type="slidenum">
              <a:rPr lang="en-US" smtClean="0"/>
              <a:t>11</a:t>
            </a:fld>
            <a:endParaRPr lang="en-US"/>
          </a:p>
        </p:txBody>
      </p:sp>
    </p:spTree>
    <p:extLst>
      <p:ext uri="{BB962C8B-B14F-4D97-AF65-F5344CB8AC3E}">
        <p14:creationId xmlns:p14="http://schemas.microsoft.com/office/powerpoint/2010/main" val="3591055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baseline="0" dirty="0">
                <a:latin typeface="Arial" charset="0"/>
                <a:ea typeface="Arial" charset="0"/>
                <a:cs typeface="Arial" charset="0"/>
              </a:rPr>
              <a:t>Flickr Image: </a:t>
            </a:r>
            <a:r>
              <a:rPr lang="en-US" sz="1800" b="0" i="0" kern="1200" dirty="0">
                <a:solidFill>
                  <a:schemeClr val="tx1"/>
                </a:solidFill>
                <a:effectLst/>
                <a:latin typeface="Arial" charset="0"/>
                <a:ea typeface="Arial" charset="0"/>
                <a:cs typeface="Arial" charset="0"/>
              </a:rPr>
              <a:t>http://</a:t>
            </a:r>
            <a:r>
              <a:rPr lang="en-US" sz="1800" b="0" i="0" kern="1200" dirty="0" err="1">
                <a:solidFill>
                  <a:schemeClr val="tx1"/>
                </a:solidFill>
                <a:effectLst/>
                <a:latin typeface="Arial" charset="0"/>
                <a:ea typeface="Arial" charset="0"/>
                <a:cs typeface="Arial" charset="0"/>
              </a:rPr>
              <a:t>bit.ly</a:t>
            </a:r>
            <a:r>
              <a:rPr lang="en-US" sz="1800" b="0" i="0" kern="1200" dirty="0">
                <a:solidFill>
                  <a:schemeClr val="tx1"/>
                </a:solidFill>
                <a:effectLst/>
                <a:latin typeface="Arial" charset="0"/>
                <a:ea typeface="Arial" charset="0"/>
                <a:cs typeface="Arial" charset="0"/>
              </a:rPr>
              <a:t>/2jt4CjL </a:t>
            </a:r>
            <a:endParaRPr lang="en-US" sz="1800" b="0" baseline="0"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baseline="0"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800" b="0" baseline="0" dirty="0">
                <a:latin typeface="Arial" charset="0"/>
                <a:ea typeface="Arial" charset="0"/>
                <a:cs typeface="Arial" charset="0"/>
              </a:rPr>
              <a:t>Participant accounts also support an argument made by Paulette </a:t>
            </a:r>
            <a:r>
              <a:rPr lang="en-US" sz="1800" b="0" baseline="0" dirty="0" err="1">
                <a:latin typeface="Arial" charset="0"/>
                <a:ea typeface="Arial" charset="0"/>
                <a:cs typeface="Arial" charset="0"/>
              </a:rPr>
              <a:t>Rothbauer</a:t>
            </a:r>
            <a:r>
              <a:rPr lang="en-US" sz="1800" b="0" baseline="0" dirty="0">
                <a:latin typeface="Arial" charset="0"/>
                <a:ea typeface="Arial" charset="0"/>
                <a:cs typeface="Arial" charset="0"/>
              </a:rPr>
              <a:t>, which is that libraries should not assume that everyone wants LGBTQ+ resources to be hidden. As Joanna states:</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800" kern="1200" dirty="0">
                <a:solidFill>
                  <a:schemeClr val="tx1"/>
                </a:solidFill>
                <a:effectLst/>
                <a:latin typeface="Arial" charset="0"/>
                <a:ea typeface="Arial" charset="0"/>
                <a:cs typeface="Arial" charset="0"/>
              </a:rPr>
              <a:t>“</a:t>
            </a:r>
            <a:r>
              <a:rPr lang="mr-IN" sz="1800" kern="120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Don’t put us in the basement</a:t>
            </a:r>
            <a:r>
              <a:rPr lang="mr-IN" sz="1800" kern="120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 it just ties into this whole thing of like go to the basement where nobody wants you.” </a:t>
            </a:r>
            <a:r>
              <a:rPr lang="en-US" sz="1800" i="1" dirty="0">
                <a:latin typeface="Arial" charset="0"/>
                <a:ea typeface="Arial" charset="0"/>
                <a:cs typeface="Arial" charset="0"/>
              </a:rPr>
              <a:t>(Joanna, P28, Queer, Gender non-conforming)</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endParaRPr lang="en-US" sz="1800" i="1" dirty="0">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800" i="0" dirty="0">
                <a:latin typeface="Arial" charset="0"/>
                <a:ea typeface="Arial" charset="0"/>
                <a:cs typeface="Arial" charset="0"/>
              </a:rPr>
              <a:t>Circulation</a:t>
            </a:r>
            <a:r>
              <a:rPr lang="en-US" sz="1800" i="0" baseline="0" dirty="0">
                <a:latin typeface="Arial" charset="0"/>
                <a:ea typeface="Arial" charset="0"/>
                <a:cs typeface="Arial" charset="0"/>
              </a:rPr>
              <a:t> statistics don’t tell the whole story. Even if individuals do not check out a books from an LGBTQ+ display does not mean that the visibility of these resources goes unnoticed, or that it does not provide identity affirmation and signal the library as a safe space.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sz="1800" i="0" baseline="0" dirty="0">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800" i="0" baseline="0" dirty="0">
                <a:latin typeface="Arial" charset="0"/>
                <a:ea typeface="Arial" charset="0"/>
                <a:cs typeface="Arial" charset="0"/>
              </a:rPr>
              <a:t>Visibility is also importance in regard to online technologies. Specifically, it is often assumed that if libraries provide access to online technologies, individuals will have positive information outcomes. However, as findings from my second and third research questions indicate, what is rendered visible when using online technologies is as important as access. Therefore libraries need to be mindful of what resources are made visible to individuals, which may be accomplished by outreach, such as asking for community-contributed metadata.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sz="1800" i="0" baseline="0" dirty="0">
              <a:latin typeface="Arial" charset="0"/>
              <a:ea typeface="Arial" charset="0"/>
              <a:cs typeface="Arial" charset="0"/>
            </a:endParaRPr>
          </a:p>
          <a:p>
            <a:pPr marL="0" indent="0">
              <a:buFont typeface="Arial" charset="0"/>
              <a:buNone/>
            </a:pPr>
            <a:r>
              <a:rPr lang="en-US" sz="1800" kern="1200" dirty="0">
                <a:solidFill>
                  <a:schemeClr val="tx1"/>
                </a:solidFill>
                <a:effectLst/>
                <a:latin typeface="Arial" charset="0"/>
                <a:ea typeface="Arial" charset="0"/>
                <a:cs typeface="Arial" charset="0"/>
              </a:rPr>
              <a:t>It is crucial for librarians to maintain a sensitivity to context, particularly</a:t>
            </a:r>
            <a:r>
              <a:rPr lang="en-US" sz="1800" kern="1200" baseline="0" dirty="0">
                <a:solidFill>
                  <a:schemeClr val="tx1"/>
                </a:solidFill>
                <a:effectLst/>
                <a:latin typeface="Arial" charset="0"/>
                <a:ea typeface="Arial" charset="0"/>
                <a:cs typeface="Arial" charset="0"/>
              </a:rPr>
              <a:t> since cultural insiders tend to mobilize physical and geographical resources. As Lauren observes:</a:t>
            </a:r>
            <a:endParaRPr lang="en-US" sz="1800" b="0" kern="1200" baseline="0" dirty="0">
              <a:solidFill>
                <a:schemeClr val="tx1"/>
              </a:solidFill>
              <a:effectLst/>
              <a:latin typeface="Arial" charset="0"/>
              <a:ea typeface="Arial" charset="0"/>
              <a:cs typeface="Arial" charset="0"/>
            </a:endParaRPr>
          </a:p>
          <a:p>
            <a:pPr marL="457200" lvl="1" indent="0">
              <a:buFont typeface="Arial" charset="0"/>
              <a:buNone/>
            </a:pPr>
            <a:r>
              <a:rPr lang="en-US" sz="1800" b="0" kern="120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[If my</a:t>
            </a:r>
            <a:r>
              <a:rPr lang="en-US" sz="1800" kern="1200" baseline="0" dirty="0">
                <a:solidFill>
                  <a:schemeClr val="tx1"/>
                </a:solidFill>
                <a:effectLst/>
                <a:latin typeface="Arial" charset="0"/>
                <a:ea typeface="Arial" charset="0"/>
                <a:cs typeface="Arial" charset="0"/>
              </a:rPr>
              <a:t> public library had LGBTQ+ resources]</a:t>
            </a:r>
            <a:r>
              <a:rPr lang="en-US" sz="1800" kern="1200" dirty="0">
                <a:solidFill>
                  <a:schemeClr val="tx1"/>
                </a:solidFill>
                <a:effectLst/>
                <a:latin typeface="Arial" charset="0"/>
                <a:ea typeface="Arial" charset="0"/>
                <a:cs typeface="Arial" charset="0"/>
              </a:rPr>
              <a:t> I could totally imagine </a:t>
            </a:r>
            <a:r>
              <a:rPr lang="mr-IN" sz="1800" kern="120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people picketing [it]</a:t>
            </a:r>
            <a:r>
              <a:rPr lang="mr-IN" sz="1800" kern="120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 and </a:t>
            </a:r>
            <a:r>
              <a:rPr lang="mr-IN" sz="1800" kern="120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a closeted 23-year old being like wow this is worse than I thought</a:t>
            </a:r>
            <a:r>
              <a:rPr lang="mr-IN" sz="1800" kern="120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As sites of the production and maintenance of cultural ideas it’s dangerous [for libraries] to </a:t>
            </a:r>
            <a:r>
              <a:rPr lang="mr-IN" sz="1800" kern="120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be insensitive </a:t>
            </a:r>
            <a:r>
              <a:rPr lang="mr-IN" sz="1800" kern="1200" dirty="0">
                <a:solidFill>
                  <a:schemeClr val="tx1"/>
                </a:solidFill>
                <a:effectLst/>
                <a:latin typeface="Arial" charset="0"/>
                <a:ea typeface="Arial" charset="0"/>
                <a:cs typeface="Arial" charset="0"/>
              </a:rPr>
              <a:t>…</a:t>
            </a:r>
            <a:r>
              <a:rPr lang="en-US" sz="1800" kern="1200" dirty="0">
                <a:solidFill>
                  <a:schemeClr val="tx1"/>
                </a:solidFill>
                <a:effectLst/>
                <a:latin typeface="Arial" charset="0"/>
                <a:ea typeface="Arial" charset="0"/>
                <a:cs typeface="Arial" charset="0"/>
              </a:rPr>
              <a:t>micro-context.” </a:t>
            </a:r>
            <a:r>
              <a:rPr lang="en-US" sz="1800" i="1" kern="1200" dirty="0">
                <a:solidFill>
                  <a:schemeClr val="tx1"/>
                </a:solidFill>
                <a:effectLst/>
                <a:latin typeface="Arial" charset="0"/>
                <a:ea typeface="Arial" charset="0"/>
                <a:cs typeface="Arial" charset="0"/>
              </a:rPr>
              <a:t>(Lauren, P18,</a:t>
            </a:r>
            <a:r>
              <a:rPr lang="en-US" sz="1800" i="1" kern="1200" baseline="0" dirty="0">
                <a:solidFill>
                  <a:schemeClr val="tx1"/>
                </a:solidFill>
                <a:effectLst/>
                <a:latin typeface="Arial" charset="0"/>
                <a:ea typeface="Arial" charset="0"/>
                <a:cs typeface="Arial" charset="0"/>
              </a:rPr>
              <a:t> Queer, Female)</a:t>
            </a:r>
          </a:p>
          <a:p>
            <a:pPr marL="457200" lvl="1" indent="0">
              <a:buFont typeface="Arial" charset="0"/>
              <a:buNone/>
            </a:pPr>
            <a:endParaRPr lang="en-US" sz="1800" i="0" kern="1200" baseline="0" dirty="0">
              <a:solidFill>
                <a:schemeClr val="tx1"/>
              </a:solidFill>
              <a:effectLst/>
              <a:latin typeface="Arial" charset="0"/>
              <a:ea typeface="Arial" charset="0"/>
              <a:cs typeface="Arial" charset="0"/>
            </a:endParaRPr>
          </a:p>
          <a:p>
            <a:pPr marL="0" lvl="0" indent="0">
              <a:buFont typeface="Arial" charset="0"/>
              <a:buNone/>
            </a:pPr>
            <a:r>
              <a:rPr lang="en-US" sz="1800" i="0" kern="1200" baseline="0" dirty="0">
                <a:solidFill>
                  <a:schemeClr val="tx1"/>
                </a:solidFill>
                <a:effectLst/>
                <a:latin typeface="Arial" charset="0"/>
                <a:ea typeface="Arial" charset="0"/>
                <a:cs typeface="Arial" charset="0"/>
              </a:rPr>
              <a:t>Some of the issues related to place that Lauren speaks of could be addressed via the introduction of online resources mentioned previously, as well as electronic outreach. At the same time, we also must consider that not everyone has the technology or the ability to privately access these resources. </a:t>
            </a:r>
            <a:r>
              <a:rPr lang="en-US" sz="1800" kern="1200" dirty="0">
                <a:solidFill>
                  <a:schemeClr val="tx1"/>
                </a:solidFill>
                <a:effectLst/>
                <a:latin typeface="Arial" charset="0"/>
                <a:ea typeface="Arial" charset="0"/>
                <a:cs typeface="Arial" charset="0"/>
              </a:rPr>
              <a:t>And this observation brings me to my last point, which is that the</a:t>
            </a:r>
            <a:r>
              <a:rPr lang="en-US" sz="1800" kern="1200" baseline="0" dirty="0">
                <a:solidFill>
                  <a:schemeClr val="tx1"/>
                </a:solidFill>
                <a:effectLst/>
                <a:latin typeface="Arial" charset="0"/>
                <a:ea typeface="Arial" charset="0"/>
                <a:cs typeface="Arial" charset="0"/>
              </a:rPr>
              <a:t> recursively of insider/outsider dynamics signifies that there will always be outsiders - both at a cultural and community level. When making decisions, such as those related to programming, librarians must be aware of who they are determining to be insiders based on these decisions. Ideally, libraries would be able to offer enough programming to serve everyone, but unfortunately resources are tight. That does not indicate that thought should not be given to who is be invited into the library. </a:t>
            </a:r>
            <a:r>
              <a:rPr lang="en-US" sz="1800" kern="1200" dirty="0">
                <a:solidFill>
                  <a:schemeClr val="tx1"/>
                </a:solidFill>
                <a:effectLst/>
                <a:latin typeface="Arial" charset="0"/>
                <a:ea typeface="Arial" charset="0"/>
                <a:cs typeface="Arial" charset="0"/>
              </a:rPr>
              <a:t>As Sage asks:</a:t>
            </a:r>
          </a:p>
          <a:p>
            <a:pPr marL="0" lvl="0" indent="0">
              <a:buFont typeface="Arial" charset="0"/>
              <a:buNone/>
            </a:pPr>
            <a:endParaRPr lang="en-US" sz="1800" i="1" dirty="0">
              <a:latin typeface="Arial" charset="0"/>
              <a:ea typeface="Arial" charset="0"/>
              <a:cs typeface="Arial" charset="0"/>
            </a:endParaRPr>
          </a:p>
          <a:p>
            <a:pPr marL="457200" lvl="1" indent="0">
              <a:buFont typeface="Arial" charset="0"/>
              <a:buNone/>
            </a:pPr>
            <a:r>
              <a:rPr lang="en-US" sz="1800" kern="1200" dirty="0">
                <a:solidFill>
                  <a:schemeClr val="tx1"/>
                </a:solidFill>
                <a:effectLst/>
                <a:latin typeface="Arial" charset="0"/>
                <a:ea typeface="Arial" charset="0"/>
                <a:cs typeface="Arial" charset="0"/>
              </a:rPr>
              <a:t>“When you think about libraries as safe spaces, who are they safe for?” </a:t>
            </a:r>
            <a:r>
              <a:rPr lang="en-US" sz="1800" i="1" kern="1200" dirty="0">
                <a:solidFill>
                  <a:schemeClr val="tx1"/>
                </a:solidFill>
                <a:effectLst/>
                <a:latin typeface="Arial" charset="0"/>
                <a:ea typeface="Arial" charset="0"/>
                <a:cs typeface="Arial" charset="0"/>
              </a:rPr>
              <a:t>(Sage, P15, Queer, Transgender, Genderqueer, Genderfluid)</a:t>
            </a:r>
            <a:endParaRPr lang="en-US" sz="180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8133DE8-397C-4225-B704-80EF02227EDE}" type="slidenum">
              <a:rPr lang="en-US" smtClean="0"/>
              <a:t>12</a:t>
            </a:fld>
            <a:endParaRPr lang="en-US"/>
          </a:p>
        </p:txBody>
      </p:sp>
    </p:spTree>
    <p:extLst>
      <p:ext uri="{BB962C8B-B14F-4D97-AF65-F5344CB8AC3E}">
        <p14:creationId xmlns:p14="http://schemas.microsoft.com/office/powerpoint/2010/main" val="112986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charset="0"/>
                <a:ea typeface="Arial" charset="0"/>
                <a:cs typeface="Arial" charset="0"/>
              </a:rPr>
              <a:t>Image source: </a:t>
            </a:r>
            <a:r>
              <a:rPr lang="en-US" sz="1400" b="0" i="0" kern="1200" dirty="0">
                <a:solidFill>
                  <a:schemeClr val="tx1"/>
                </a:solidFill>
                <a:effectLst/>
                <a:latin typeface="Arial" charset="0"/>
                <a:ea typeface="Arial" charset="0"/>
                <a:cs typeface="Arial" charset="0"/>
              </a:rPr>
              <a:t>http://</a:t>
            </a:r>
            <a:r>
              <a:rPr lang="en-US" sz="1400" b="0" i="0" kern="1200" dirty="0" err="1">
                <a:solidFill>
                  <a:schemeClr val="tx1"/>
                </a:solidFill>
                <a:effectLst/>
                <a:latin typeface="Arial" charset="0"/>
                <a:ea typeface="Arial" charset="0"/>
                <a:cs typeface="Arial" charset="0"/>
              </a:rPr>
              <a:t>bit.ly</a:t>
            </a:r>
            <a:r>
              <a:rPr lang="en-US" sz="1400" b="0" i="0" kern="1200" dirty="0">
                <a:solidFill>
                  <a:schemeClr val="tx1"/>
                </a:solidFill>
                <a:effectLst/>
                <a:latin typeface="Arial" charset="0"/>
                <a:ea typeface="Arial" charset="0"/>
                <a:cs typeface="Arial" charset="0"/>
              </a:rPr>
              <a:t>/2sRc9gW</a:t>
            </a:r>
            <a:endParaRPr lang="en-US" sz="1400" dirty="0">
              <a:latin typeface="Arial" charset="0"/>
              <a:ea typeface="Arial" charset="0"/>
              <a:cs typeface="Arial" charset="0"/>
            </a:endParaRPr>
          </a:p>
          <a:p>
            <a:endParaRPr lang="en-US" sz="1400" dirty="0">
              <a:latin typeface="Arial" charset="0"/>
              <a:ea typeface="Arial" charset="0"/>
              <a:cs typeface="Arial" charset="0"/>
            </a:endParaRPr>
          </a:p>
          <a:p>
            <a:r>
              <a:rPr lang="en-US" sz="1400" dirty="0">
                <a:latin typeface="Arial" charset="0"/>
                <a:ea typeface="Arial" charset="0"/>
                <a:cs typeface="Arial" charset="0"/>
              </a:rPr>
              <a:t>In summary</a:t>
            </a:r>
            <a:r>
              <a:rPr lang="mr-IN" sz="1400" dirty="0">
                <a:latin typeface="Arial" charset="0"/>
                <a:ea typeface="Arial" charset="0"/>
                <a:cs typeface="Arial" charset="0"/>
              </a:rPr>
              <a:t>…</a:t>
            </a:r>
            <a:endParaRPr lang="en-US" sz="1400" dirty="0">
              <a:latin typeface="Arial" charset="0"/>
              <a:ea typeface="Arial" charset="0"/>
              <a:cs typeface="Arial" charset="0"/>
            </a:endParaRPr>
          </a:p>
          <a:p>
            <a:endParaRPr lang="en-US" sz="1400" dirty="0">
              <a:latin typeface="Arial" charset="0"/>
              <a:ea typeface="Arial" charset="0"/>
              <a:cs typeface="Arial" charset="0"/>
            </a:endParaRPr>
          </a:p>
          <a:p>
            <a:r>
              <a:rPr lang="en-US" sz="1400" dirty="0">
                <a:latin typeface="Arial" charset="0"/>
                <a:ea typeface="Arial" charset="0"/>
                <a:cs typeface="Arial" charset="0"/>
              </a:rPr>
              <a:t>What does a social constructionist metatheory</a:t>
            </a:r>
            <a:r>
              <a:rPr lang="en-US" sz="1400" baseline="0" dirty="0">
                <a:latin typeface="Arial" charset="0"/>
                <a:ea typeface="Arial" charset="0"/>
                <a:cs typeface="Arial" charset="0"/>
              </a:rPr>
              <a:t> contribute to our understanding of the information practices of LGBTQ individuals?</a:t>
            </a:r>
          </a:p>
          <a:p>
            <a:endParaRPr lang="en-US" sz="1400" baseline="0" dirty="0">
              <a:latin typeface="Arial" charset="0"/>
              <a:ea typeface="Arial" charset="0"/>
              <a:cs typeface="Arial" charset="0"/>
            </a:endParaRPr>
          </a:p>
          <a:p>
            <a:r>
              <a:rPr lang="en-US" sz="1400" baseline="0" dirty="0">
                <a:latin typeface="Arial" charset="0"/>
                <a:ea typeface="Arial" charset="0"/>
                <a:cs typeface="Arial" charset="0"/>
              </a:rPr>
              <a:t>First, these individuals engage in a series of practices beyond the ones conventionally discussed in LIS literature, including needs, seeking, and use.</a:t>
            </a:r>
          </a:p>
          <a:p>
            <a:endParaRPr lang="en-US" sz="1400" baseline="0" dirty="0">
              <a:latin typeface="Arial" charset="0"/>
              <a:ea typeface="Arial" charset="0"/>
              <a:cs typeface="Arial" charset="0"/>
            </a:endParaRPr>
          </a:p>
          <a:p>
            <a:r>
              <a:rPr lang="en-US" sz="1400" baseline="0" dirty="0">
                <a:latin typeface="Arial" charset="0"/>
                <a:ea typeface="Arial" charset="0"/>
                <a:cs typeface="Arial" charset="0"/>
              </a:rPr>
              <a:t>Second, </a:t>
            </a:r>
            <a:r>
              <a:rPr lang="en-US" sz="1400" kern="1200" baseline="0" dirty="0">
                <a:solidFill>
                  <a:schemeClr val="tx1"/>
                </a:solidFill>
                <a:effectLst/>
                <a:latin typeface="Arial" charset="0"/>
                <a:ea typeface="Arial" charset="0"/>
                <a:cs typeface="Arial" charset="0"/>
              </a:rPr>
              <a:t>o</a:t>
            </a:r>
            <a:r>
              <a:rPr lang="en-US" sz="1400" kern="1200" dirty="0">
                <a:solidFill>
                  <a:schemeClr val="tx1"/>
                </a:solidFill>
                <a:effectLst/>
                <a:latin typeface="Arial" charset="0"/>
                <a:ea typeface="Arial" charset="0"/>
                <a:cs typeface="Arial" charset="0"/>
              </a:rPr>
              <a:t>nline technologies do not provide deterministically good or bad outcomes for LGBTQ+ individuals, but rather these outcomes are shaped by individual experience, sociocultural context, and material properties of technologies. </a:t>
            </a:r>
            <a:r>
              <a:rPr lang="en-US" sz="1400" baseline="0" dirty="0">
                <a:latin typeface="Arial" charset="0"/>
                <a:ea typeface="Arial" charset="0"/>
                <a:cs typeface="Arial" charset="0"/>
              </a:rPr>
              <a:t> </a:t>
            </a:r>
          </a:p>
          <a:p>
            <a:endParaRPr lang="en-US" sz="1400" baseline="0" dirty="0">
              <a:latin typeface="Arial" charset="0"/>
              <a:ea typeface="Arial" charset="0"/>
              <a:cs typeface="Arial" charset="0"/>
            </a:endParaRPr>
          </a:p>
          <a:p>
            <a:r>
              <a:rPr lang="en-US" sz="1400" kern="1200" dirty="0">
                <a:solidFill>
                  <a:schemeClr val="tx1"/>
                </a:solidFill>
                <a:effectLst/>
                <a:latin typeface="Arial" charset="0"/>
                <a:ea typeface="Arial" charset="0"/>
                <a:cs typeface="Arial" charset="0"/>
              </a:rPr>
              <a:t>Therefore,</a:t>
            </a:r>
            <a:r>
              <a:rPr lang="en-US" sz="1400" kern="1200" baseline="0" dirty="0">
                <a:solidFill>
                  <a:schemeClr val="tx1"/>
                </a:solidFill>
                <a:effectLst/>
                <a:latin typeface="Arial" charset="0"/>
                <a:ea typeface="Arial" charset="0"/>
                <a:cs typeface="Arial" charset="0"/>
              </a:rPr>
              <a:t> f</a:t>
            </a:r>
            <a:r>
              <a:rPr lang="en-US" sz="1400" kern="1200" dirty="0">
                <a:solidFill>
                  <a:schemeClr val="tx1"/>
                </a:solidFill>
                <a:effectLst/>
                <a:latin typeface="Arial" charset="0"/>
                <a:ea typeface="Arial" charset="0"/>
                <a:cs typeface="Arial" charset="0"/>
              </a:rPr>
              <a:t>indings demonstrate the viability of a social constructionist metatheory to consider how human experience shapes an information interaction. This metatheory uncovers new avenues to help LIS researchers and practitioners better understand the relationship between LGBTQ individuals and information. </a:t>
            </a:r>
          </a:p>
          <a:p>
            <a:r>
              <a:rPr lang="en-US" sz="1400" b="1" kern="1200" dirty="0">
                <a:solidFill>
                  <a:schemeClr val="tx1"/>
                </a:solidFill>
                <a:effectLst/>
                <a:latin typeface="Arial" charset="0"/>
                <a:ea typeface="Arial" charset="0"/>
                <a:cs typeface="Arial" charset="0"/>
              </a:rPr>
              <a:t> </a:t>
            </a:r>
            <a:endParaRPr lang="en-US" sz="140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72469CB-2A7D-E648-89D0-9C37C27B0435}" type="slidenum">
              <a:rPr lang="en-US" smtClean="0"/>
              <a:t>13</a:t>
            </a:fld>
            <a:endParaRPr lang="en-US"/>
          </a:p>
        </p:txBody>
      </p:sp>
    </p:spTree>
    <p:extLst>
      <p:ext uri="{BB962C8B-B14F-4D97-AF65-F5344CB8AC3E}">
        <p14:creationId xmlns:p14="http://schemas.microsoft.com/office/powerpoint/2010/main" val="49713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Arial" charset="0"/>
                <a:ea typeface="Arial" charset="0"/>
                <a:cs typeface="Arial" charset="0"/>
              </a:rPr>
              <a:t>Image source: </a:t>
            </a:r>
            <a:r>
              <a:rPr lang="en-US" sz="1400" b="0" i="0" kern="1200" dirty="0">
                <a:solidFill>
                  <a:schemeClr val="tx1"/>
                </a:solidFill>
                <a:effectLst/>
                <a:latin typeface="Arial" charset="0"/>
                <a:ea typeface="Arial" charset="0"/>
                <a:cs typeface="Arial" charset="0"/>
              </a:rPr>
              <a:t>http://</a:t>
            </a:r>
            <a:r>
              <a:rPr lang="en-US" sz="1400" b="0" i="0" kern="1200" dirty="0" err="1">
                <a:solidFill>
                  <a:schemeClr val="tx1"/>
                </a:solidFill>
                <a:effectLst/>
                <a:latin typeface="Arial" charset="0"/>
                <a:ea typeface="Arial" charset="0"/>
                <a:cs typeface="Arial" charset="0"/>
              </a:rPr>
              <a:t>bit.ly</a:t>
            </a:r>
            <a:r>
              <a:rPr lang="en-US" sz="1400" b="0" i="0" kern="1200" dirty="0">
                <a:solidFill>
                  <a:schemeClr val="tx1"/>
                </a:solidFill>
                <a:effectLst/>
                <a:latin typeface="Arial" charset="0"/>
                <a:ea typeface="Arial" charset="0"/>
                <a:cs typeface="Arial" charset="0"/>
              </a:rPr>
              <a:t>/2sqr0hF</a:t>
            </a:r>
            <a:endParaRPr lang="en-US" sz="1400" kern="1200" dirty="0">
              <a:solidFill>
                <a:schemeClr val="tx1"/>
              </a:solidFill>
              <a:effectLst/>
              <a:latin typeface="Arial" charset="0"/>
              <a:ea typeface="Arial" charset="0"/>
              <a:cs typeface="Arial" charset="0"/>
            </a:endParaRPr>
          </a:p>
          <a:p>
            <a:endParaRPr lang="en-US" sz="1400" kern="1200" dirty="0">
              <a:solidFill>
                <a:schemeClr val="tx1"/>
              </a:solidFill>
              <a:effectLst/>
              <a:latin typeface="Arial" charset="0"/>
              <a:ea typeface="Arial" charset="0"/>
              <a:cs typeface="Arial" charset="0"/>
            </a:endParaRPr>
          </a:p>
          <a:p>
            <a:r>
              <a:rPr lang="en-US" sz="1400" kern="1200" dirty="0">
                <a:solidFill>
                  <a:schemeClr val="tx1"/>
                </a:solidFill>
                <a:effectLst/>
                <a:latin typeface="Arial" charset="0"/>
                <a:ea typeface="Arial" charset="0"/>
                <a:cs typeface="Arial" charset="0"/>
              </a:rPr>
              <a:t>When we think about information inequality from a</a:t>
            </a:r>
            <a:r>
              <a:rPr lang="en-US" sz="1400" kern="1200" baseline="0" dirty="0">
                <a:solidFill>
                  <a:schemeClr val="tx1"/>
                </a:solidFill>
                <a:effectLst/>
                <a:latin typeface="Arial" charset="0"/>
                <a:ea typeface="Arial" charset="0"/>
                <a:cs typeface="Arial" charset="0"/>
              </a:rPr>
              <a:t> library and information science </a:t>
            </a:r>
            <a:r>
              <a:rPr lang="en-US" sz="1400" kern="1200" dirty="0">
                <a:solidFill>
                  <a:schemeClr val="tx1"/>
                </a:solidFill>
                <a:effectLst/>
                <a:latin typeface="Arial" charset="0"/>
                <a:ea typeface="Arial" charset="0"/>
                <a:cs typeface="Arial" charset="0"/>
              </a:rPr>
              <a:t>perspective, we emphasize</a:t>
            </a:r>
            <a:r>
              <a:rPr lang="en-US" sz="1400" kern="1200" baseline="0" dirty="0">
                <a:solidFill>
                  <a:schemeClr val="tx1"/>
                </a:solidFill>
                <a:effectLst/>
                <a:latin typeface="Arial" charset="0"/>
                <a:ea typeface="Arial" charset="0"/>
                <a:cs typeface="Arial" charset="0"/>
              </a:rPr>
              <a:t> </a:t>
            </a:r>
            <a:r>
              <a:rPr lang="en-US" sz="1400" kern="1200" dirty="0">
                <a:solidFill>
                  <a:schemeClr val="tx1"/>
                </a:solidFill>
                <a:effectLst/>
                <a:latin typeface="Arial" charset="0"/>
                <a:ea typeface="Arial" charset="0"/>
                <a:cs typeface="Arial" charset="0"/>
              </a:rPr>
              <a:t>physical and intellectual barriers to access. However, information inequality can also be produced by sociocultural factors.</a:t>
            </a:r>
            <a:r>
              <a:rPr lang="en-US" sz="1400" kern="1200" baseline="0" dirty="0">
                <a:solidFill>
                  <a:schemeClr val="tx1"/>
                </a:solidFill>
                <a:effectLst/>
                <a:latin typeface="Arial" charset="0"/>
                <a:ea typeface="Arial" charset="0"/>
                <a:cs typeface="Arial" charset="0"/>
              </a:rPr>
              <a:t> </a:t>
            </a:r>
          </a:p>
          <a:p>
            <a:r>
              <a:rPr lang="en-US" sz="1400" kern="1200" dirty="0">
                <a:solidFill>
                  <a:schemeClr val="tx1"/>
                </a:solidFill>
                <a:effectLst/>
                <a:latin typeface="Arial" charset="0"/>
                <a:ea typeface="Arial" charset="0"/>
                <a:cs typeface="Arial" charset="0"/>
              </a:rPr>
              <a:t> </a:t>
            </a:r>
          </a:p>
          <a:p>
            <a:r>
              <a:rPr lang="en-US" sz="1400" kern="1200" dirty="0">
                <a:solidFill>
                  <a:schemeClr val="tx1"/>
                </a:solidFill>
                <a:effectLst/>
                <a:latin typeface="Arial" charset="0"/>
                <a:ea typeface="Arial" charset="0"/>
                <a:cs typeface="Arial" charset="0"/>
              </a:rPr>
              <a:t>Take this account from one of my dissertation participants, Eva, which is not her real name. She describes her choice of information sources to learn more about a lesbian identity: </a:t>
            </a:r>
          </a:p>
          <a:p>
            <a:r>
              <a:rPr lang="en-US" sz="1400" kern="1200" dirty="0">
                <a:solidFill>
                  <a:schemeClr val="tx1"/>
                </a:solidFill>
                <a:effectLst/>
                <a:latin typeface="Arial" charset="0"/>
                <a:ea typeface="Arial" charset="0"/>
                <a:cs typeface="Arial" charset="0"/>
              </a:rPr>
              <a:t> </a:t>
            </a:r>
          </a:p>
          <a:p>
            <a:r>
              <a:rPr lang="en-US" sz="1400" kern="1200" dirty="0">
                <a:solidFill>
                  <a:schemeClr val="tx1"/>
                </a:solidFill>
                <a:effectLst/>
                <a:latin typeface="Arial" charset="0"/>
                <a:ea typeface="Arial" charset="0"/>
                <a:cs typeface="Arial" charset="0"/>
              </a:rPr>
              <a:t>“I was … scared of diving too deep into books... it felt like too much.” </a:t>
            </a:r>
          </a:p>
          <a:p>
            <a:r>
              <a:rPr lang="en-US" sz="1400" kern="1200" dirty="0">
                <a:solidFill>
                  <a:schemeClr val="tx1"/>
                </a:solidFill>
                <a:effectLst/>
                <a:latin typeface="Arial" charset="0"/>
                <a:ea typeface="Arial" charset="0"/>
                <a:cs typeface="Arial" charset="0"/>
              </a:rPr>
              <a:t> </a:t>
            </a:r>
          </a:p>
          <a:p>
            <a:r>
              <a:rPr lang="en-US" sz="1400" kern="1200" dirty="0">
                <a:solidFill>
                  <a:schemeClr val="tx1"/>
                </a:solidFill>
                <a:effectLst/>
                <a:latin typeface="Arial" charset="0"/>
                <a:ea typeface="Arial" charset="0"/>
                <a:cs typeface="Arial" charset="0"/>
              </a:rPr>
              <a:t>Here, Eva does not identify a dearth of information available to her, nor does she experience intellectual barriers to reading books. Instead, her avoidance of books emanates from a fear of becoming too immersed in learning about a lesbian identity and potentially adopting it. </a:t>
            </a:r>
          </a:p>
          <a:p>
            <a:endParaRPr lang="en-US" sz="14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72469CB-2A7D-E648-89D0-9C37C27B0435}" type="slidenum">
              <a:rPr lang="en-US" smtClean="0"/>
              <a:t>2</a:t>
            </a:fld>
            <a:endParaRPr lang="en-US"/>
          </a:p>
        </p:txBody>
      </p:sp>
    </p:spTree>
    <p:extLst>
      <p:ext uri="{BB962C8B-B14F-4D97-AF65-F5344CB8AC3E}">
        <p14:creationId xmlns:p14="http://schemas.microsoft.com/office/powerpoint/2010/main" val="72570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Arial" charset="0"/>
                <a:ea typeface="Arial" charset="0"/>
                <a:cs typeface="Arial" charset="0"/>
              </a:rPr>
              <a:t>Image source: </a:t>
            </a:r>
            <a:r>
              <a:rPr lang="en-US" sz="1400" b="0" i="0" kern="1200" dirty="0">
                <a:solidFill>
                  <a:schemeClr val="tx1"/>
                </a:solidFill>
                <a:effectLst/>
                <a:latin typeface="Arial" charset="0"/>
                <a:ea typeface="Arial" charset="0"/>
                <a:cs typeface="Arial" charset="0"/>
              </a:rPr>
              <a:t>http://</a:t>
            </a:r>
            <a:r>
              <a:rPr lang="en-US" sz="1400" b="0" i="0" kern="1200" dirty="0" err="1">
                <a:solidFill>
                  <a:schemeClr val="tx1"/>
                </a:solidFill>
                <a:effectLst/>
                <a:latin typeface="Arial" charset="0"/>
                <a:ea typeface="Arial" charset="0"/>
                <a:cs typeface="Arial" charset="0"/>
              </a:rPr>
              <a:t>bit.ly</a:t>
            </a:r>
            <a:r>
              <a:rPr lang="en-US" sz="1400" b="0" i="0" kern="1200" dirty="0">
                <a:solidFill>
                  <a:schemeClr val="tx1"/>
                </a:solidFill>
                <a:effectLst/>
                <a:latin typeface="Arial" charset="0"/>
                <a:ea typeface="Arial" charset="0"/>
                <a:cs typeface="Arial" charset="0"/>
              </a:rPr>
              <a:t>/2sTwnXX</a:t>
            </a:r>
            <a:endParaRPr lang="en-US" sz="1400" kern="1200" dirty="0">
              <a:solidFill>
                <a:schemeClr val="tx1"/>
              </a:solidFill>
              <a:effectLst/>
              <a:latin typeface="Arial" charset="0"/>
              <a:ea typeface="Arial" charset="0"/>
              <a:cs typeface="Arial" charset="0"/>
            </a:endParaRPr>
          </a:p>
          <a:p>
            <a:endParaRPr lang="en-US" sz="1400" kern="1200" dirty="0">
              <a:solidFill>
                <a:schemeClr val="tx1"/>
              </a:solidFill>
              <a:effectLst/>
              <a:latin typeface="Arial" charset="0"/>
              <a:ea typeface="Arial" charset="0"/>
              <a:cs typeface="Arial" charset="0"/>
            </a:endParaRPr>
          </a:p>
          <a:p>
            <a:r>
              <a:rPr lang="en-US" sz="1400" kern="1200" dirty="0">
                <a:solidFill>
                  <a:schemeClr val="tx1"/>
                </a:solidFill>
                <a:effectLst/>
                <a:latin typeface="Arial" charset="0"/>
                <a:ea typeface="Arial" charset="0"/>
                <a:cs typeface="Arial" charset="0"/>
              </a:rPr>
              <a:t>But why is Eva afraid of exploring such information in the first place? Well,</a:t>
            </a:r>
            <a:r>
              <a:rPr lang="en-US" sz="1400" kern="1200" baseline="0" dirty="0">
                <a:solidFill>
                  <a:schemeClr val="tx1"/>
                </a:solidFill>
                <a:effectLst/>
                <a:latin typeface="Arial" charset="0"/>
                <a:ea typeface="Arial" charset="0"/>
                <a:cs typeface="Arial" charset="0"/>
              </a:rPr>
              <a:t> i</a:t>
            </a:r>
            <a:r>
              <a:rPr lang="en-US" sz="1400" kern="1200" dirty="0">
                <a:solidFill>
                  <a:schemeClr val="tx1"/>
                </a:solidFill>
                <a:effectLst/>
                <a:latin typeface="Arial" charset="0"/>
                <a:ea typeface="Arial" charset="0"/>
                <a:cs typeface="Arial" charset="0"/>
              </a:rPr>
              <a:t>t’s likely that her memberships to social groups</a:t>
            </a:r>
            <a:r>
              <a:rPr lang="en-US" sz="1400" kern="1200" baseline="0" dirty="0">
                <a:solidFill>
                  <a:schemeClr val="tx1"/>
                </a:solidFill>
                <a:effectLst/>
                <a:latin typeface="Arial" charset="0"/>
                <a:ea typeface="Arial" charset="0"/>
                <a:cs typeface="Arial" charset="0"/>
              </a:rPr>
              <a:t> and larger culture </a:t>
            </a:r>
            <a:r>
              <a:rPr lang="en-US" sz="1400" kern="1200" dirty="0">
                <a:solidFill>
                  <a:schemeClr val="tx1"/>
                </a:solidFill>
                <a:effectLst/>
                <a:latin typeface="Arial" charset="0"/>
                <a:ea typeface="Arial" charset="0"/>
                <a:cs typeface="Arial" charset="0"/>
              </a:rPr>
              <a:t>have reinforced that a heterosexual identity is normal and preferred. </a:t>
            </a:r>
          </a:p>
          <a:p>
            <a:r>
              <a:rPr lang="en-US" sz="1400" kern="1200" dirty="0">
                <a:solidFill>
                  <a:schemeClr val="tx1"/>
                </a:solidFill>
                <a:effectLst/>
                <a:latin typeface="Arial" charset="0"/>
                <a:ea typeface="Arial" charset="0"/>
                <a:cs typeface="Arial" charset="0"/>
              </a:rPr>
              <a:t> </a:t>
            </a:r>
          </a:p>
          <a:p>
            <a:r>
              <a:rPr lang="en-US" sz="1400" kern="1200" dirty="0">
                <a:solidFill>
                  <a:schemeClr val="tx1"/>
                </a:solidFill>
                <a:effectLst/>
                <a:latin typeface="Arial" charset="0"/>
                <a:ea typeface="Arial" charset="0"/>
                <a:cs typeface="Arial" charset="0"/>
              </a:rPr>
              <a:t>An information practices perspective denotes that our relationship to information is</a:t>
            </a:r>
            <a:r>
              <a:rPr lang="en-US" sz="1400" kern="1200" baseline="0" dirty="0">
                <a:solidFill>
                  <a:schemeClr val="tx1"/>
                </a:solidFill>
                <a:effectLst/>
                <a:latin typeface="Arial" charset="0"/>
                <a:ea typeface="Arial" charset="0"/>
                <a:cs typeface="Arial" charset="0"/>
              </a:rPr>
              <a:t> shaped by these everyday </a:t>
            </a:r>
            <a:r>
              <a:rPr lang="en-US" sz="1400" kern="1200" dirty="0">
                <a:solidFill>
                  <a:schemeClr val="tx1"/>
                </a:solidFill>
                <a:effectLst/>
                <a:latin typeface="Arial" charset="0"/>
                <a:ea typeface="Arial" charset="0"/>
                <a:cs typeface="Arial" charset="0"/>
              </a:rPr>
              <a:t>social and cultural expectations and assumptions</a:t>
            </a:r>
            <a:r>
              <a:rPr lang="en-US" sz="1400" kern="1200" baseline="0" dirty="0">
                <a:solidFill>
                  <a:schemeClr val="tx1"/>
                </a:solidFill>
                <a:effectLst/>
                <a:latin typeface="Arial" charset="0"/>
                <a:ea typeface="Arial" charset="0"/>
                <a:cs typeface="Arial" charset="0"/>
              </a:rPr>
              <a:t> of how the world should work. </a:t>
            </a:r>
          </a:p>
          <a:p>
            <a:endParaRPr lang="en-US" sz="1400" kern="1200" baseline="0" dirty="0">
              <a:solidFill>
                <a:schemeClr val="tx1"/>
              </a:solidFill>
              <a:effectLst/>
              <a:latin typeface="Arial" charset="0"/>
              <a:ea typeface="Arial" charset="0"/>
              <a:cs typeface="Arial" charset="0"/>
            </a:endParaRPr>
          </a:p>
          <a:p>
            <a:r>
              <a:rPr lang="en-US" sz="1400" kern="1200" dirty="0">
                <a:solidFill>
                  <a:schemeClr val="tx1"/>
                </a:solidFill>
                <a:effectLst/>
                <a:latin typeface="Arial" charset="0"/>
                <a:ea typeface="Arial" charset="0"/>
                <a:cs typeface="Arial" charset="0"/>
              </a:rPr>
              <a:t>Take entering the men or women’s restroom. Each time we commit this practice, we are unthinkingly reinforcing a larger cultural assumption that gender is binary. Information practices that contest</a:t>
            </a:r>
            <a:r>
              <a:rPr lang="en-US" sz="1400" kern="1200" baseline="0" dirty="0">
                <a:solidFill>
                  <a:schemeClr val="tx1"/>
                </a:solidFill>
                <a:effectLst/>
                <a:latin typeface="Arial" charset="0"/>
                <a:ea typeface="Arial" charset="0"/>
                <a:cs typeface="Arial" charset="0"/>
              </a:rPr>
              <a:t> </a:t>
            </a:r>
            <a:r>
              <a:rPr lang="en-US" sz="1400" kern="1200" dirty="0">
                <a:solidFill>
                  <a:schemeClr val="tx1"/>
                </a:solidFill>
                <a:effectLst/>
                <a:latin typeface="Arial" charset="0"/>
                <a:ea typeface="Arial" charset="0"/>
                <a:cs typeface="Arial" charset="0"/>
              </a:rPr>
              <a:t>this notion are difficult to adopt, given they</a:t>
            </a:r>
            <a:r>
              <a:rPr lang="en-US" sz="1400" kern="1200" baseline="0" dirty="0">
                <a:solidFill>
                  <a:schemeClr val="tx1"/>
                </a:solidFill>
                <a:effectLst/>
                <a:latin typeface="Arial" charset="0"/>
                <a:ea typeface="Arial" charset="0"/>
                <a:cs typeface="Arial" charset="0"/>
              </a:rPr>
              <a:t> </a:t>
            </a:r>
            <a:r>
              <a:rPr lang="en-US" sz="1400" kern="1200" dirty="0">
                <a:solidFill>
                  <a:schemeClr val="tx1"/>
                </a:solidFill>
                <a:effectLst/>
                <a:latin typeface="Arial" charset="0"/>
                <a:ea typeface="Arial" charset="0"/>
                <a:cs typeface="Arial" charset="0"/>
              </a:rPr>
              <a:t>challenge what has been taken for granted over a long period of time. </a:t>
            </a:r>
          </a:p>
          <a:p>
            <a:endParaRPr lang="en-US" sz="14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72469CB-2A7D-E648-89D0-9C37C27B0435}" type="slidenum">
              <a:rPr lang="en-US" smtClean="0"/>
              <a:t>3</a:t>
            </a:fld>
            <a:endParaRPr lang="en-US"/>
          </a:p>
        </p:txBody>
      </p:sp>
    </p:spTree>
    <p:extLst>
      <p:ext uri="{BB962C8B-B14F-4D97-AF65-F5344CB8AC3E}">
        <p14:creationId xmlns:p14="http://schemas.microsoft.com/office/powerpoint/2010/main" val="1579112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charset="0"/>
                <a:ea typeface="Arial" charset="0"/>
                <a:cs typeface="Arial" charset="0"/>
              </a:rPr>
              <a:t>Image source:</a:t>
            </a:r>
            <a:r>
              <a:rPr lang="en-US" sz="1400" baseline="0" dirty="0">
                <a:latin typeface="Arial" charset="0"/>
                <a:ea typeface="Arial" charset="0"/>
                <a:cs typeface="Arial" charset="0"/>
              </a:rPr>
              <a:t> </a:t>
            </a:r>
            <a:r>
              <a:rPr lang="en-US" sz="1400" b="0" i="0" kern="1200" dirty="0">
                <a:solidFill>
                  <a:schemeClr val="tx1"/>
                </a:solidFill>
                <a:effectLst/>
                <a:latin typeface="Arial" charset="0"/>
                <a:ea typeface="Arial" charset="0"/>
                <a:cs typeface="Arial" charset="0"/>
              </a:rPr>
              <a:t>http://</a:t>
            </a:r>
            <a:r>
              <a:rPr lang="en-US" sz="1400" b="0" i="0" kern="1200" dirty="0" err="1">
                <a:solidFill>
                  <a:schemeClr val="tx1"/>
                </a:solidFill>
                <a:effectLst/>
                <a:latin typeface="Arial" charset="0"/>
                <a:ea typeface="Arial" charset="0"/>
                <a:cs typeface="Arial" charset="0"/>
              </a:rPr>
              <a:t>bit.ly</a:t>
            </a:r>
            <a:r>
              <a:rPr lang="en-US" sz="1400" b="0" i="0" kern="1200" dirty="0">
                <a:solidFill>
                  <a:schemeClr val="tx1"/>
                </a:solidFill>
                <a:effectLst/>
                <a:latin typeface="Arial" charset="0"/>
                <a:ea typeface="Arial" charset="0"/>
                <a:cs typeface="Arial" charset="0"/>
              </a:rPr>
              <a:t>/2sAWuzZ</a:t>
            </a:r>
          </a:p>
          <a:p>
            <a:endParaRPr lang="en-US" sz="1400" b="0" i="0" kern="1200" dirty="0">
              <a:solidFill>
                <a:schemeClr val="tx1"/>
              </a:solidFill>
              <a:effectLst/>
              <a:latin typeface="Arial" charset="0"/>
              <a:ea typeface="Arial" charset="0"/>
              <a:cs typeface="Arial" charset="0"/>
            </a:endParaRPr>
          </a:p>
          <a:p>
            <a:r>
              <a:rPr lang="en-US" sz="1400" b="0" i="0" kern="1200" dirty="0">
                <a:solidFill>
                  <a:schemeClr val="tx1"/>
                </a:solidFill>
                <a:effectLst/>
                <a:latin typeface="Arial" charset="0"/>
                <a:ea typeface="Arial" charset="0"/>
                <a:cs typeface="Arial" charset="0"/>
              </a:rPr>
              <a:t>The concept of information practices differs from what</a:t>
            </a:r>
            <a:r>
              <a:rPr lang="en-US" sz="1400" b="0" i="0" kern="1200" baseline="0" dirty="0">
                <a:solidFill>
                  <a:schemeClr val="tx1"/>
                </a:solidFill>
                <a:effectLst/>
                <a:latin typeface="Arial" charset="0"/>
                <a:ea typeface="Arial" charset="0"/>
                <a:cs typeface="Arial" charset="0"/>
              </a:rPr>
              <a:t> you’ve probably heard more often within LIS </a:t>
            </a:r>
            <a:r>
              <a:rPr lang="mr-IN" sz="1400" b="0" i="0" kern="1200" baseline="0" dirty="0">
                <a:solidFill>
                  <a:schemeClr val="tx1"/>
                </a:solidFill>
                <a:effectLst/>
                <a:latin typeface="Arial" charset="0"/>
                <a:ea typeface="Arial" charset="0"/>
                <a:cs typeface="Arial" charset="0"/>
              </a:rPr>
              <a:t>–</a:t>
            </a:r>
            <a:r>
              <a:rPr lang="en-US" sz="1400" b="0" i="0" kern="1200" baseline="0" dirty="0">
                <a:solidFill>
                  <a:schemeClr val="tx1"/>
                </a:solidFill>
                <a:effectLst/>
                <a:latin typeface="Arial" charset="0"/>
                <a:ea typeface="Arial" charset="0"/>
                <a:cs typeface="Arial" charset="0"/>
              </a:rPr>
              <a:t> “information behaviors.” So why ”practices” instead of “behaviors”?</a:t>
            </a:r>
          </a:p>
          <a:p>
            <a:endParaRPr lang="en-US" sz="1400" b="0" i="0" kern="1200" baseline="0" dirty="0">
              <a:solidFill>
                <a:schemeClr val="tx1"/>
              </a:solidFill>
              <a:effectLst/>
              <a:latin typeface="Arial" charset="0"/>
              <a:ea typeface="Arial" charset="0"/>
              <a:cs typeface="Arial" charset="0"/>
            </a:endParaRPr>
          </a:p>
          <a:p>
            <a:r>
              <a:rPr lang="en-US" sz="1400" b="0" i="0" kern="1200" baseline="0" dirty="0">
                <a:solidFill>
                  <a:schemeClr val="tx1"/>
                </a:solidFill>
                <a:effectLst/>
                <a:latin typeface="Arial" charset="0"/>
                <a:ea typeface="Arial" charset="0"/>
                <a:cs typeface="Arial" charset="0"/>
              </a:rPr>
              <a:t>Well, ”practices” better fits under my guiding metatheory. A metatheory represents an abstracted way of seeing the world. You can think of a metatheory as an umbrella, held together by the theories, or spokes, which comprise it. </a:t>
            </a:r>
          </a:p>
          <a:p>
            <a:endParaRPr lang="en-US" sz="1400" b="0" i="0" kern="1200" baseline="0" dirty="0">
              <a:solidFill>
                <a:schemeClr val="tx1"/>
              </a:solidFill>
              <a:effectLst/>
              <a:latin typeface="Arial" charset="0"/>
              <a:ea typeface="Arial" charset="0"/>
              <a:cs typeface="Arial" charset="0"/>
            </a:endParaRPr>
          </a:p>
          <a:p>
            <a:r>
              <a:rPr lang="en-US" sz="1400" kern="1200" dirty="0">
                <a:solidFill>
                  <a:schemeClr val="tx1"/>
                </a:solidFill>
                <a:effectLst/>
                <a:latin typeface="Arial" charset="0"/>
                <a:ea typeface="Arial" charset="0"/>
                <a:cs typeface="Arial" charset="0"/>
              </a:rPr>
              <a:t>The metatheory of social constructionism recognizes that our reality is not objective. Instead, we</a:t>
            </a:r>
            <a:r>
              <a:rPr lang="en-US" sz="1400" kern="1200" baseline="0" dirty="0">
                <a:solidFill>
                  <a:schemeClr val="tx1"/>
                </a:solidFill>
                <a:effectLst/>
                <a:latin typeface="Arial" charset="0"/>
                <a:ea typeface="Arial" charset="0"/>
                <a:cs typeface="Arial" charset="0"/>
              </a:rPr>
              <a:t> actively construct our reality based on how we negotiate meaning with others and have agency in determining our reality. </a:t>
            </a:r>
            <a:endParaRPr lang="en-US" sz="14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72469CB-2A7D-E648-89D0-9C37C27B0435}" type="slidenum">
              <a:rPr lang="en-US" smtClean="0"/>
              <a:t>4</a:t>
            </a:fld>
            <a:endParaRPr lang="en-US"/>
          </a:p>
        </p:txBody>
      </p:sp>
    </p:spTree>
    <p:extLst>
      <p:ext uri="{BB962C8B-B14F-4D97-AF65-F5344CB8AC3E}">
        <p14:creationId xmlns:p14="http://schemas.microsoft.com/office/powerpoint/2010/main" val="191624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charset="0"/>
                <a:ea typeface="Arial" charset="0"/>
                <a:cs typeface="Arial" charset="0"/>
              </a:rPr>
              <a:t>Image source: </a:t>
            </a:r>
            <a:r>
              <a:rPr lang="en-US" sz="1400" b="0" i="0" kern="1200" dirty="0">
                <a:solidFill>
                  <a:schemeClr val="tx1"/>
                </a:solidFill>
                <a:effectLst/>
                <a:latin typeface="Arial" charset="0"/>
                <a:ea typeface="Arial" charset="0"/>
                <a:cs typeface="Arial" charset="0"/>
              </a:rPr>
              <a:t>http://</a:t>
            </a:r>
            <a:r>
              <a:rPr lang="en-US" sz="1400" b="0" i="0" kern="1200" dirty="0" err="1">
                <a:solidFill>
                  <a:schemeClr val="tx1"/>
                </a:solidFill>
                <a:effectLst/>
                <a:latin typeface="Arial" charset="0"/>
                <a:ea typeface="Arial" charset="0"/>
                <a:cs typeface="Arial" charset="0"/>
              </a:rPr>
              <a:t>bit.ly</a:t>
            </a:r>
            <a:r>
              <a:rPr lang="en-US" sz="1400" b="0" i="0" kern="1200" dirty="0">
                <a:solidFill>
                  <a:schemeClr val="tx1"/>
                </a:solidFill>
                <a:effectLst/>
                <a:latin typeface="Arial" charset="0"/>
                <a:ea typeface="Arial" charset="0"/>
                <a:cs typeface="Arial" charset="0"/>
              </a:rPr>
              <a:t>/2sGqMS0</a:t>
            </a:r>
          </a:p>
          <a:p>
            <a:endParaRPr lang="en-US" sz="1400" b="0" i="0" kern="1200" dirty="0">
              <a:solidFill>
                <a:schemeClr val="tx1"/>
              </a:solidFill>
              <a:effectLst/>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Arial" charset="0"/>
                <a:ea typeface="Arial" charset="0"/>
                <a:cs typeface="Arial" charset="0"/>
              </a:rPr>
              <a:t>The metatheory of social</a:t>
            </a:r>
            <a:r>
              <a:rPr lang="en-US" sz="1400" b="0" i="0" kern="1200" baseline="0" dirty="0">
                <a:solidFill>
                  <a:schemeClr val="tx1"/>
                </a:solidFill>
                <a:effectLst/>
                <a:latin typeface="Arial" charset="0"/>
                <a:ea typeface="Arial" charset="0"/>
                <a:cs typeface="Arial" charset="0"/>
              </a:rPr>
              <a:t> constructionism informed my research questions, which achieve two, related objectives: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kern="1200" baseline="0" dirty="0">
              <a:solidFill>
                <a:schemeClr val="tx1"/>
              </a:solidFill>
              <a:effectLst/>
              <a:latin typeface="Arial" charset="0"/>
              <a:ea typeface="Arial" charset="0"/>
              <a:cs typeface="Arial" charset="0"/>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400" b="0" i="0" kern="1200" baseline="0" dirty="0">
                <a:solidFill>
                  <a:schemeClr val="tx1"/>
                </a:solidFill>
                <a:effectLst/>
                <a:latin typeface="Arial" charset="0"/>
                <a:ea typeface="Arial" charset="0"/>
                <a:cs typeface="Arial" charset="0"/>
              </a:rPr>
              <a:t>For the first two questions, I wanted to position LGBTQ individuals as actively constructing their realities. While question 1 recognizes that these individuals are often oppressed in mainstream society, question 2 acknowledges that they </a:t>
            </a:r>
            <a:r>
              <a:rPr lang="en-US" sz="1400" kern="1200" dirty="0">
                <a:solidFill>
                  <a:schemeClr val="tx1"/>
                </a:solidFill>
                <a:effectLst/>
                <a:latin typeface="Arial" charset="0"/>
                <a:ea typeface="Arial" charset="0"/>
                <a:cs typeface="Arial" charset="0"/>
              </a:rPr>
              <a:t>are not cognitively nor culturally helpless when achieving information-related goals (de </a:t>
            </a:r>
            <a:r>
              <a:rPr lang="en-US" sz="1400" kern="1200" dirty="0" err="1">
                <a:solidFill>
                  <a:schemeClr val="tx1"/>
                </a:solidFill>
                <a:effectLst/>
                <a:latin typeface="Arial" charset="0"/>
                <a:ea typeface="Arial" charset="0"/>
                <a:cs typeface="Arial" charset="0"/>
              </a:rPr>
              <a:t>Certeau</a:t>
            </a:r>
            <a:r>
              <a:rPr lang="en-US" sz="1400" kern="1200" dirty="0">
                <a:solidFill>
                  <a:schemeClr val="tx1"/>
                </a:solidFill>
                <a:effectLst/>
                <a:latin typeface="Arial" charset="0"/>
                <a:ea typeface="Arial" charset="0"/>
                <a:cs typeface="Arial" charset="0"/>
              </a:rPr>
              <a:t>, 1984).</a:t>
            </a:r>
            <a:r>
              <a:rPr lang="en-US" sz="1400" kern="1200" baseline="0" dirty="0">
                <a:solidFill>
                  <a:schemeClr val="tx1"/>
                </a:solidFill>
                <a:effectLst/>
                <a:latin typeface="Arial" charset="0"/>
                <a:ea typeface="Arial" charset="0"/>
                <a:cs typeface="Arial" charset="0"/>
              </a:rPr>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400" kern="1200" dirty="0">
                <a:solidFill>
                  <a:schemeClr val="tx1"/>
                </a:solidFill>
                <a:effectLst/>
                <a:latin typeface="Arial" charset="0"/>
                <a:ea typeface="Arial" charset="0"/>
                <a:cs typeface="Arial" charset="0"/>
              </a:rPr>
              <a:t>Questions 3 and 4 examine how online technologies are used for identity work. I wanted to frame technology here as an actor that affords and constrains information practices, rather than determining them. </a:t>
            </a:r>
          </a:p>
          <a:p>
            <a:endParaRPr lang="en-US" sz="14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72469CB-2A7D-E648-89D0-9C37C27B0435}" type="slidenum">
              <a:rPr lang="en-US" smtClean="0"/>
              <a:t>5</a:t>
            </a:fld>
            <a:endParaRPr lang="en-US"/>
          </a:p>
        </p:txBody>
      </p:sp>
    </p:spTree>
    <p:extLst>
      <p:ext uri="{BB962C8B-B14F-4D97-AF65-F5344CB8AC3E}">
        <p14:creationId xmlns:p14="http://schemas.microsoft.com/office/powerpoint/2010/main" val="149799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charset="0"/>
                <a:ea typeface="Arial" charset="0"/>
                <a:cs typeface="Arial" charset="0"/>
              </a:rPr>
              <a:t>Image source: </a:t>
            </a:r>
            <a:r>
              <a:rPr lang="en-US" sz="1400" b="0" i="0" kern="1200" dirty="0">
                <a:solidFill>
                  <a:schemeClr val="tx1"/>
                </a:solidFill>
                <a:effectLst/>
                <a:latin typeface="Arial" charset="0"/>
                <a:ea typeface="Arial" charset="0"/>
                <a:cs typeface="Arial" charset="0"/>
              </a:rPr>
              <a:t>http://</a:t>
            </a:r>
            <a:r>
              <a:rPr lang="en-US" sz="1400" b="0" i="0" kern="1200" dirty="0" err="1">
                <a:solidFill>
                  <a:schemeClr val="tx1"/>
                </a:solidFill>
                <a:effectLst/>
                <a:latin typeface="Arial" charset="0"/>
                <a:ea typeface="Arial" charset="0"/>
                <a:cs typeface="Arial" charset="0"/>
              </a:rPr>
              <a:t>bit.ly</a:t>
            </a:r>
            <a:r>
              <a:rPr lang="en-US" sz="1400" b="0" i="0" kern="1200" dirty="0">
                <a:solidFill>
                  <a:schemeClr val="tx1"/>
                </a:solidFill>
                <a:effectLst/>
                <a:latin typeface="Arial" charset="0"/>
                <a:ea typeface="Arial" charset="0"/>
                <a:cs typeface="Arial" charset="0"/>
              </a:rPr>
              <a:t>/2sZtN2H</a:t>
            </a:r>
            <a:endParaRPr lang="en-US" sz="1400" kern="1200" dirty="0">
              <a:solidFill>
                <a:schemeClr val="tx1"/>
              </a:solidFill>
              <a:effectLst/>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effectLst/>
                <a:latin typeface="Arial" charset="0"/>
                <a:ea typeface="Arial" charset="0"/>
                <a:cs typeface="Arial" charset="0"/>
              </a:rPr>
              <a:t>While I triangulated my findings by comparing two data sources, today I am focusing on one data source </a:t>
            </a:r>
            <a:r>
              <a:rPr lang="mr-IN" sz="1400" kern="1200" baseline="0" dirty="0">
                <a:solidFill>
                  <a:schemeClr val="tx1"/>
                </a:solidFill>
                <a:effectLst/>
                <a:latin typeface="Arial" charset="0"/>
                <a:ea typeface="Arial" charset="0"/>
                <a:cs typeface="Arial" charset="0"/>
              </a:rPr>
              <a:t>–</a:t>
            </a:r>
            <a:r>
              <a:rPr lang="en-US" sz="1400" kern="1200" baseline="0" dirty="0">
                <a:solidFill>
                  <a:schemeClr val="tx1"/>
                </a:solidFill>
                <a:effectLst/>
                <a:latin typeface="Arial" charset="0"/>
                <a:ea typeface="Arial" charset="0"/>
                <a:cs typeface="Arial" charset="0"/>
              </a:rPr>
              <a:t> interviews with 30 individuals </a:t>
            </a:r>
            <a:r>
              <a:rPr lang="en-US" sz="1400" kern="1200" dirty="0">
                <a:solidFill>
                  <a:schemeClr val="tx1"/>
                </a:solidFill>
                <a:effectLst/>
                <a:latin typeface="Arial" charset="0"/>
                <a:ea typeface="Arial" charset="0"/>
                <a:cs typeface="Arial" charset="0"/>
              </a:rPr>
              <a:t>identifying as LGBTQ, between the ages of 18 to 38.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charset="0"/>
                <a:ea typeface="Arial" charset="0"/>
                <a:cs typeface="Arial" charset="0"/>
              </a:rPr>
              <a:t>Social constructionism also informed my research methodology</a:t>
            </a:r>
            <a:r>
              <a:rPr lang="en-US" sz="1400" kern="1200" baseline="0" dirty="0">
                <a:solidFill>
                  <a:schemeClr val="tx1"/>
                </a:solidFill>
                <a:effectLst/>
                <a:latin typeface="Arial" charset="0"/>
                <a:ea typeface="Arial" charset="0"/>
                <a:cs typeface="Arial" charset="0"/>
              </a:rPr>
              <a:t>. Specifically, I envisioned my participants </a:t>
            </a:r>
            <a:r>
              <a:rPr lang="en-US" sz="1400" kern="1200" dirty="0">
                <a:solidFill>
                  <a:schemeClr val="tx1"/>
                </a:solidFill>
                <a:effectLst/>
                <a:latin typeface="Arial" charset="0"/>
                <a:ea typeface="Arial" charset="0"/>
                <a:cs typeface="Arial" charset="0"/>
              </a:rPr>
              <a:t>as theorists within their own information worlds (</a:t>
            </a:r>
            <a:r>
              <a:rPr lang="en-US" sz="1400" kern="1200" dirty="0" err="1">
                <a:solidFill>
                  <a:schemeClr val="tx1"/>
                </a:solidFill>
                <a:effectLst/>
                <a:latin typeface="Arial" charset="0"/>
                <a:ea typeface="Arial" charset="0"/>
                <a:cs typeface="Arial" charset="0"/>
              </a:rPr>
              <a:t>Dervin</a:t>
            </a:r>
            <a:r>
              <a:rPr lang="en-US" sz="1400" kern="1200" dirty="0">
                <a:solidFill>
                  <a:schemeClr val="tx1"/>
                </a:solidFill>
                <a:effectLst/>
                <a:latin typeface="Arial" charset="0"/>
                <a:ea typeface="Arial" charset="0"/>
                <a:cs typeface="Arial" charset="0"/>
              </a:rPr>
              <a:t>, 1999).</a:t>
            </a:r>
            <a:r>
              <a:rPr lang="en-US" sz="1400" kern="1200" baseline="0" dirty="0">
                <a:solidFill>
                  <a:schemeClr val="tx1"/>
                </a:solidFill>
                <a:effectLst/>
                <a:latin typeface="Arial" charset="0"/>
                <a:ea typeface="Arial" charset="0"/>
                <a:cs typeface="Arial"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charset="0"/>
                <a:ea typeface="Arial" charset="0"/>
                <a:cs typeface="Arial" charset="0"/>
              </a:rPr>
              <a:t>To position</a:t>
            </a:r>
            <a:r>
              <a:rPr lang="en-US" sz="1400" kern="1200" baseline="0" dirty="0">
                <a:solidFill>
                  <a:schemeClr val="tx1"/>
                </a:solidFill>
                <a:effectLst/>
                <a:latin typeface="Arial" charset="0"/>
                <a:ea typeface="Arial" charset="0"/>
                <a:cs typeface="Arial" charset="0"/>
              </a:rPr>
              <a:t> these individuals as theorists, I used several strategies, including asking them to define concepts such as identity for themselves and to recall significant or memorable events centered around their LGBTQ identities. </a:t>
            </a:r>
            <a:endParaRPr lang="en-US" sz="1400" kern="1200" dirty="0">
              <a:solidFill>
                <a:schemeClr val="tx1"/>
              </a:solidFill>
              <a:effectLst/>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a:solidFill>
                <a:schemeClr val="tx1"/>
              </a:solidFill>
              <a:effectLst/>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effectLst/>
                <a:latin typeface="Arial" charset="0"/>
                <a:ea typeface="Arial" charset="0"/>
                <a:cs typeface="Arial" charset="0"/>
              </a:rPr>
              <a:t>I also used emic and etic coding, meaning that both my theoretical framework and participant accounts informed my analysis. </a:t>
            </a:r>
            <a:endParaRPr lang="en-US" sz="1400" kern="1200" dirty="0">
              <a:solidFill>
                <a:schemeClr val="tx1"/>
              </a:solidFill>
              <a:effectLst/>
              <a:latin typeface="Arial" charset="0"/>
              <a:ea typeface="Arial" charset="0"/>
              <a:cs typeface="Arial" charset="0"/>
            </a:endParaRPr>
          </a:p>
          <a:p>
            <a:endParaRPr lang="en-US" sz="14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72469CB-2A7D-E648-89D0-9C37C27B0435}" type="slidenum">
              <a:rPr lang="en-US" smtClean="0"/>
              <a:t>6</a:t>
            </a:fld>
            <a:endParaRPr lang="en-US"/>
          </a:p>
        </p:txBody>
      </p:sp>
    </p:spTree>
    <p:extLst>
      <p:ext uri="{BB962C8B-B14F-4D97-AF65-F5344CB8AC3E}">
        <p14:creationId xmlns:p14="http://schemas.microsoft.com/office/powerpoint/2010/main" val="4877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charset="0"/>
                <a:ea typeface="Arial" charset="0"/>
                <a:cs typeface="Arial" charset="0"/>
              </a:rPr>
              <a:t>Image source: </a:t>
            </a:r>
            <a:r>
              <a:rPr lang="en-US" sz="1400" b="0" i="0" kern="1200" dirty="0">
                <a:solidFill>
                  <a:schemeClr val="tx1"/>
                </a:solidFill>
                <a:effectLst/>
                <a:latin typeface="Arial" charset="0"/>
                <a:ea typeface="Arial" charset="0"/>
                <a:cs typeface="Arial" charset="0"/>
              </a:rPr>
              <a:t>http://</a:t>
            </a:r>
            <a:r>
              <a:rPr lang="en-US" sz="1400" b="0" i="0" kern="1200" dirty="0" err="1">
                <a:solidFill>
                  <a:schemeClr val="tx1"/>
                </a:solidFill>
                <a:effectLst/>
                <a:latin typeface="Arial" charset="0"/>
                <a:ea typeface="Arial" charset="0"/>
                <a:cs typeface="Arial" charset="0"/>
              </a:rPr>
              <a:t>bit.ly</a:t>
            </a:r>
            <a:r>
              <a:rPr lang="en-US" sz="1400" b="0" i="0" kern="1200" dirty="0">
                <a:solidFill>
                  <a:schemeClr val="tx1"/>
                </a:solidFill>
                <a:effectLst/>
                <a:latin typeface="Arial" charset="0"/>
                <a:ea typeface="Arial" charset="0"/>
                <a:cs typeface="Arial" charset="0"/>
              </a:rPr>
              <a:t>/2sVAeU6</a:t>
            </a:r>
          </a:p>
          <a:p>
            <a:endParaRPr lang="en-US" sz="1400" dirty="0">
              <a:latin typeface="Arial" charset="0"/>
              <a:ea typeface="Arial" charset="0"/>
              <a:cs typeface="Arial" charset="0"/>
            </a:endParaRPr>
          </a:p>
          <a:p>
            <a:r>
              <a:rPr lang="en-US" sz="1400" dirty="0">
                <a:latin typeface="Arial" charset="0"/>
                <a:ea typeface="Arial" charset="0"/>
                <a:cs typeface="Arial" charset="0"/>
              </a:rPr>
              <a:t>A key finding from my research is that LGBTQ individual identified several important information practices beyond those conventionally discussed in LIS </a:t>
            </a:r>
            <a:r>
              <a:rPr lang="mr-IN" sz="1400" dirty="0">
                <a:latin typeface="Arial" charset="0"/>
                <a:ea typeface="Arial" charset="0"/>
                <a:cs typeface="Arial" charset="0"/>
              </a:rPr>
              <a:t>–</a:t>
            </a:r>
            <a:r>
              <a:rPr lang="en-US" sz="1400" dirty="0">
                <a:latin typeface="Arial" charset="0"/>
                <a:ea typeface="Arial" charset="0"/>
                <a:cs typeface="Arial" charset="0"/>
              </a:rPr>
              <a:t> such as needs, seeking, and use. </a:t>
            </a:r>
          </a:p>
          <a:p>
            <a:endParaRPr lang="en-US" sz="1400"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400" b="0" i="0" kern="1200" baseline="0" dirty="0">
                <a:solidFill>
                  <a:schemeClr val="tx1"/>
                </a:solidFill>
                <a:effectLst/>
                <a:latin typeface="Arial" charset="0"/>
                <a:ea typeface="Arial" charset="0"/>
                <a:cs typeface="Arial" charset="0"/>
              </a:rPr>
              <a:t>One practice at the cultural level is navigating visibility. Namely, culture shapes what information is visible to participants. For instance, participant James remembers how media sources limited his knowledge of what identity expressions were possible:</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400" b="1" i="0" kern="1200" baseline="0" dirty="0">
              <a:solidFill>
                <a:schemeClr val="tx1"/>
              </a:solidFill>
              <a:effectLst/>
              <a:latin typeface="Arial" charset="0"/>
              <a:ea typeface="Arial" charset="0"/>
              <a:cs typeface="Arial" charset="0"/>
            </a:endParaRP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400" dirty="0">
                <a:latin typeface="Arial" charset="0"/>
                <a:ea typeface="Arial" charset="0"/>
                <a:cs typeface="Arial" charset="0"/>
              </a:rPr>
              <a:t>“I actually had no idea that [a male transgender identity] existed. I knew that male to female existed </a:t>
            </a:r>
            <a:r>
              <a:rPr lang="mr-IN" sz="1400" dirty="0">
                <a:latin typeface="Arial" charset="0"/>
                <a:ea typeface="Arial" charset="0"/>
                <a:cs typeface="Arial" charset="0"/>
              </a:rPr>
              <a:t>…</a:t>
            </a:r>
            <a:r>
              <a:rPr lang="en-US" sz="1400" dirty="0">
                <a:latin typeface="Arial" charset="0"/>
                <a:ea typeface="Arial" charset="0"/>
                <a:cs typeface="Arial" charset="0"/>
              </a:rPr>
              <a:t> I just didn’t think it was possible </a:t>
            </a:r>
            <a:r>
              <a:rPr lang="mr-IN" sz="1400" dirty="0">
                <a:latin typeface="Arial" charset="0"/>
                <a:ea typeface="Arial" charset="0"/>
                <a:cs typeface="Arial" charset="0"/>
              </a:rPr>
              <a:t>…</a:t>
            </a:r>
            <a:r>
              <a:rPr lang="en-US" sz="1400" dirty="0">
                <a:latin typeface="Arial" charset="0"/>
                <a:ea typeface="Arial" charset="0"/>
                <a:cs typeface="Arial" charset="0"/>
              </a:rPr>
              <a:t>you see a lot of movies about male to female but you don’t really see a lot in media about female to male.” </a:t>
            </a:r>
            <a:r>
              <a:rPr lang="en-US" sz="1400" i="1" dirty="0">
                <a:latin typeface="Arial" charset="0"/>
                <a:ea typeface="Arial" charset="0"/>
                <a:cs typeface="Arial" charset="0"/>
              </a:rPr>
              <a:t>(James, P25, Transgender, Male)</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endParaRPr lang="en-US" sz="1400" i="1" dirty="0">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400" i="0" dirty="0">
                <a:latin typeface="Arial" charset="0"/>
                <a:ea typeface="Arial" charset="0"/>
                <a:cs typeface="Arial" charset="0"/>
              </a:rPr>
              <a:t>Since cultural resources provide </a:t>
            </a:r>
            <a:r>
              <a:rPr lang="en-US" sz="1400" i="0" baseline="0" dirty="0">
                <a:latin typeface="Arial" charset="0"/>
                <a:ea typeface="Arial" charset="0"/>
                <a:cs typeface="Arial" charset="0"/>
              </a:rPr>
              <a:t>individuals with limited visibility and means for identity expression, they rely on embodied learning. As participant Mark remembers:</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sz="1400" i="0" baseline="0" dirty="0">
              <a:latin typeface="Arial" charset="0"/>
              <a:ea typeface="Arial" charset="0"/>
              <a:cs typeface="Arial" charset="0"/>
            </a:endParaRP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400" dirty="0">
                <a:latin typeface="Arial" charset="0"/>
                <a:ea typeface="Arial" charset="0"/>
                <a:cs typeface="Arial" charset="0"/>
              </a:rPr>
              <a:t>“</a:t>
            </a:r>
            <a:r>
              <a:rPr lang="mr-IN" sz="1400" dirty="0">
                <a:latin typeface="Arial" charset="0"/>
                <a:ea typeface="Arial" charset="0"/>
                <a:cs typeface="Arial" charset="0"/>
              </a:rPr>
              <a:t>…</a:t>
            </a:r>
            <a:r>
              <a:rPr lang="en-US" sz="1400" dirty="0">
                <a:latin typeface="Arial" charset="0"/>
                <a:ea typeface="Arial" charset="0"/>
                <a:cs typeface="Arial" charset="0"/>
              </a:rPr>
              <a:t>When I was dreaming, my identity in my dream was as male instead of female </a:t>
            </a:r>
            <a:r>
              <a:rPr lang="mr-IN" sz="1400" dirty="0">
                <a:latin typeface="Arial" charset="0"/>
                <a:ea typeface="Arial" charset="0"/>
                <a:cs typeface="Arial" charset="0"/>
              </a:rPr>
              <a:t>…</a:t>
            </a:r>
            <a:r>
              <a:rPr lang="en-US" sz="1400" dirty="0">
                <a:latin typeface="Arial" charset="0"/>
                <a:ea typeface="Arial" charset="0"/>
                <a:cs typeface="Arial" charset="0"/>
              </a:rPr>
              <a:t>that’s how I became aware that my narrative was as a male and then I realized that something was off.” </a:t>
            </a:r>
            <a:r>
              <a:rPr lang="en-US" sz="1400" i="1" dirty="0">
                <a:latin typeface="Arial" charset="0"/>
                <a:ea typeface="Arial" charset="0"/>
                <a:cs typeface="Arial" charset="0"/>
              </a:rPr>
              <a:t>(Mark, P30, Transgender, Male)</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endParaRPr lang="en-US" sz="1400" i="1" dirty="0">
              <a:latin typeface="Arial" charset="0"/>
              <a:ea typeface="Arial" charset="0"/>
              <a:cs typeface="Arial" charset="0"/>
            </a:endParaRPr>
          </a:p>
          <a:p>
            <a:endParaRPr lang="en-US" sz="14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72469CB-2A7D-E648-89D0-9C37C27B0435}" type="slidenum">
              <a:rPr lang="en-US" smtClean="0"/>
              <a:t>7</a:t>
            </a:fld>
            <a:endParaRPr lang="en-US"/>
          </a:p>
        </p:txBody>
      </p:sp>
    </p:spTree>
    <p:extLst>
      <p:ext uri="{BB962C8B-B14F-4D97-AF65-F5344CB8AC3E}">
        <p14:creationId xmlns:p14="http://schemas.microsoft.com/office/powerpoint/2010/main" val="590824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charset="0"/>
                <a:ea typeface="Arial" charset="0"/>
                <a:cs typeface="Arial" charset="0"/>
              </a:rPr>
              <a:t>Image source: </a:t>
            </a:r>
            <a:r>
              <a:rPr lang="en-US" sz="1400" b="0" i="0" kern="1200" dirty="0">
                <a:solidFill>
                  <a:schemeClr val="tx1"/>
                </a:solidFill>
                <a:effectLst/>
                <a:latin typeface="Arial" charset="0"/>
                <a:ea typeface="Arial" charset="0"/>
                <a:cs typeface="Arial" charset="0"/>
              </a:rPr>
              <a:t>http://</a:t>
            </a:r>
            <a:r>
              <a:rPr lang="en-US" sz="1400" b="0" i="0" kern="1200" dirty="0" err="1">
                <a:solidFill>
                  <a:schemeClr val="tx1"/>
                </a:solidFill>
                <a:effectLst/>
                <a:latin typeface="Arial" charset="0"/>
                <a:ea typeface="Arial" charset="0"/>
                <a:cs typeface="Arial" charset="0"/>
              </a:rPr>
              <a:t>bit.ly</a:t>
            </a:r>
            <a:r>
              <a:rPr lang="en-US" sz="1400" b="0" i="0" kern="1200" dirty="0">
                <a:solidFill>
                  <a:schemeClr val="tx1"/>
                </a:solidFill>
                <a:effectLst/>
                <a:latin typeface="Arial" charset="0"/>
                <a:ea typeface="Arial" charset="0"/>
                <a:cs typeface="Arial" charset="0"/>
              </a:rPr>
              <a:t>/2ivdeqw</a:t>
            </a:r>
          </a:p>
          <a:p>
            <a:endParaRPr lang="en-US" sz="1400" kern="1200" dirty="0">
              <a:solidFill>
                <a:schemeClr val="tx1"/>
              </a:solidFill>
              <a:effectLst/>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latin typeface="Arial" charset="0"/>
                <a:ea typeface="Arial" charset="0"/>
                <a:cs typeface="Arial" charset="0"/>
              </a:rPr>
              <a:t>Since participants rely on experiential and embodied</a:t>
            </a:r>
            <a:r>
              <a:rPr lang="en-US" sz="1400" i="0" baseline="0" dirty="0">
                <a:latin typeface="Arial" charset="0"/>
                <a:ea typeface="Arial" charset="0"/>
                <a:cs typeface="Arial" charset="0"/>
              </a:rPr>
              <a:t> learning, they look for others who share similar experiences. </a:t>
            </a:r>
            <a:r>
              <a:rPr lang="en-US" sz="1400" b="0" kern="1200" dirty="0">
                <a:solidFill>
                  <a:schemeClr val="tx1"/>
                </a:solidFill>
                <a:effectLst/>
                <a:latin typeface="Arial" charset="0"/>
                <a:ea typeface="Arial" charset="0"/>
                <a:cs typeface="Arial" charset="0"/>
              </a:rPr>
              <a:t>Entering a social group means</a:t>
            </a:r>
            <a:r>
              <a:rPr lang="en-US" sz="1400" b="0" kern="1200" baseline="0" dirty="0">
                <a:solidFill>
                  <a:schemeClr val="tx1"/>
                </a:solidFill>
                <a:effectLst/>
                <a:latin typeface="Arial" charset="0"/>
                <a:ea typeface="Arial" charset="0"/>
                <a:cs typeface="Arial" charset="0"/>
              </a:rPr>
              <a:t> learning how to practice information within the context of that group in a way deemed authentic by others. </a:t>
            </a:r>
            <a:r>
              <a:rPr lang="en-US" sz="1400" i="0" kern="1200" baseline="0" dirty="0">
                <a:solidFill>
                  <a:schemeClr val="tx1"/>
                </a:solidFill>
                <a:effectLst/>
                <a:latin typeface="Arial" charset="0"/>
                <a:ea typeface="Arial" charset="0"/>
                <a:cs typeface="Arial" charset="0"/>
              </a:rPr>
              <a:t>As Stephanie recounts:</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400" i="0" kern="1200" baseline="0" dirty="0">
              <a:solidFill>
                <a:schemeClr val="tx1"/>
              </a:solidFill>
              <a:effectLst/>
              <a:latin typeface="Arial" charset="0"/>
              <a:ea typeface="Arial" charset="0"/>
              <a:cs typeface="Arial" charset="0"/>
            </a:endParaRP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400" b="0" i="0" baseline="0" dirty="0">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I came back [to school] my sophomore year and was like, ‘I'm here, I'm queer, but no one knows because I dress really girly.’</a:t>
            </a:r>
            <a:r>
              <a:rPr lang="en-US" sz="1400" kern="1200" baseline="0" dirty="0">
                <a:solidFill>
                  <a:schemeClr val="tx1"/>
                </a:solidFill>
                <a:effectLst/>
                <a:latin typeface="Arial" charset="0"/>
                <a:ea typeface="Arial" charset="0"/>
                <a:cs typeface="Arial" charset="0"/>
              </a:rPr>
              <a:t> S</a:t>
            </a:r>
            <a:r>
              <a:rPr lang="en-US" sz="1400" kern="1200" dirty="0">
                <a:solidFill>
                  <a:schemeClr val="tx1"/>
                </a:solidFill>
                <a:effectLst/>
                <a:latin typeface="Arial" charset="0"/>
                <a:ea typeface="Arial" charset="0"/>
                <a:cs typeface="Arial" charset="0"/>
              </a:rPr>
              <a:t>o I started playing with how I dressed and wore more masculine clothing.” </a:t>
            </a:r>
            <a:r>
              <a:rPr lang="en-US" sz="1400" i="1" dirty="0">
                <a:solidFill>
                  <a:schemeClr val="bg1"/>
                </a:solidFill>
                <a:latin typeface="Arial" charset="0"/>
                <a:ea typeface="Arial" charset="0"/>
                <a:cs typeface="Arial" charset="0"/>
              </a:rPr>
              <a:t>(Stephanie, Queer, Female)</a:t>
            </a:r>
            <a:endParaRPr lang="en-US" sz="1400" i="0" kern="1200" dirty="0">
              <a:solidFill>
                <a:schemeClr val="tx1"/>
              </a:solidFill>
              <a:effectLst/>
              <a:latin typeface="Arial" charset="0"/>
              <a:ea typeface="Arial" charset="0"/>
              <a:cs typeface="Arial" charset="0"/>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400" b="0"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400" b="0" dirty="0">
                <a:latin typeface="Arial" charset="0"/>
                <a:ea typeface="Arial" charset="0"/>
                <a:cs typeface="Arial" charset="0"/>
              </a:rPr>
              <a:t>However, to enter a social group, participants must be recognized, or read,</a:t>
            </a:r>
            <a:r>
              <a:rPr lang="en-US" sz="1400" b="0" baseline="0" dirty="0">
                <a:latin typeface="Arial" charset="0"/>
                <a:ea typeface="Arial" charset="0"/>
                <a:cs typeface="Arial" charset="0"/>
              </a:rPr>
              <a:t> by others as authentically LGBTQ. This can be based on how they act, appear, or the language they use. </a:t>
            </a:r>
            <a:r>
              <a:rPr lang="en-US" sz="1400" kern="1200" baseline="0" dirty="0">
                <a:solidFill>
                  <a:schemeClr val="tx1"/>
                </a:solidFill>
                <a:effectLst/>
                <a:latin typeface="Arial" charset="0"/>
                <a:ea typeface="Arial" charset="0"/>
                <a:cs typeface="Arial" charset="0"/>
              </a:rPr>
              <a:t>However, this can be problematic when one identifies as LGBTQ but isn’t read as such. As Casey explains: </a:t>
            </a:r>
          </a:p>
          <a:p>
            <a:pPr marL="0" indent="0">
              <a:buFont typeface="Arial" charset="0"/>
              <a:buNone/>
            </a:pPr>
            <a:endParaRPr lang="en-US" sz="1400" kern="1200" dirty="0">
              <a:solidFill>
                <a:schemeClr val="tx1"/>
              </a:solidFill>
              <a:effectLst/>
              <a:latin typeface="Arial" charset="0"/>
              <a:ea typeface="Arial" charset="0"/>
              <a:cs typeface="Arial" charset="0"/>
            </a:endParaRPr>
          </a:p>
          <a:p>
            <a:pPr marL="457200" lvl="1" indent="0">
              <a:buFont typeface="Arial" charset="0"/>
              <a:buNone/>
            </a:pPr>
            <a:r>
              <a:rPr lang="en-US" sz="1400" b="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I run an LGBT archive and research center</a:t>
            </a:r>
            <a:r>
              <a:rPr lang="mr-IN" sz="140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I have to say I’m queer all the time so that people don’t think I’m a random straight ally who is fascinated by the queer community.” </a:t>
            </a:r>
            <a:r>
              <a:rPr lang="en-US" sz="1400" i="1" kern="1200" dirty="0">
                <a:solidFill>
                  <a:schemeClr val="tx1"/>
                </a:solidFill>
                <a:effectLst/>
                <a:latin typeface="Arial" charset="0"/>
                <a:ea typeface="Arial" charset="0"/>
                <a:cs typeface="Arial" charset="0"/>
              </a:rPr>
              <a:t>(Casey, P8, Queer,</a:t>
            </a:r>
            <a:r>
              <a:rPr lang="en-US" sz="1400" i="1" kern="1200" baseline="0" dirty="0">
                <a:solidFill>
                  <a:schemeClr val="tx1"/>
                </a:solidFill>
                <a:effectLst/>
                <a:latin typeface="Arial" charset="0"/>
                <a:ea typeface="Arial" charset="0"/>
                <a:cs typeface="Arial" charset="0"/>
              </a:rPr>
              <a:t> Gender non-conforming)</a:t>
            </a:r>
            <a:endParaRPr lang="en-US" sz="1400" i="1" kern="1200" dirty="0">
              <a:solidFill>
                <a:schemeClr val="tx1"/>
              </a:solidFill>
              <a:effectLst/>
              <a:latin typeface="Arial" charset="0"/>
              <a:ea typeface="Arial" charset="0"/>
              <a:cs typeface="Arial" charset="0"/>
            </a:endParaRPr>
          </a:p>
          <a:p>
            <a:endParaRPr lang="en-US" sz="14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72469CB-2A7D-E648-89D0-9C37C27B0435}" type="slidenum">
              <a:rPr lang="en-US" smtClean="0"/>
              <a:t>8</a:t>
            </a:fld>
            <a:endParaRPr lang="en-US"/>
          </a:p>
        </p:txBody>
      </p:sp>
    </p:spTree>
    <p:extLst>
      <p:ext uri="{BB962C8B-B14F-4D97-AF65-F5344CB8AC3E}">
        <p14:creationId xmlns:p14="http://schemas.microsoft.com/office/powerpoint/2010/main" val="91366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sz="1400" baseline="0" dirty="0">
                <a:latin typeface="Arial" charset="0"/>
                <a:ea typeface="Arial" charset="0"/>
                <a:cs typeface="Arial" charset="0"/>
              </a:rPr>
              <a:t>Image source: </a:t>
            </a:r>
            <a:r>
              <a:rPr lang="en-US" sz="1400" b="0" i="0" kern="1200" dirty="0">
                <a:solidFill>
                  <a:schemeClr val="tx1"/>
                </a:solidFill>
                <a:effectLst/>
                <a:latin typeface="Arial" charset="0"/>
                <a:ea typeface="Arial" charset="0"/>
                <a:cs typeface="Arial" charset="0"/>
              </a:rPr>
              <a:t>http://</a:t>
            </a:r>
            <a:r>
              <a:rPr lang="en-US" sz="1400" b="0" i="0" kern="1200" dirty="0" err="1">
                <a:solidFill>
                  <a:schemeClr val="tx1"/>
                </a:solidFill>
                <a:effectLst/>
                <a:latin typeface="Arial" charset="0"/>
                <a:ea typeface="Arial" charset="0"/>
                <a:cs typeface="Arial" charset="0"/>
              </a:rPr>
              <a:t>bit.ly</a:t>
            </a:r>
            <a:r>
              <a:rPr lang="en-US" sz="1400" b="0" i="0" kern="1200" dirty="0">
                <a:solidFill>
                  <a:schemeClr val="tx1"/>
                </a:solidFill>
                <a:effectLst/>
                <a:latin typeface="Arial" charset="0"/>
                <a:ea typeface="Arial" charset="0"/>
                <a:cs typeface="Arial" charset="0"/>
              </a:rPr>
              <a:t>/2sRlVzl</a:t>
            </a:r>
            <a:endParaRPr lang="en-US" sz="1400" baseline="0" dirty="0">
              <a:latin typeface="Arial" charset="0"/>
              <a:ea typeface="Arial" charset="0"/>
              <a:cs typeface="Arial" charset="0"/>
            </a:endParaRPr>
          </a:p>
          <a:p>
            <a:pPr marL="0" indent="0">
              <a:buFont typeface="Arial" charset="0"/>
              <a:buNone/>
            </a:pPr>
            <a:endParaRPr lang="en-US" sz="1400" baseline="0" dirty="0">
              <a:latin typeface="Arial" charset="0"/>
              <a:ea typeface="Arial" charset="0"/>
              <a:cs typeface="Arial" charset="0"/>
            </a:endParaRPr>
          </a:p>
          <a:p>
            <a:pPr marL="0" indent="0">
              <a:buFont typeface="Arial" charset="0"/>
              <a:buNone/>
            </a:pPr>
            <a:r>
              <a:rPr lang="en-US" sz="1400" baseline="0" dirty="0">
                <a:latin typeface="Arial" charset="0"/>
                <a:ea typeface="Arial" charset="0"/>
                <a:cs typeface="Arial" charset="0"/>
              </a:rPr>
              <a:t>Now, I want to quickly overview how search engines and social media sites, both identified as formative to participants’ LGBTQ identities, afford and constrain some of the practices I’ve just discussed. </a:t>
            </a:r>
          </a:p>
          <a:p>
            <a:pPr marL="0" indent="0">
              <a:buFont typeface="Arial" charset="0"/>
              <a:buNone/>
            </a:pPr>
            <a:endParaRPr lang="en-US" sz="1400" baseline="0" dirty="0">
              <a:latin typeface="Arial" charset="0"/>
              <a:ea typeface="Arial" charset="0"/>
              <a:cs typeface="Arial" charset="0"/>
            </a:endParaRPr>
          </a:p>
          <a:p>
            <a:pPr marL="0" indent="0">
              <a:buFont typeface="Arial" charset="0"/>
              <a:buNone/>
            </a:pPr>
            <a:r>
              <a:rPr lang="en-US" sz="1400" baseline="0" dirty="0">
                <a:latin typeface="Arial" charset="0"/>
                <a:ea typeface="Arial" charset="0"/>
                <a:cs typeface="Arial" charset="0"/>
              </a:rPr>
              <a:t>As mentioned before, participants have limited awareness of LGBTQ identities, particularly at the cultural level. Search engines afforded participants the perception that they can type in anything and get results. This affordance is useful for individuals </a:t>
            </a:r>
            <a:r>
              <a:rPr lang="en-US" sz="1400" b="0" baseline="0" dirty="0">
                <a:latin typeface="Arial" charset="0"/>
                <a:ea typeface="Arial" charset="0"/>
                <a:cs typeface="Arial" charset="0"/>
              </a:rPr>
              <a:t>who</a:t>
            </a:r>
            <a:r>
              <a:rPr lang="en-US" sz="1400" baseline="0" dirty="0">
                <a:latin typeface="Arial" charset="0"/>
                <a:ea typeface="Arial" charset="0"/>
                <a:cs typeface="Arial" charset="0"/>
              </a:rPr>
              <a:t> lack the language to express their identities. As Rose states:</a:t>
            </a:r>
          </a:p>
          <a:p>
            <a:pPr marL="0" indent="0">
              <a:buFont typeface="Arial" charset="0"/>
              <a:buNone/>
            </a:pPr>
            <a:endParaRPr lang="en-US" sz="1400" baseline="0" dirty="0">
              <a:latin typeface="Arial" charset="0"/>
              <a:ea typeface="Arial" charset="0"/>
              <a:cs typeface="Arial" charset="0"/>
            </a:endParaRPr>
          </a:p>
          <a:p>
            <a:pPr marL="457200" lvl="1" indent="0">
              <a:buFont typeface="Arial" charset="0"/>
              <a:buNone/>
            </a:pPr>
            <a:r>
              <a:rPr lang="en-US" sz="1400" kern="1200" baseline="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Google’s great because you can type in a whole question. So I put in</a:t>
            </a:r>
            <a:r>
              <a:rPr lang="mr-IN" sz="140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 “are you gay if you kissed a girl” </a:t>
            </a:r>
            <a:r>
              <a:rPr lang="mr-IN" sz="140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 questions like that that were really specific based on my own experiences hoping that something might come up that was similar.” </a:t>
            </a:r>
            <a:r>
              <a:rPr lang="en-US" sz="1400" i="1" kern="1200" dirty="0">
                <a:solidFill>
                  <a:schemeClr val="tx1"/>
                </a:solidFill>
                <a:effectLst/>
                <a:latin typeface="Arial" charset="0"/>
                <a:ea typeface="Arial" charset="0"/>
                <a:cs typeface="Arial" charset="0"/>
              </a:rPr>
              <a:t>(Rose,</a:t>
            </a:r>
            <a:r>
              <a:rPr lang="en-US" sz="1400" i="1" kern="1200" baseline="0" dirty="0">
                <a:solidFill>
                  <a:schemeClr val="tx1"/>
                </a:solidFill>
                <a:effectLst/>
                <a:latin typeface="Arial" charset="0"/>
                <a:ea typeface="Arial" charset="0"/>
                <a:cs typeface="Arial" charset="0"/>
              </a:rPr>
              <a:t> Queer, Female)</a:t>
            </a:r>
          </a:p>
          <a:p>
            <a:pPr marL="457200" lvl="1" indent="0">
              <a:buFont typeface="Arial" charset="0"/>
              <a:buNone/>
            </a:pPr>
            <a:endParaRPr lang="en-US" sz="1400" kern="1200" dirty="0">
              <a:solidFill>
                <a:schemeClr val="tx1"/>
              </a:solidFill>
              <a:effectLst/>
              <a:latin typeface="Arial" charset="0"/>
              <a:ea typeface="Arial" charset="0"/>
              <a:cs typeface="Arial" charset="0"/>
            </a:endParaRPr>
          </a:p>
          <a:p>
            <a:pPr marL="0" indent="0">
              <a:buFont typeface="Arial" charset="0"/>
              <a:buNone/>
            </a:pPr>
            <a:r>
              <a:rPr lang="en-US" sz="1400" dirty="0">
                <a:latin typeface="Arial" charset="0"/>
                <a:ea typeface="Arial" charset="0"/>
                <a:cs typeface="Arial" charset="0"/>
              </a:rPr>
              <a:t>Online technologies also afford participants</a:t>
            </a:r>
            <a:r>
              <a:rPr lang="en-US" sz="1400" baseline="0" dirty="0">
                <a:latin typeface="Arial" charset="0"/>
                <a:ea typeface="Arial" charset="0"/>
                <a:cs typeface="Arial" charset="0"/>
              </a:rPr>
              <a:t> new ways to explore experiential and embodied information. Has anyone heard of the term “catfishing”? Well, it’s a slang term used to describe individuals who set up social media profiles that do not depict their ”true” or authentic identities. Listen to Jamie recall his practice of catfishing when he identified as female, but wanted to explore a male identity:</a:t>
            </a:r>
          </a:p>
          <a:p>
            <a:pPr marL="457200" lvl="1" indent="0">
              <a:buFont typeface="Arial" charset="0"/>
              <a:buNone/>
            </a:pPr>
            <a:endParaRPr lang="en-US" sz="1400" kern="1200" dirty="0">
              <a:solidFill>
                <a:schemeClr val="tx1"/>
              </a:solidFill>
              <a:effectLst/>
              <a:latin typeface="Arial" charset="0"/>
              <a:ea typeface="Arial" charset="0"/>
              <a:cs typeface="Arial" charset="0"/>
            </a:endParaRPr>
          </a:p>
          <a:p>
            <a:pPr marL="457200" lvl="1" indent="0">
              <a:buFont typeface="Arial" charset="0"/>
              <a:buNone/>
            </a:pPr>
            <a:r>
              <a:rPr lang="en-US" sz="1400" kern="1200" dirty="0">
                <a:solidFill>
                  <a:schemeClr val="tx1"/>
                </a:solidFill>
                <a:effectLst/>
                <a:latin typeface="Arial" charset="0"/>
                <a:ea typeface="Arial" charset="0"/>
                <a:cs typeface="Arial" charset="0"/>
              </a:rPr>
              <a:t>“[When] I was catfishing</a:t>
            </a:r>
            <a:r>
              <a:rPr lang="mr-IN" sz="140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 [I’d] be like oh yeah that's not me, I can't go to school and act the same way </a:t>
            </a:r>
            <a:r>
              <a:rPr lang="mr-IN" sz="1400" kern="1200" dirty="0">
                <a:solidFill>
                  <a:schemeClr val="tx1"/>
                </a:solidFill>
                <a:effectLst/>
                <a:latin typeface="Arial" charset="0"/>
                <a:ea typeface="Arial" charset="0"/>
                <a:cs typeface="Arial" charset="0"/>
              </a:rPr>
              <a:t>…</a:t>
            </a:r>
            <a:r>
              <a:rPr lang="en-US" sz="1400" kern="1200" dirty="0">
                <a:solidFill>
                  <a:schemeClr val="tx1"/>
                </a:solidFill>
                <a:effectLst/>
                <a:latin typeface="Arial" charset="0"/>
                <a:ea typeface="Arial" charset="0"/>
                <a:cs typeface="Arial" charset="0"/>
              </a:rPr>
              <a:t>as at home [when catfishing]. I can't do that.” </a:t>
            </a:r>
            <a:r>
              <a:rPr lang="en-US" sz="1400" i="1" kern="1200" dirty="0">
                <a:solidFill>
                  <a:schemeClr val="tx1"/>
                </a:solidFill>
                <a:effectLst/>
                <a:latin typeface="Arial" charset="0"/>
                <a:ea typeface="Arial" charset="0"/>
                <a:cs typeface="Arial" charset="0"/>
              </a:rPr>
              <a:t>(Jamie, P6, Transgender, Male)</a:t>
            </a:r>
          </a:p>
          <a:p>
            <a:endParaRPr lang="en-US" sz="14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72469CB-2A7D-E648-89D0-9C37C27B0435}" type="slidenum">
              <a:rPr lang="en-US" smtClean="0"/>
              <a:t>9</a:t>
            </a:fld>
            <a:endParaRPr lang="en-US"/>
          </a:p>
        </p:txBody>
      </p:sp>
    </p:spTree>
    <p:extLst>
      <p:ext uri="{BB962C8B-B14F-4D97-AF65-F5344CB8AC3E}">
        <p14:creationId xmlns:p14="http://schemas.microsoft.com/office/powerpoint/2010/main" val="71014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3BB0CC-D3FF-9F45-8B1D-9263AC2AF480}"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7FB0D-C91B-5042-9738-372A1A66FDB0}" type="slidenum">
              <a:rPr lang="en-US" smtClean="0"/>
              <a:t>‹#›</a:t>
            </a:fld>
            <a:endParaRPr lang="en-US"/>
          </a:p>
        </p:txBody>
      </p:sp>
      <p:sp>
        <p:nvSpPr>
          <p:cNvPr id="8" name="Picture Placeholder 7"/>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3BB0CC-D3FF-9F45-8B1D-9263AC2AF480}" type="datetimeFigureOut">
              <a:rPr lang="en-US" smtClean="0"/>
              <a:t>6/7/18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7FB0D-C91B-5042-9738-372A1A66FDB0}"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3BB0CC-D3FF-9F45-8B1D-9263AC2AF480}"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7FB0D-C91B-5042-9738-372A1A66FDB0}"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3BB0CC-D3FF-9F45-8B1D-9263AC2AF480}"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7FB0D-C91B-5042-9738-372A1A66FDB0}"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544E52-7197-3D4A-A015-A7B1E0DA125C}" type="datetimeFigureOut">
              <a:rPr lang="en-US" smtClean="0"/>
              <a:t>6/7/18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DA961-2D52-2246-88EA-A8E117221715}" type="slidenum">
              <a:rPr lang="en-US" smtClean="0"/>
              <a:t>‹#›</a:t>
            </a:fld>
            <a:endParaRPr lang="en-US"/>
          </a:p>
        </p:txBody>
      </p:sp>
    </p:spTree>
    <p:extLst>
      <p:ext uri="{BB962C8B-B14F-4D97-AF65-F5344CB8AC3E}">
        <p14:creationId xmlns:p14="http://schemas.microsoft.com/office/powerpoint/2010/main" val="51517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3BB0CC-D3FF-9F45-8B1D-9263AC2AF480}"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7FB0D-C91B-5042-9738-372A1A66FDB0}" type="slidenum">
              <a:rPr lang="en-US" smtClean="0"/>
              <a:t>‹#›</a:t>
            </a:fld>
            <a:endParaRPr lang="en-US"/>
          </a:p>
        </p:txBody>
      </p:sp>
      <p:sp>
        <p:nvSpPr>
          <p:cNvPr id="8" name="Picture Placeholder 7"/>
          <p:cNvSpPr>
            <a:spLocks noGrp="1"/>
          </p:cNvSpPr>
          <p:nvPr>
            <p:ph type="pic" sz="quarter" idx="13"/>
          </p:nvPr>
        </p:nvSpPr>
        <p:spPr>
          <a:xfrm>
            <a:off x="0" y="0"/>
            <a:ext cx="12192000" cy="6858000"/>
          </a:xfrm>
        </p:spPr>
        <p:txBody>
          <a:bodyPr/>
          <a:lstStyle/>
          <a:p>
            <a:endParaRPr lang="en-US"/>
          </a:p>
        </p:txBody>
      </p:sp>
      <p:sp>
        <p:nvSpPr>
          <p:cNvPr id="9" name="TextBox 8"/>
          <p:cNvSpPr txBox="1"/>
          <p:nvPr userDrawn="1"/>
        </p:nvSpPr>
        <p:spPr>
          <a:xfrm>
            <a:off x="0" y="635000"/>
            <a:ext cx="4533900" cy="584775"/>
          </a:xfrm>
          <a:prstGeom prst="rect">
            <a:avLst/>
          </a:prstGeom>
          <a:solidFill>
            <a:schemeClr val="tx1">
              <a:alpha val="65000"/>
            </a:schemeClr>
          </a:solidFill>
        </p:spPr>
        <p:txBody>
          <a:bodyPr wrap="square" rtlCol="0">
            <a:spAutoFit/>
          </a:bodyPr>
          <a:lstStyle/>
          <a:p>
            <a:endParaRPr lang="en-US" sz="3200" b="1" dirty="0">
              <a:solidFill>
                <a:schemeClr val="bg1"/>
              </a:solidFill>
              <a:latin typeface="Arial" charset="0"/>
              <a:ea typeface="Arial" charset="0"/>
              <a:cs typeface="Arial" charset="0"/>
            </a:endParaRPr>
          </a:p>
        </p:txBody>
      </p:sp>
      <p:sp>
        <p:nvSpPr>
          <p:cNvPr id="10" name="TextBox 9"/>
          <p:cNvSpPr txBox="1"/>
          <p:nvPr userDrawn="1"/>
        </p:nvSpPr>
        <p:spPr>
          <a:xfrm>
            <a:off x="0" y="1793240"/>
            <a:ext cx="4533900" cy="584775"/>
          </a:xfrm>
          <a:prstGeom prst="rect">
            <a:avLst/>
          </a:prstGeom>
          <a:solidFill>
            <a:schemeClr val="tx1">
              <a:alpha val="65000"/>
            </a:schemeClr>
          </a:solidFill>
        </p:spPr>
        <p:txBody>
          <a:bodyPr wrap="square" rtlCol="0">
            <a:spAutoFit/>
          </a:bodyPr>
          <a:lstStyle/>
          <a:p>
            <a:endParaRPr lang="en-US" sz="32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3BB0CC-D3FF-9F45-8B1D-9263AC2AF480}"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7FB0D-C91B-5042-9738-372A1A66FDB0}" type="slidenum">
              <a:rPr lang="en-US" smtClean="0"/>
              <a:t>‹#›</a:t>
            </a:fld>
            <a:endParaRPr lang="en-US"/>
          </a:p>
        </p:txBody>
      </p:sp>
      <p:sp>
        <p:nvSpPr>
          <p:cNvPr id="8" name="Picture Placeholder 7"/>
          <p:cNvSpPr>
            <a:spLocks noGrp="1"/>
          </p:cNvSpPr>
          <p:nvPr>
            <p:ph type="pic" sz="quarter" idx="13"/>
          </p:nvPr>
        </p:nvSpPr>
        <p:spPr>
          <a:xfrm>
            <a:off x="0" y="0"/>
            <a:ext cx="12192000" cy="6858000"/>
          </a:xfrm>
        </p:spPr>
        <p:txBody>
          <a:bodyPr/>
          <a:lstStyle/>
          <a:p>
            <a:endParaRPr lang="en-US"/>
          </a:p>
        </p:txBody>
      </p:sp>
      <p:sp>
        <p:nvSpPr>
          <p:cNvPr id="9" name="TextBox 8"/>
          <p:cNvSpPr txBox="1"/>
          <p:nvPr userDrawn="1"/>
        </p:nvSpPr>
        <p:spPr>
          <a:xfrm>
            <a:off x="7658100" y="635000"/>
            <a:ext cx="4533900" cy="584775"/>
          </a:xfrm>
          <a:prstGeom prst="rect">
            <a:avLst/>
          </a:prstGeom>
          <a:solidFill>
            <a:schemeClr val="tx1">
              <a:alpha val="65000"/>
            </a:schemeClr>
          </a:solidFill>
        </p:spPr>
        <p:txBody>
          <a:bodyPr wrap="square" rtlCol="0">
            <a:spAutoFit/>
          </a:bodyPr>
          <a:lstStyle/>
          <a:p>
            <a:endParaRPr lang="en-US" sz="3200" b="1" dirty="0">
              <a:solidFill>
                <a:schemeClr val="bg1"/>
              </a:solidFill>
              <a:latin typeface="Arial" charset="0"/>
              <a:ea typeface="Arial" charset="0"/>
              <a:cs typeface="Arial" charset="0"/>
            </a:endParaRPr>
          </a:p>
        </p:txBody>
      </p:sp>
      <p:sp>
        <p:nvSpPr>
          <p:cNvPr id="10" name="TextBox 9"/>
          <p:cNvSpPr txBox="1"/>
          <p:nvPr userDrawn="1"/>
        </p:nvSpPr>
        <p:spPr>
          <a:xfrm>
            <a:off x="7658100" y="1793240"/>
            <a:ext cx="4533900" cy="584775"/>
          </a:xfrm>
          <a:prstGeom prst="rect">
            <a:avLst/>
          </a:prstGeom>
          <a:solidFill>
            <a:schemeClr val="tx1">
              <a:alpha val="65000"/>
            </a:schemeClr>
          </a:solidFill>
        </p:spPr>
        <p:txBody>
          <a:bodyPr wrap="square" rtlCol="0">
            <a:spAutoFit/>
          </a:bodyPr>
          <a:lstStyle/>
          <a:p>
            <a:endParaRPr lang="en-US" sz="3200" b="1" dirty="0">
              <a:solidFill>
                <a:schemeClr val="bg1"/>
              </a:solidFill>
              <a:latin typeface="Arial" charset="0"/>
              <a:ea typeface="Arial" charset="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3BB0CC-D3FF-9F45-8B1D-9263AC2AF480}"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7FB0D-C91B-5042-9738-372A1A66FDB0}"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3BB0CC-D3FF-9F45-8B1D-9263AC2AF480}" type="datetimeFigureOut">
              <a:rPr lang="en-US" smtClean="0"/>
              <a:t>6/7/18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7FB0D-C91B-5042-9738-372A1A66FDB0}"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3BB0CC-D3FF-9F45-8B1D-9263AC2AF480}" type="datetimeFigureOut">
              <a:rPr lang="en-US" smtClean="0"/>
              <a:t>6/7/18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7FB0D-C91B-5042-9738-372A1A66FDB0}"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3BB0CC-D3FF-9F45-8B1D-9263AC2AF480}" type="datetimeFigureOut">
              <a:rPr lang="en-US" smtClean="0"/>
              <a:t>6/7/18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7FB0D-C91B-5042-9738-372A1A66FDB0}"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BB0CC-D3FF-9F45-8B1D-9263AC2AF480}" type="datetimeFigureOut">
              <a:rPr lang="en-US" smtClean="0"/>
              <a:t>6/7/18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7FB0D-C91B-5042-9738-372A1A66FDB0}"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3BB0CC-D3FF-9F45-8B1D-9263AC2AF480}" type="datetimeFigureOut">
              <a:rPr lang="en-US" smtClean="0"/>
              <a:t>6/7/18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7FB0D-C91B-5042-9738-372A1A66FDB0}"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BB0CC-D3FF-9F45-8B1D-9263AC2AF480}" type="datetimeFigureOut">
              <a:rPr lang="en-US" smtClean="0"/>
              <a:t>6/7/18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7FB0D-C91B-5042-9738-372A1A66FDB0}"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ncbi.nlm.nih.gov/pubmed/1317780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56" r="5556"/>
          <a:stretch>
            <a:fillRect/>
          </a:stretch>
        </p:blipFill>
        <p:spPr/>
      </p:pic>
      <p:sp>
        <p:nvSpPr>
          <p:cNvPr id="7" name="TextBox 6"/>
          <p:cNvSpPr txBox="1"/>
          <p:nvPr/>
        </p:nvSpPr>
        <p:spPr>
          <a:xfrm>
            <a:off x="838200" y="1160205"/>
            <a:ext cx="10515600" cy="4524315"/>
          </a:xfrm>
          <a:prstGeom prst="rect">
            <a:avLst/>
          </a:prstGeom>
          <a:solidFill>
            <a:schemeClr val="tx1">
              <a:alpha val="65000"/>
            </a:schemeClr>
          </a:solidFill>
        </p:spPr>
        <p:txBody>
          <a:bodyPr wrap="square" rtlCol="0">
            <a:spAutoFit/>
          </a:bodyPr>
          <a:lstStyle/>
          <a:p>
            <a:pPr algn="ctr"/>
            <a:r>
              <a:rPr lang="en-US" sz="3200" b="1" dirty="0">
                <a:solidFill>
                  <a:schemeClr val="bg1"/>
                </a:solidFill>
                <a:latin typeface="Arial" charset="0"/>
                <a:ea typeface="Arial" charset="0"/>
                <a:cs typeface="Arial" charset="0"/>
              </a:rPr>
              <a:t>Examining the Information Practices of LGBTQ+ Individuals: Evidence-based Implications for Libraries</a:t>
            </a:r>
          </a:p>
          <a:p>
            <a:pPr algn="ctr"/>
            <a:endParaRPr lang="en-US" sz="3200" i="1" dirty="0">
              <a:solidFill>
                <a:schemeClr val="bg1"/>
              </a:solidFill>
              <a:latin typeface="Arial" charset="0"/>
              <a:ea typeface="Arial" charset="0"/>
              <a:cs typeface="Arial" charset="0"/>
            </a:endParaRPr>
          </a:p>
          <a:p>
            <a:pPr algn="ctr"/>
            <a:r>
              <a:rPr lang="en-US" sz="3200" dirty="0">
                <a:solidFill>
                  <a:schemeClr val="bg1"/>
                </a:solidFill>
                <a:latin typeface="Arial" charset="0"/>
                <a:ea typeface="Arial" charset="0"/>
                <a:cs typeface="Arial" charset="0"/>
              </a:rPr>
              <a:t>Vanessa Kitzie </a:t>
            </a:r>
          </a:p>
          <a:p>
            <a:pPr algn="ctr"/>
            <a:r>
              <a:rPr lang="en-US" sz="3200" dirty="0">
                <a:solidFill>
                  <a:schemeClr val="bg1"/>
                </a:solidFill>
                <a:latin typeface="Arial" charset="0"/>
                <a:ea typeface="Arial" charset="0"/>
                <a:cs typeface="Arial" charset="0"/>
              </a:rPr>
              <a:t>Assistant Professor, University of South Carolina</a:t>
            </a:r>
          </a:p>
          <a:p>
            <a:pPr algn="ctr"/>
            <a:endParaRPr lang="en-US" sz="3200" i="1" dirty="0">
              <a:solidFill>
                <a:schemeClr val="bg1"/>
              </a:solidFill>
              <a:latin typeface="Arial" charset="0"/>
              <a:ea typeface="Arial" charset="0"/>
              <a:cs typeface="Arial" charset="0"/>
            </a:endParaRPr>
          </a:p>
          <a:p>
            <a:pPr algn="ctr"/>
            <a:r>
              <a:rPr lang="en-US" sz="3200" i="1" dirty="0">
                <a:solidFill>
                  <a:schemeClr val="bg1"/>
                </a:solidFill>
                <a:latin typeface="Arial" charset="0"/>
                <a:ea typeface="Arial" charset="0"/>
                <a:cs typeface="Arial" charset="0"/>
              </a:rPr>
              <a:t>Libraries in the Digital Age (LIDA)</a:t>
            </a:r>
          </a:p>
          <a:p>
            <a:pPr algn="ctr"/>
            <a:r>
              <a:rPr lang="en-US" sz="3200" i="1" dirty="0">
                <a:solidFill>
                  <a:schemeClr val="bg1"/>
                </a:solidFill>
                <a:latin typeface="Arial" charset="0"/>
                <a:ea typeface="Arial" charset="0"/>
                <a:cs typeface="Arial" charset="0"/>
              </a:rPr>
              <a:t>June 15, 2018</a:t>
            </a:r>
            <a:endParaRPr lang="en-US" sz="2400" i="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282719166"/>
      </p:ext>
    </p:extLst>
  </p:cSld>
  <p:clrMapOvr>
    <a:masterClrMapping/>
  </p:clrMapOvr>
  <mc:AlternateContent xmlns:mc="http://schemas.openxmlformats.org/markup-compatibility/2006" xmlns:p14="http://schemas.microsoft.com/office/powerpoint/2010/main">
    <mc:Choice Requires="p14">
      <p:transition spd="slow" p14:dur="2000" advTm="34746"/>
    </mc:Choice>
    <mc:Fallback xmlns="">
      <p:transition spd="slow" advTm="347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571" b="8571"/>
          <a:stretch>
            <a:fillRect/>
          </a:stretch>
        </p:blipFill>
        <p:spPr/>
      </p:pic>
      <p:sp>
        <p:nvSpPr>
          <p:cNvPr id="6" name="TextBox 5"/>
          <p:cNvSpPr txBox="1"/>
          <p:nvPr/>
        </p:nvSpPr>
        <p:spPr>
          <a:xfrm>
            <a:off x="7705059" y="635000"/>
            <a:ext cx="4486941" cy="584775"/>
          </a:xfrm>
          <a:prstGeom prst="rect">
            <a:avLst/>
          </a:prstGeom>
          <a:solidFill>
            <a:schemeClr val="tx1">
              <a:alpha val="65000"/>
            </a:schemeClr>
          </a:solidFill>
        </p:spPr>
        <p:txBody>
          <a:bodyPr wrap="square" rtlCol="0">
            <a:spAutoFit/>
          </a:bodyPr>
          <a:lstStyle/>
          <a:p>
            <a:r>
              <a:rPr lang="en-US" sz="3200" b="1" dirty="0">
                <a:solidFill>
                  <a:schemeClr val="bg1"/>
                </a:solidFill>
                <a:latin typeface="Arial" charset="0"/>
                <a:ea typeface="Arial" charset="0"/>
                <a:cs typeface="Arial" charset="0"/>
              </a:rPr>
              <a:t>Constraints</a:t>
            </a:r>
          </a:p>
        </p:txBody>
      </p:sp>
      <p:sp>
        <p:nvSpPr>
          <p:cNvPr id="7" name="TextBox 6"/>
          <p:cNvSpPr txBox="1"/>
          <p:nvPr/>
        </p:nvSpPr>
        <p:spPr>
          <a:xfrm>
            <a:off x="7705060" y="1793240"/>
            <a:ext cx="4486940" cy="2554545"/>
          </a:xfrm>
          <a:prstGeom prst="rect">
            <a:avLst/>
          </a:prstGeom>
          <a:solidFill>
            <a:schemeClr val="tx1">
              <a:alpha val="65000"/>
            </a:schemeClr>
          </a:solidFill>
        </p:spPr>
        <p:txBody>
          <a:bodyPr wrap="square" rtlCol="0">
            <a:spAutoFit/>
          </a:bodyPr>
          <a:lstStyle/>
          <a:p>
            <a:pPr marL="457200" indent="-457200">
              <a:buFont typeface="Arial" charset="0"/>
              <a:buChar char="•"/>
            </a:pPr>
            <a:r>
              <a:rPr lang="en-US" sz="3200" dirty="0">
                <a:solidFill>
                  <a:schemeClr val="bg1"/>
                </a:solidFill>
                <a:latin typeface="Arial" charset="0"/>
                <a:ea typeface="Arial" charset="0"/>
                <a:cs typeface="Arial" charset="0"/>
              </a:rPr>
              <a:t>Navigating visibility </a:t>
            </a:r>
          </a:p>
          <a:p>
            <a:pPr lvl="1"/>
            <a:r>
              <a:rPr lang="en-US" sz="2400" i="1" dirty="0">
                <a:solidFill>
                  <a:schemeClr val="bg1"/>
                </a:solidFill>
                <a:latin typeface="Arial" charset="0"/>
                <a:ea typeface="Arial" charset="0"/>
                <a:cs typeface="Arial" charset="0"/>
              </a:rPr>
              <a:t>(Joanna, Queer, Gender Non-conforming)</a:t>
            </a:r>
            <a:endParaRPr lang="en-US" sz="2400" dirty="0">
              <a:solidFill>
                <a:schemeClr val="bg1"/>
              </a:solidFill>
              <a:latin typeface="Arial" charset="0"/>
              <a:ea typeface="Arial" charset="0"/>
              <a:cs typeface="Arial" charset="0"/>
            </a:endParaRPr>
          </a:p>
          <a:p>
            <a:pPr marL="457200" indent="-457200">
              <a:buFont typeface="Arial" charset="0"/>
              <a:buChar char="•"/>
            </a:pPr>
            <a:r>
              <a:rPr lang="en-US" sz="3200" dirty="0">
                <a:solidFill>
                  <a:schemeClr val="bg1"/>
                </a:solidFill>
                <a:latin typeface="Arial" charset="0"/>
                <a:ea typeface="Arial" charset="0"/>
                <a:cs typeface="Arial" charset="0"/>
              </a:rPr>
              <a:t>Authenticity</a:t>
            </a:r>
          </a:p>
          <a:p>
            <a:pPr lvl="1"/>
            <a:r>
              <a:rPr lang="en-US" sz="2400" i="1" dirty="0">
                <a:solidFill>
                  <a:schemeClr val="bg1"/>
                </a:solidFill>
                <a:latin typeface="Arial" charset="0"/>
                <a:ea typeface="Arial" charset="0"/>
                <a:cs typeface="Arial" charset="0"/>
              </a:rPr>
              <a:t>(Stefan, Non-binary, Queer, Genderqueer)</a:t>
            </a: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759479723"/>
      </p:ext>
    </p:extLst>
  </p:cSld>
  <p:clrMapOvr>
    <a:masterClrMapping/>
  </p:clrMapOvr>
  <mc:AlternateContent xmlns:mc="http://schemas.openxmlformats.org/markup-compatibility/2006" xmlns:p14="http://schemas.microsoft.com/office/powerpoint/2010/main">
    <mc:Choice Requires="p14">
      <p:transition spd="slow" p14:dur="2000" advTm="75513"/>
    </mc:Choice>
    <mc:Fallback xmlns="">
      <p:transition spd="slow" advTm="7551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3"/>
          <p:cNvPicPr>
            <a:picLocks noChangeAspect="1"/>
          </p:cNvPicPr>
          <p:nvPr/>
        </p:nvPicPr>
        <p:blipFill rotWithShape="1">
          <a:blip r:embed="rId3"/>
          <a:srcRect t="9621" r="3" b="12444"/>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Title 1"/>
          <p:cNvSpPr>
            <a:spLocks noGrp="1"/>
          </p:cNvSpPr>
          <p:nvPr>
            <p:ph type="title" idx="4294967295"/>
          </p:nvPr>
        </p:nvSpPr>
        <p:spPr>
          <a:xfrm>
            <a:off x="762001" y="803325"/>
            <a:ext cx="5314536" cy="1325563"/>
          </a:xfrm>
        </p:spPr>
        <p:txBody>
          <a:bodyPr vert="horz" lIns="91440" tIns="45720" rIns="91440" bIns="45720" rtlCol="0" anchor="ctr">
            <a:normAutofit/>
          </a:bodyPr>
          <a:lstStyle/>
          <a:p>
            <a:r>
              <a:rPr lang="en-US" sz="3200" b="1" dirty="0">
                <a:latin typeface="Arial" panose="020B0604020202020204" pitchFamily="34" charset="0"/>
                <a:cs typeface="Arial" panose="020B0604020202020204" pitchFamily="34" charset="0"/>
              </a:rPr>
              <a:t>User experience &amp; service</a:t>
            </a:r>
          </a:p>
        </p:txBody>
      </p:sp>
      <p:sp>
        <p:nvSpPr>
          <p:cNvPr id="8" name="Content Placeholder 7"/>
          <p:cNvSpPr>
            <a:spLocks noGrp="1"/>
          </p:cNvSpPr>
          <p:nvPr>
            <p:ph idx="4294967295"/>
          </p:nvPr>
        </p:nvSpPr>
        <p:spPr>
          <a:xfrm>
            <a:off x="762000" y="2279018"/>
            <a:ext cx="5314543" cy="3375920"/>
          </a:xfrm>
        </p:spPr>
        <p:txBody>
          <a:bodyPr vert="horz" lIns="91440" tIns="45720" rIns="91440" bIns="45720" rtlCol="0" anchor="t">
            <a:noAutofit/>
          </a:bodyPr>
          <a:lstStyle/>
          <a:p>
            <a:pPr>
              <a:buFont typeface="Arial" panose="020B0604020202020204" pitchFamily="34" charset="0"/>
              <a:buChar char="•"/>
            </a:pPr>
            <a:r>
              <a:rPr lang="en-US" sz="1800" b="1" dirty="0">
                <a:latin typeface="Arial" panose="020B0604020202020204" pitchFamily="34" charset="0"/>
                <a:cs typeface="Arial" panose="020B0604020202020204" pitchFamily="34" charset="0"/>
              </a:rPr>
              <a:t>Experiential/embodied</a:t>
            </a:r>
            <a:r>
              <a:rPr lang="en-US" sz="1800" dirty="0">
                <a:latin typeface="Arial" panose="020B0604020202020204" pitchFamily="34" charset="0"/>
                <a:cs typeface="Arial" panose="020B0604020202020204" pitchFamily="34" charset="0"/>
              </a:rPr>
              <a:t> info:</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Avoiding </a:t>
            </a:r>
            <a:r>
              <a:rPr lang="en-US" sz="1800" b="1" dirty="0">
                <a:latin typeface="Arial" panose="020B0604020202020204" pitchFamily="34" charset="0"/>
                <a:cs typeface="Arial" panose="020B0604020202020204" pitchFamily="34" charset="0"/>
              </a:rPr>
              <a:t>LGBTQ+ monolith</a:t>
            </a:r>
          </a:p>
          <a:p>
            <a:pPr lvl="1">
              <a:buFont typeface="Arial" panose="020B0604020202020204" pitchFamily="34" charset="0"/>
              <a:buChar char="•"/>
            </a:pPr>
            <a:r>
              <a:rPr lang="en-US" sz="1800" b="1" dirty="0">
                <a:latin typeface="Arial" panose="020B0604020202020204" pitchFamily="34" charset="0"/>
                <a:cs typeface="Arial" panose="020B0604020202020204" pitchFamily="34" charset="0"/>
              </a:rPr>
              <a:t>Interpersonal</a:t>
            </a:r>
            <a:r>
              <a:rPr lang="en-US" sz="1800" dirty="0">
                <a:latin typeface="Arial" panose="020B0604020202020204" pitchFamily="34" charset="0"/>
                <a:cs typeface="Arial" panose="020B0604020202020204" pitchFamily="34" charset="0"/>
              </a:rPr>
              <a:t> sources</a:t>
            </a:r>
          </a:p>
          <a:p>
            <a:pPr lvl="2">
              <a:buFont typeface="Arial" panose="020B0604020202020204" pitchFamily="34" charset="0"/>
              <a:buChar char="•"/>
            </a:pPr>
            <a:r>
              <a:rPr lang="en-US" sz="1800" i="1" dirty="0">
                <a:latin typeface="Arial" panose="020B0604020202020204" pitchFamily="34" charset="0"/>
                <a:cs typeface="Arial" panose="020B0604020202020204" pitchFamily="34" charset="0"/>
              </a:rPr>
              <a:t>Sage, Queer, Transgender, Genderqueer, Genderfluid</a:t>
            </a:r>
            <a:endParaRPr lang="en-US" sz="18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800" b="1" dirty="0">
                <a:latin typeface="Arial" panose="020B0604020202020204" pitchFamily="34" charset="0"/>
                <a:cs typeface="Arial" panose="020B0604020202020204" pitchFamily="34" charset="0"/>
              </a:rPr>
              <a:t>Community memberships:</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Resources </a:t>
            </a:r>
            <a:r>
              <a:rPr lang="en-US" sz="1800" b="1" dirty="0">
                <a:latin typeface="Arial" panose="020B0604020202020204" pitchFamily="34" charset="0"/>
                <a:cs typeface="Arial" panose="020B0604020202020204" pitchFamily="34" charset="0"/>
              </a:rPr>
              <a:t>authored by LGBTQ+ individuals </a:t>
            </a:r>
          </a:p>
          <a:p>
            <a:pPr lvl="1">
              <a:buFont typeface="Arial" panose="020B0604020202020204" pitchFamily="34" charset="0"/>
              <a:buChar char="•"/>
            </a:pPr>
            <a:r>
              <a:rPr lang="en-US" sz="1800" b="1" dirty="0">
                <a:latin typeface="Arial" panose="020B0604020202020204" pitchFamily="34" charset="0"/>
                <a:cs typeface="Arial" panose="020B0604020202020204" pitchFamily="34" charset="0"/>
              </a:rPr>
              <a:t>Online resource </a:t>
            </a:r>
            <a:r>
              <a:rPr lang="en-US" sz="1800" dirty="0">
                <a:latin typeface="Arial" panose="020B0604020202020204" pitchFamily="34" charset="0"/>
                <a:cs typeface="Arial" panose="020B0604020202020204" pitchFamily="34" charset="0"/>
              </a:rPr>
              <a:t>provision</a:t>
            </a:r>
          </a:p>
          <a:p>
            <a:pPr lvl="2">
              <a:buFont typeface="Arial" panose="020B0604020202020204" pitchFamily="34" charset="0"/>
              <a:buChar char="•"/>
            </a:pPr>
            <a:r>
              <a:rPr lang="en-US" sz="1800" i="1" dirty="0">
                <a:latin typeface="Arial" panose="020B0604020202020204" pitchFamily="34" charset="0"/>
                <a:cs typeface="Arial" panose="020B0604020202020204" pitchFamily="34" charset="0"/>
              </a:rPr>
              <a:t>Autumn, Transgender, Queer, Female</a:t>
            </a:r>
          </a:p>
          <a:p>
            <a:pPr>
              <a:buFont typeface="Arial" panose="020B0604020202020204" pitchFamily="34" charset="0"/>
              <a:buChar char="•"/>
            </a:pPr>
            <a:r>
              <a:rPr lang="en-US" sz="1800" b="1" dirty="0">
                <a:latin typeface="Arial" panose="020B0604020202020204" pitchFamily="34" charset="0"/>
                <a:cs typeface="Arial" panose="020B0604020202020204" pitchFamily="34" charset="0"/>
              </a:rPr>
              <a:t>Library outreach</a:t>
            </a:r>
          </a:p>
          <a:p>
            <a:pPr lvl="1">
              <a:buFont typeface="Arial" panose="020B0604020202020204" pitchFamily="34" charset="0"/>
              <a:buChar char="•"/>
            </a:pPr>
            <a:r>
              <a:rPr lang="en-US" sz="1800" i="1" dirty="0">
                <a:latin typeface="Arial" panose="020B0604020202020204" pitchFamily="34" charset="0"/>
                <a:cs typeface="Arial" panose="020B0604020202020204" pitchFamily="34" charset="0"/>
              </a:rPr>
              <a:t>Rachel, Transgender, Female</a:t>
            </a:r>
          </a:p>
        </p:txBody>
      </p:sp>
    </p:spTree>
    <p:extLst>
      <p:ext uri="{BB962C8B-B14F-4D97-AF65-F5344CB8AC3E}">
        <p14:creationId xmlns:p14="http://schemas.microsoft.com/office/powerpoint/2010/main" val="320925589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061" r="15058"/>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2" name="Title 1"/>
          <p:cNvSpPr>
            <a:spLocks noGrp="1"/>
          </p:cNvSpPr>
          <p:nvPr>
            <p:ph type="title"/>
          </p:nvPr>
        </p:nvSpPr>
        <p:spPr>
          <a:xfrm>
            <a:off x="801099" y="1396289"/>
            <a:ext cx="5006336" cy="1325563"/>
          </a:xfrm>
        </p:spPr>
        <p:txBody>
          <a:bodyPr>
            <a:normAutofit/>
          </a:bodyPr>
          <a:lstStyle/>
          <a:p>
            <a:r>
              <a:rPr lang="en-US" sz="3200" b="1" dirty="0">
                <a:latin typeface="Arial" panose="020B0604020202020204" pitchFamily="34" charset="0"/>
                <a:cs typeface="Arial" panose="020B0604020202020204" pitchFamily="34" charset="0"/>
              </a:rPr>
              <a:t>User experience &amp; service</a:t>
            </a:r>
          </a:p>
        </p:txBody>
      </p:sp>
      <p:sp>
        <p:nvSpPr>
          <p:cNvPr id="3" name="Content Placeholder 2"/>
          <p:cNvSpPr>
            <a:spLocks noGrp="1"/>
          </p:cNvSpPr>
          <p:nvPr>
            <p:ph idx="1"/>
          </p:nvPr>
        </p:nvSpPr>
        <p:spPr>
          <a:xfrm>
            <a:off x="805543" y="2871982"/>
            <a:ext cx="5006336" cy="3181684"/>
          </a:xfrm>
        </p:spPr>
        <p:txBody>
          <a:bodyPr anchor="t">
            <a:noAutofit/>
          </a:bodyPr>
          <a:lstStyle/>
          <a:p>
            <a:r>
              <a:rPr lang="en-US" sz="1800" b="1" dirty="0">
                <a:latin typeface="Arial" panose="020B0604020202020204" pitchFamily="34" charset="0"/>
                <a:cs typeface="Arial" panose="020B0604020202020204" pitchFamily="34" charset="0"/>
              </a:rPr>
              <a:t>Visibility</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a:t>
            </a:r>
            <a:r>
              <a:rPr lang="en-US" sz="1800" i="1" dirty="0" err="1">
                <a:latin typeface="Arial" panose="020B0604020202020204" pitchFamily="34" charset="0"/>
                <a:cs typeface="Arial" panose="020B0604020202020204" pitchFamily="34" charset="0"/>
              </a:rPr>
              <a:t>Rothbauer</a:t>
            </a:r>
            <a:r>
              <a:rPr lang="en-US" sz="1800" i="1" dirty="0">
                <a:latin typeface="Arial" panose="020B0604020202020204" pitchFamily="34" charset="0"/>
                <a:cs typeface="Arial" panose="020B0604020202020204" pitchFamily="34" charset="0"/>
              </a:rPr>
              <a:t>, 2010)</a:t>
            </a:r>
          </a:p>
          <a:p>
            <a:pPr lvl="1"/>
            <a:r>
              <a:rPr lang="en-US" sz="1800" dirty="0">
                <a:latin typeface="Arial" panose="020B0604020202020204" pitchFamily="34" charset="0"/>
                <a:cs typeface="Arial" panose="020B0604020202020204" pitchFamily="34" charset="0"/>
              </a:rPr>
              <a:t>Resources </a:t>
            </a:r>
            <a:r>
              <a:rPr lang="en-US" sz="1800" b="1" dirty="0">
                <a:latin typeface="Arial" panose="020B0604020202020204" pitchFamily="34" charset="0"/>
                <a:cs typeface="Arial" panose="020B0604020202020204" pitchFamily="34" charset="0"/>
              </a:rPr>
              <a:t>not hidden</a:t>
            </a:r>
          </a:p>
          <a:p>
            <a:pPr lvl="2"/>
            <a:r>
              <a:rPr lang="en-US" sz="1800" i="1" dirty="0">
                <a:latin typeface="Arial" panose="020B0604020202020204" pitchFamily="34" charset="0"/>
                <a:cs typeface="Arial" panose="020B0604020202020204" pitchFamily="34" charset="0"/>
              </a:rPr>
              <a:t>Joanna, Queer, Gender non-conforming</a:t>
            </a:r>
          </a:p>
          <a:p>
            <a:pPr lvl="1"/>
            <a:r>
              <a:rPr lang="en-US" sz="1800" dirty="0">
                <a:latin typeface="Arial" panose="020B0604020202020204" pitchFamily="34" charset="0"/>
                <a:cs typeface="Arial" panose="020B0604020202020204" pitchFamily="34" charset="0"/>
              </a:rPr>
              <a:t>Tech adoption = more than </a:t>
            </a:r>
            <a:r>
              <a:rPr lang="en-US" sz="1800" b="1" dirty="0">
                <a:latin typeface="Arial" panose="020B0604020202020204" pitchFamily="34" charset="0"/>
                <a:cs typeface="Arial" panose="020B0604020202020204" pitchFamily="34" charset="0"/>
              </a:rPr>
              <a:t>access</a:t>
            </a:r>
          </a:p>
          <a:p>
            <a:r>
              <a:rPr lang="en-US" sz="1800" dirty="0">
                <a:latin typeface="Arial" panose="020B0604020202020204" pitchFamily="34" charset="0"/>
                <a:cs typeface="Arial" panose="020B0604020202020204" pitchFamily="34" charset="0"/>
              </a:rPr>
              <a:t>Community &amp; culture</a:t>
            </a:r>
          </a:p>
          <a:p>
            <a:pPr lvl="1"/>
            <a:r>
              <a:rPr lang="en-US" sz="1800" dirty="0">
                <a:latin typeface="Arial" panose="020B0604020202020204" pitchFamily="34" charset="0"/>
                <a:cs typeface="Arial" panose="020B0604020202020204" pitchFamily="34" charset="0"/>
              </a:rPr>
              <a:t>Sensitivity to </a:t>
            </a:r>
            <a:r>
              <a:rPr lang="en-US" sz="1800" b="1" dirty="0">
                <a:latin typeface="Arial" panose="020B0604020202020204" pitchFamily="34" charset="0"/>
                <a:cs typeface="Arial" panose="020B0604020202020204" pitchFamily="34" charset="0"/>
              </a:rPr>
              <a:t>context</a:t>
            </a:r>
          </a:p>
          <a:p>
            <a:pPr lvl="2"/>
            <a:r>
              <a:rPr lang="en-US" sz="1800" i="1" dirty="0">
                <a:latin typeface="Arial" panose="020B0604020202020204" pitchFamily="34" charset="0"/>
                <a:cs typeface="Arial" panose="020B0604020202020204" pitchFamily="34" charset="0"/>
              </a:rPr>
              <a:t>Lauren, Queer, Female</a:t>
            </a:r>
          </a:p>
          <a:p>
            <a:r>
              <a:rPr lang="en-US" sz="1800" b="1" dirty="0">
                <a:latin typeface="Arial" panose="020B0604020202020204" pitchFamily="34" charset="0"/>
                <a:cs typeface="Arial" panose="020B0604020202020204" pitchFamily="34" charset="0"/>
              </a:rPr>
              <a:t>Insider/outsider</a:t>
            </a:r>
            <a:r>
              <a:rPr lang="en-US" sz="1800" dirty="0">
                <a:latin typeface="Arial" panose="020B0604020202020204" pitchFamily="34" charset="0"/>
                <a:cs typeface="Arial" panose="020B0604020202020204" pitchFamily="34" charset="0"/>
              </a:rPr>
              <a:t> status</a:t>
            </a:r>
          </a:p>
          <a:p>
            <a:pPr lvl="2"/>
            <a:r>
              <a:rPr lang="en-US" sz="1800" i="1" dirty="0">
                <a:latin typeface="Arial" panose="020B0604020202020204" pitchFamily="34" charset="0"/>
                <a:cs typeface="Arial" panose="020B0604020202020204" pitchFamily="34" charset="0"/>
              </a:rPr>
              <a:t>Sage, Queer, Transgender, Genderqueer, Genderfluid</a:t>
            </a:r>
          </a:p>
          <a:p>
            <a:pPr lvl="1"/>
            <a:endParaRPr lang="en-US" sz="1800" i="1" dirty="0">
              <a:latin typeface="Arial" panose="020B0604020202020204" pitchFamily="34" charset="0"/>
              <a:cs typeface="Arial" panose="020B0604020202020204" pitchFamily="34" charset="0"/>
            </a:endParaRPr>
          </a:p>
          <a:p>
            <a:pPr lvl="1"/>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77393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02" b="7802"/>
          <a:stretch>
            <a:fillRect/>
          </a:stretch>
        </p:blipFill>
        <p:spPr/>
      </p:pic>
      <p:sp>
        <p:nvSpPr>
          <p:cNvPr id="6" name="TextBox 5"/>
          <p:cNvSpPr txBox="1"/>
          <p:nvPr/>
        </p:nvSpPr>
        <p:spPr>
          <a:xfrm>
            <a:off x="-1" y="635000"/>
            <a:ext cx="4486941" cy="584775"/>
          </a:xfrm>
          <a:prstGeom prst="rect">
            <a:avLst/>
          </a:prstGeom>
          <a:solidFill>
            <a:schemeClr val="tx1">
              <a:alpha val="65000"/>
            </a:schemeClr>
          </a:solidFill>
        </p:spPr>
        <p:txBody>
          <a:bodyPr wrap="square" rtlCol="0">
            <a:spAutoFit/>
          </a:bodyPr>
          <a:lstStyle/>
          <a:p>
            <a:r>
              <a:rPr lang="en-US" sz="3200" b="1" dirty="0">
                <a:solidFill>
                  <a:schemeClr val="bg1"/>
                </a:solidFill>
                <a:latin typeface="Arial" charset="0"/>
                <a:ea typeface="Arial" charset="0"/>
                <a:cs typeface="Arial" charset="0"/>
              </a:rPr>
              <a:t>In Conclusion</a:t>
            </a:r>
            <a:r>
              <a:rPr lang="mr-IN" sz="3200" b="1" dirty="0">
                <a:solidFill>
                  <a:schemeClr val="bg1"/>
                </a:solidFill>
                <a:latin typeface="Arial" charset="0"/>
                <a:ea typeface="Arial" charset="0"/>
                <a:cs typeface="Arial" charset="0"/>
              </a:rPr>
              <a:t>…</a:t>
            </a:r>
            <a:endParaRPr lang="en-US" sz="3200" b="1" dirty="0">
              <a:solidFill>
                <a:schemeClr val="bg1"/>
              </a:solidFill>
              <a:latin typeface="Arial" charset="0"/>
              <a:ea typeface="Arial" charset="0"/>
              <a:cs typeface="Arial" charset="0"/>
            </a:endParaRPr>
          </a:p>
        </p:txBody>
      </p:sp>
      <p:sp>
        <p:nvSpPr>
          <p:cNvPr id="7" name="TextBox 6"/>
          <p:cNvSpPr txBox="1"/>
          <p:nvPr/>
        </p:nvSpPr>
        <p:spPr>
          <a:xfrm>
            <a:off x="0" y="1793240"/>
            <a:ext cx="4486940" cy="2554545"/>
          </a:xfrm>
          <a:prstGeom prst="rect">
            <a:avLst/>
          </a:prstGeom>
          <a:solidFill>
            <a:schemeClr val="tx1">
              <a:alpha val="65000"/>
            </a:schemeClr>
          </a:solidFill>
        </p:spPr>
        <p:txBody>
          <a:bodyPr wrap="square" rtlCol="0">
            <a:spAutoFit/>
          </a:bodyPr>
          <a:lstStyle/>
          <a:p>
            <a:pPr marL="457200" indent="-457200">
              <a:buFont typeface="Arial" charset="0"/>
              <a:buChar char="•"/>
            </a:pPr>
            <a:r>
              <a:rPr lang="en-US" sz="3200" dirty="0">
                <a:solidFill>
                  <a:schemeClr val="bg1"/>
                </a:solidFill>
                <a:latin typeface="Arial" charset="0"/>
                <a:ea typeface="Arial" charset="0"/>
                <a:cs typeface="Arial" charset="0"/>
              </a:rPr>
              <a:t>Practices beyond needs, seeking, &amp; use</a:t>
            </a:r>
          </a:p>
          <a:p>
            <a:pPr marL="457200" indent="-457200">
              <a:buFont typeface="Arial" charset="0"/>
              <a:buChar char="•"/>
            </a:pPr>
            <a:r>
              <a:rPr lang="en-US" sz="3200" dirty="0">
                <a:solidFill>
                  <a:schemeClr val="bg1"/>
                </a:solidFill>
                <a:latin typeface="Arial" charset="0"/>
                <a:ea typeface="Arial" charset="0"/>
                <a:cs typeface="Arial" charset="0"/>
              </a:rPr>
              <a:t>Experience, context, &amp; material properties</a:t>
            </a: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211446992"/>
      </p:ext>
    </p:extLst>
  </p:cSld>
  <p:clrMapOvr>
    <a:masterClrMapping/>
  </p:clrMapOvr>
  <mc:AlternateContent xmlns:mc="http://schemas.openxmlformats.org/markup-compatibility/2006" xmlns:p14="http://schemas.microsoft.com/office/powerpoint/2010/main">
    <mc:Choice Requires="p14">
      <p:transition spd="slow" p14:dur="2000" advTm="70954"/>
    </mc:Choice>
    <mc:Fallback xmlns="">
      <p:transition spd="slow" advTm="7095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a:latin typeface="Arial" charset="0"/>
                <a:ea typeface="Arial" charset="0"/>
                <a:cs typeface="Arial" charset="0"/>
              </a:rPr>
              <a:t>References</a:t>
            </a:r>
          </a:p>
        </p:txBody>
      </p:sp>
      <p:sp>
        <p:nvSpPr>
          <p:cNvPr id="8" name="Title 6"/>
          <p:cNvSpPr txBox="1">
            <a:spLocks/>
          </p:cNvSpPr>
          <p:nvPr/>
        </p:nvSpPr>
        <p:spPr>
          <a:xfrm>
            <a:off x="838200" y="1690688"/>
            <a:ext cx="10515600" cy="4731377"/>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charset="0"/>
                <a:ea typeface="Arial" charset="0"/>
                <a:cs typeface="Arial" charset="0"/>
              </a:rPr>
              <a:t>Berger, P. L., &amp; </a:t>
            </a:r>
            <a:r>
              <a:rPr lang="en-US" dirty="0" err="1">
                <a:latin typeface="Arial" charset="0"/>
                <a:ea typeface="Arial" charset="0"/>
                <a:cs typeface="Arial" charset="0"/>
              </a:rPr>
              <a:t>Luckmann</a:t>
            </a:r>
            <a:r>
              <a:rPr lang="en-US" dirty="0">
                <a:latin typeface="Arial" charset="0"/>
                <a:ea typeface="Arial" charset="0"/>
                <a:cs typeface="Arial" charset="0"/>
              </a:rPr>
              <a:t>, T. (1966). </a:t>
            </a:r>
            <a:r>
              <a:rPr lang="en-US" i="1" dirty="0">
                <a:latin typeface="Arial" charset="0"/>
                <a:ea typeface="Arial" charset="0"/>
                <a:cs typeface="Arial" charset="0"/>
              </a:rPr>
              <a:t>The social construction of reality: A treatise in the sociology of knowledge</a:t>
            </a:r>
            <a:r>
              <a:rPr lang="en-US" dirty="0">
                <a:latin typeface="Arial" charset="0"/>
                <a:ea typeface="Arial" charset="0"/>
                <a:cs typeface="Arial" charset="0"/>
              </a:rPr>
              <a:t> (1st ed.). Great Britain: Penguin Press. </a:t>
            </a:r>
          </a:p>
          <a:p>
            <a:endParaRPr lang="en-US" dirty="0">
              <a:latin typeface="Arial" charset="0"/>
              <a:ea typeface="Arial" charset="0"/>
              <a:cs typeface="Arial" charset="0"/>
            </a:endParaRPr>
          </a:p>
          <a:p>
            <a:r>
              <a:rPr lang="en-US" dirty="0">
                <a:latin typeface="Arial" charset="0"/>
                <a:ea typeface="Arial" charset="0"/>
                <a:cs typeface="Arial" charset="0"/>
              </a:rPr>
              <a:t>Butler, J. (1990). </a:t>
            </a:r>
            <a:r>
              <a:rPr lang="en-US" i="1" dirty="0">
                <a:latin typeface="Arial" charset="0"/>
                <a:ea typeface="Arial" charset="0"/>
                <a:cs typeface="Arial" charset="0"/>
              </a:rPr>
              <a:t>Gender trouble: Feminism and the subversion of identity</a:t>
            </a:r>
            <a:r>
              <a:rPr lang="en-US" dirty="0">
                <a:latin typeface="Arial" charset="0"/>
                <a:ea typeface="Arial" charset="0"/>
                <a:cs typeface="Arial" charset="0"/>
              </a:rPr>
              <a:t>. New York, NY: Routledge. </a:t>
            </a:r>
          </a:p>
          <a:p>
            <a:endParaRPr lang="en-US" dirty="0">
              <a:latin typeface="Arial" charset="0"/>
              <a:ea typeface="Arial" charset="0"/>
              <a:cs typeface="Arial" charset="0"/>
            </a:endParaRPr>
          </a:p>
          <a:p>
            <a:r>
              <a:rPr lang="en-US" dirty="0" err="1">
                <a:latin typeface="Arial" charset="0"/>
                <a:ea typeface="Arial" charset="0"/>
                <a:cs typeface="Arial" charset="0"/>
              </a:rPr>
              <a:t>Charmaz</a:t>
            </a:r>
            <a:r>
              <a:rPr lang="en-US" dirty="0">
                <a:latin typeface="Arial" charset="0"/>
                <a:ea typeface="Arial" charset="0"/>
                <a:cs typeface="Arial" charset="0"/>
              </a:rPr>
              <a:t>, K. (2014). </a:t>
            </a:r>
            <a:r>
              <a:rPr lang="en-US" i="1" dirty="0">
                <a:latin typeface="Arial" charset="0"/>
                <a:ea typeface="Arial" charset="0"/>
                <a:cs typeface="Arial" charset="0"/>
              </a:rPr>
              <a:t>Constructing grounded theory: A practical guide through qualitative analysis</a:t>
            </a:r>
            <a:r>
              <a:rPr lang="en-US" dirty="0">
                <a:latin typeface="Arial" charset="0"/>
                <a:ea typeface="Arial" charset="0"/>
                <a:cs typeface="Arial" charset="0"/>
              </a:rPr>
              <a:t> (7th ed.). Thousand Oaks, CA: Sage.</a:t>
            </a:r>
          </a:p>
          <a:p>
            <a:endParaRPr lang="en-US" dirty="0">
              <a:latin typeface="Arial" charset="0"/>
              <a:ea typeface="Arial" charset="0"/>
              <a:cs typeface="Arial" charset="0"/>
            </a:endParaRPr>
          </a:p>
          <a:p>
            <a:r>
              <a:rPr lang="en-US" dirty="0">
                <a:latin typeface="Arial" charset="0"/>
                <a:ea typeface="Arial" charset="0"/>
                <a:cs typeface="Arial" charset="0"/>
              </a:rPr>
              <a:t>Chatman, E. A. (1996). The impoverished life-world of outsiders. </a:t>
            </a:r>
            <a:r>
              <a:rPr lang="en-US" i="1" dirty="0">
                <a:latin typeface="Arial" charset="0"/>
                <a:ea typeface="Arial" charset="0"/>
                <a:cs typeface="Arial" charset="0"/>
              </a:rPr>
              <a:t>Journal of the American Society for Information Science</a:t>
            </a:r>
            <a:r>
              <a:rPr lang="en-US" dirty="0">
                <a:latin typeface="Arial" charset="0"/>
                <a:ea typeface="Arial" charset="0"/>
                <a:cs typeface="Arial" charset="0"/>
              </a:rPr>
              <a:t>, </a:t>
            </a:r>
            <a:r>
              <a:rPr lang="en-US" i="1" dirty="0">
                <a:latin typeface="Arial" charset="0"/>
                <a:ea typeface="Arial" charset="0"/>
                <a:cs typeface="Arial" charset="0"/>
              </a:rPr>
              <a:t>47</a:t>
            </a:r>
            <a:r>
              <a:rPr lang="en-US" dirty="0">
                <a:latin typeface="Arial" charset="0"/>
                <a:ea typeface="Arial" charset="0"/>
                <a:cs typeface="Arial" charset="0"/>
              </a:rPr>
              <a:t>(3), 193–206. </a:t>
            </a:r>
          </a:p>
          <a:p>
            <a:endParaRPr lang="en-US" dirty="0">
              <a:latin typeface="Arial" charset="0"/>
              <a:ea typeface="Arial" charset="0"/>
              <a:cs typeface="Arial" charset="0"/>
            </a:endParaRPr>
          </a:p>
          <a:p>
            <a:r>
              <a:rPr lang="en-US" dirty="0">
                <a:latin typeface="Arial" charset="0"/>
                <a:ea typeface="Arial" charset="0"/>
                <a:cs typeface="Arial" charset="0"/>
              </a:rPr>
              <a:t>de </a:t>
            </a:r>
            <a:r>
              <a:rPr lang="en-US" dirty="0" err="1">
                <a:latin typeface="Arial" charset="0"/>
                <a:ea typeface="Arial" charset="0"/>
                <a:cs typeface="Arial" charset="0"/>
              </a:rPr>
              <a:t>Certeau</a:t>
            </a:r>
            <a:r>
              <a:rPr lang="en-US" dirty="0">
                <a:latin typeface="Arial" charset="0"/>
                <a:ea typeface="Arial" charset="0"/>
                <a:cs typeface="Arial" charset="0"/>
              </a:rPr>
              <a:t>, M. (1984). </a:t>
            </a:r>
            <a:r>
              <a:rPr lang="en-US" i="1" dirty="0">
                <a:latin typeface="Arial" charset="0"/>
                <a:ea typeface="Arial" charset="0"/>
                <a:cs typeface="Arial" charset="0"/>
              </a:rPr>
              <a:t>The practice of everyday life</a:t>
            </a:r>
            <a:r>
              <a:rPr lang="en-US" dirty="0">
                <a:latin typeface="Arial" charset="0"/>
                <a:ea typeface="Arial" charset="0"/>
                <a:cs typeface="Arial" charset="0"/>
              </a:rPr>
              <a:t> (1st ed.). Berkeley, CA: University of California Press.</a:t>
            </a:r>
          </a:p>
          <a:p>
            <a:endParaRPr lang="en-US" dirty="0">
              <a:latin typeface="Arial" charset="0"/>
              <a:ea typeface="Arial" charset="0"/>
              <a:cs typeface="Arial" charset="0"/>
            </a:endParaRPr>
          </a:p>
          <a:p>
            <a:r>
              <a:rPr lang="en-US" dirty="0" err="1">
                <a:latin typeface="Arial" charset="0"/>
                <a:ea typeface="Arial" charset="0"/>
                <a:cs typeface="Arial" charset="0"/>
              </a:rPr>
              <a:t>Dervin</a:t>
            </a:r>
            <a:r>
              <a:rPr lang="en-US" dirty="0">
                <a:latin typeface="Arial" charset="0"/>
                <a:ea typeface="Arial" charset="0"/>
                <a:cs typeface="Arial" charset="0"/>
              </a:rPr>
              <a:t>, B. (1999). On studying information seeking methodologically: the implications of connecting metatheory to method. </a:t>
            </a:r>
            <a:r>
              <a:rPr lang="en-US" i="1" dirty="0">
                <a:latin typeface="Arial" charset="0"/>
                <a:ea typeface="Arial" charset="0"/>
                <a:cs typeface="Arial" charset="0"/>
              </a:rPr>
              <a:t>Information Processing &amp; Management</a:t>
            </a:r>
            <a:r>
              <a:rPr lang="en-US" dirty="0">
                <a:latin typeface="Arial" charset="0"/>
                <a:ea typeface="Arial" charset="0"/>
                <a:cs typeface="Arial" charset="0"/>
              </a:rPr>
              <a:t>, </a:t>
            </a:r>
            <a:r>
              <a:rPr lang="en-US" i="1" dirty="0">
                <a:latin typeface="Arial" charset="0"/>
                <a:ea typeface="Arial" charset="0"/>
                <a:cs typeface="Arial" charset="0"/>
              </a:rPr>
              <a:t>35</a:t>
            </a:r>
            <a:r>
              <a:rPr lang="en-US" dirty="0">
                <a:latin typeface="Arial" charset="0"/>
                <a:ea typeface="Arial" charset="0"/>
                <a:cs typeface="Arial" charset="0"/>
              </a:rPr>
              <a:t>(6), 727–750. </a:t>
            </a:r>
          </a:p>
        </p:txBody>
      </p:sp>
    </p:spTree>
    <p:extLst>
      <p:ext uri="{BB962C8B-B14F-4D97-AF65-F5344CB8AC3E}">
        <p14:creationId xmlns:p14="http://schemas.microsoft.com/office/powerpoint/2010/main" val="2048504153"/>
      </p:ext>
    </p:extLst>
  </p:cSld>
  <p:clrMapOvr>
    <a:masterClrMapping/>
  </p:clrMapOvr>
  <mc:AlternateContent xmlns:mc="http://schemas.openxmlformats.org/markup-compatibility/2006" xmlns:p14="http://schemas.microsoft.com/office/powerpoint/2010/main">
    <mc:Choice Requires="p14">
      <p:transition spd="slow" p14:dur="2000" advTm="1341"/>
    </mc:Choice>
    <mc:Fallback xmlns="">
      <p:transition spd="slow" advTm="134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a:latin typeface="Arial" charset="0"/>
                <a:ea typeface="Arial" charset="0"/>
                <a:cs typeface="Arial" charset="0"/>
              </a:rPr>
              <a:t>References</a:t>
            </a:r>
          </a:p>
        </p:txBody>
      </p:sp>
      <p:sp>
        <p:nvSpPr>
          <p:cNvPr id="8" name="Title 6"/>
          <p:cNvSpPr txBox="1">
            <a:spLocks/>
          </p:cNvSpPr>
          <p:nvPr/>
        </p:nvSpPr>
        <p:spPr>
          <a:xfrm>
            <a:off x="838200" y="1690688"/>
            <a:ext cx="10515600" cy="4731377"/>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effectLst/>
                <a:latin typeface="Arial" charset="0"/>
                <a:ea typeface="Arial" charset="0"/>
                <a:cs typeface="Arial" charset="0"/>
              </a:rPr>
              <a:t>Flanagan, J. C. (1954). The critical incident technique. </a:t>
            </a:r>
            <a:r>
              <a:rPr lang="en-US" i="1" dirty="0">
                <a:effectLst/>
                <a:latin typeface="Arial" charset="0"/>
                <a:ea typeface="Arial" charset="0"/>
                <a:cs typeface="Arial" charset="0"/>
              </a:rPr>
              <a:t>Psychological Bulletin</a:t>
            </a:r>
            <a:r>
              <a:rPr lang="en-US" dirty="0">
                <a:effectLst/>
                <a:latin typeface="Arial" charset="0"/>
                <a:ea typeface="Arial" charset="0"/>
                <a:cs typeface="Arial" charset="0"/>
              </a:rPr>
              <a:t>, </a:t>
            </a:r>
            <a:r>
              <a:rPr lang="en-US" i="1" dirty="0">
                <a:effectLst/>
                <a:latin typeface="Arial" charset="0"/>
                <a:ea typeface="Arial" charset="0"/>
                <a:cs typeface="Arial" charset="0"/>
              </a:rPr>
              <a:t>51</a:t>
            </a:r>
            <a:r>
              <a:rPr lang="en-US" dirty="0">
                <a:effectLst/>
                <a:latin typeface="Arial" charset="0"/>
                <a:ea typeface="Arial" charset="0"/>
                <a:cs typeface="Arial" charset="0"/>
              </a:rPr>
              <a:t>(4), 327–58. Retrieved from </a:t>
            </a:r>
            <a:r>
              <a:rPr lang="en-US" dirty="0">
                <a:effectLst/>
                <a:latin typeface="Arial" charset="0"/>
                <a:ea typeface="Arial" charset="0"/>
                <a:cs typeface="Arial" charset="0"/>
                <a:hlinkClick r:id="rId2"/>
              </a:rPr>
              <a:t>http://www.ncbi.nlm.nih.gov/pubmed/13177800</a:t>
            </a:r>
            <a:r>
              <a:rPr lang="en-US" dirty="0">
                <a:effectLst/>
                <a:latin typeface="Arial" charset="0"/>
                <a:ea typeface="Arial" charset="0"/>
                <a:cs typeface="Arial" charset="0"/>
              </a:rPr>
              <a:t> </a:t>
            </a:r>
          </a:p>
          <a:p>
            <a:endParaRPr lang="en-US" dirty="0">
              <a:latin typeface="Arial" charset="0"/>
              <a:ea typeface="Arial" charset="0"/>
              <a:cs typeface="Arial" charset="0"/>
            </a:endParaRPr>
          </a:p>
          <a:p>
            <a:r>
              <a:rPr lang="en-US" dirty="0">
                <a:effectLst/>
                <a:latin typeface="Arial" charset="0"/>
                <a:ea typeface="Arial" charset="0"/>
                <a:cs typeface="Arial" charset="0"/>
              </a:rPr>
              <a:t>Jaeger, P. T., &amp; Burnett, G. (2010). </a:t>
            </a:r>
            <a:r>
              <a:rPr lang="en-US" i="1" dirty="0">
                <a:effectLst/>
                <a:latin typeface="Arial" charset="0"/>
                <a:ea typeface="Arial" charset="0"/>
                <a:cs typeface="Arial" charset="0"/>
              </a:rPr>
              <a:t>Information worlds: Behavior, technology, and social context in the age of the Internet</a:t>
            </a:r>
            <a:r>
              <a:rPr lang="en-US" dirty="0">
                <a:effectLst/>
                <a:latin typeface="Arial" charset="0"/>
                <a:ea typeface="Arial" charset="0"/>
                <a:cs typeface="Arial" charset="0"/>
              </a:rPr>
              <a:t> (1st ed.). New York, NY: Routledge.</a:t>
            </a:r>
          </a:p>
          <a:p>
            <a:endParaRPr lang="en-US" dirty="0">
              <a:latin typeface="Arial" charset="0"/>
              <a:ea typeface="Arial" charset="0"/>
              <a:cs typeface="Arial" charset="0"/>
            </a:endParaRPr>
          </a:p>
          <a:p>
            <a:r>
              <a:rPr lang="en-US" dirty="0">
                <a:latin typeface="Arial" charset="0"/>
                <a:ea typeface="Arial" charset="0"/>
                <a:cs typeface="Arial" charset="0"/>
              </a:rPr>
              <a:t>Gray, M. L. (2009). </a:t>
            </a:r>
            <a:r>
              <a:rPr lang="en-US" i="1" dirty="0">
                <a:latin typeface="Arial" charset="0"/>
                <a:ea typeface="Arial" charset="0"/>
                <a:cs typeface="Arial" charset="0"/>
              </a:rPr>
              <a:t>Out in the country: Youth, media, and queer visibility in rural America</a:t>
            </a:r>
            <a:r>
              <a:rPr lang="en-US" dirty="0">
                <a:latin typeface="Arial" charset="0"/>
                <a:ea typeface="Arial" charset="0"/>
                <a:cs typeface="Arial" charset="0"/>
              </a:rPr>
              <a:t>. New York, NY: NYU Press.</a:t>
            </a:r>
          </a:p>
          <a:p>
            <a:endParaRPr lang="en-US" dirty="0">
              <a:latin typeface="Arial" charset="0"/>
              <a:ea typeface="Arial" charset="0"/>
              <a:cs typeface="Arial" charset="0"/>
            </a:endParaRPr>
          </a:p>
          <a:p>
            <a:r>
              <a:rPr lang="en-US" dirty="0" err="1">
                <a:latin typeface="Arial" charset="0"/>
                <a:ea typeface="Arial" charset="0"/>
                <a:cs typeface="Arial" charset="0"/>
              </a:rPr>
              <a:t>Halberstam</a:t>
            </a:r>
            <a:r>
              <a:rPr lang="en-US" dirty="0">
                <a:latin typeface="Arial" charset="0"/>
                <a:ea typeface="Arial" charset="0"/>
                <a:cs typeface="Arial" charset="0"/>
              </a:rPr>
              <a:t>, J. (2005). </a:t>
            </a:r>
            <a:r>
              <a:rPr lang="en-US" i="1" dirty="0">
                <a:latin typeface="Arial" charset="0"/>
                <a:ea typeface="Arial" charset="0"/>
                <a:cs typeface="Arial" charset="0"/>
              </a:rPr>
              <a:t>In a queer time and place: Transgender bodies, subcultural lives</a:t>
            </a:r>
            <a:r>
              <a:rPr lang="en-US" dirty="0">
                <a:latin typeface="Arial" charset="0"/>
                <a:ea typeface="Arial" charset="0"/>
                <a:cs typeface="Arial" charset="0"/>
              </a:rPr>
              <a:t>. New York, NY: NYU Press.</a:t>
            </a:r>
          </a:p>
          <a:p>
            <a:endParaRPr lang="en-US" dirty="0">
              <a:latin typeface="Arial" charset="0"/>
              <a:ea typeface="Arial" charset="0"/>
              <a:cs typeface="Arial" charset="0"/>
            </a:endParaRPr>
          </a:p>
          <a:p>
            <a:r>
              <a:rPr lang="en-US" dirty="0">
                <a:latin typeface="Arial" charset="0"/>
                <a:ea typeface="Arial" charset="0"/>
                <a:cs typeface="Arial" charset="0"/>
              </a:rPr>
              <a:t>Miles, M. B., &amp; Huberman, A. M. (1994). </a:t>
            </a:r>
            <a:r>
              <a:rPr lang="en-US" i="1" dirty="0">
                <a:latin typeface="Arial" charset="0"/>
                <a:ea typeface="Arial" charset="0"/>
                <a:cs typeface="Arial" charset="0"/>
              </a:rPr>
              <a:t>Qualitative data analysis: An expanded sourcebook</a:t>
            </a:r>
            <a:r>
              <a:rPr lang="en-US" dirty="0">
                <a:latin typeface="Arial" charset="0"/>
                <a:ea typeface="Arial" charset="0"/>
                <a:cs typeface="Arial" charset="0"/>
              </a:rPr>
              <a:t>. Thousand Oaks, CA: Sage.</a:t>
            </a:r>
          </a:p>
          <a:p>
            <a:endParaRPr lang="en-US" dirty="0">
              <a:latin typeface="Arial" charset="0"/>
              <a:ea typeface="Arial" charset="0"/>
              <a:cs typeface="Arial" charset="0"/>
            </a:endParaRPr>
          </a:p>
          <a:p>
            <a:r>
              <a:rPr lang="en-US" dirty="0" err="1">
                <a:latin typeface="Arial" charset="0"/>
                <a:ea typeface="Arial" charset="0"/>
                <a:cs typeface="Arial" charset="0"/>
              </a:rPr>
              <a:t>Talja</a:t>
            </a:r>
            <a:r>
              <a:rPr lang="en-US" dirty="0">
                <a:latin typeface="Arial" charset="0"/>
                <a:ea typeface="Arial" charset="0"/>
                <a:cs typeface="Arial" charset="0"/>
              </a:rPr>
              <a:t>, S., </a:t>
            </a:r>
            <a:r>
              <a:rPr lang="en-US" dirty="0" err="1">
                <a:latin typeface="Arial" charset="0"/>
                <a:ea typeface="Arial" charset="0"/>
                <a:cs typeface="Arial" charset="0"/>
              </a:rPr>
              <a:t>Tuominen</a:t>
            </a:r>
            <a:r>
              <a:rPr lang="en-US" dirty="0">
                <a:latin typeface="Arial" charset="0"/>
                <a:ea typeface="Arial" charset="0"/>
                <a:cs typeface="Arial" charset="0"/>
              </a:rPr>
              <a:t>, K., &amp; </a:t>
            </a:r>
            <a:r>
              <a:rPr lang="en-US" dirty="0" err="1">
                <a:latin typeface="Arial" charset="0"/>
                <a:ea typeface="Arial" charset="0"/>
                <a:cs typeface="Arial" charset="0"/>
              </a:rPr>
              <a:t>Savolainen</a:t>
            </a:r>
            <a:r>
              <a:rPr lang="en-US" dirty="0">
                <a:latin typeface="Arial" charset="0"/>
                <a:ea typeface="Arial" charset="0"/>
                <a:cs typeface="Arial" charset="0"/>
              </a:rPr>
              <a:t>, R. (2005). “Isms” in information science: constructivism, collectivism and constructionism. </a:t>
            </a:r>
            <a:r>
              <a:rPr lang="en-US" i="1" dirty="0">
                <a:latin typeface="Arial" charset="0"/>
                <a:ea typeface="Arial" charset="0"/>
                <a:cs typeface="Arial" charset="0"/>
              </a:rPr>
              <a:t>Journal of Documentation</a:t>
            </a:r>
            <a:r>
              <a:rPr lang="en-US" dirty="0">
                <a:latin typeface="Arial" charset="0"/>
                <a:ea typeface="Arial" charset="0"/>
                <a:cs typeface="Arial" charset="0"/>
              </a:rPr>
              <a:t>, </a:t>
            </a:r>
            <a:r>
              <a:rPr lang="en-US" i="1" dirty="0">
                <a:latin typeface="Arial" charset="0"/>
                <a:ea typeface="Arial" charset="0"/>
                <a:cs typeface="Arial" charset="0"/>
              </a:rPr>
              <a:t>61</a:t>
            </a:r>
            <a:r>
              <a:rPr lang="en-US" dirty="0">
                <a:latin typeface="Arial" charset="0"/>
                <a:ea typeface="Arial" charset="0"/>
                <a:cs typeface="Arial" charset="0"/>
              </a:rPr>
              <a:t>(1), 79–101. </a:t>
            </a:r>
          </a:p>
        </p:txBody>
      </p:sp>
    </p:spTree>
    <p:extLst>
      <p:ext uri="{BB962C8B-B14F-4D97-AF65-F5344CB8AC3E}">
        <p14:creationId xmlns:p14="http://schemas.microsoft.com/office/powerpoint/2010/main" val="145840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66" b="4466"/>
          <a:stretch>
            <a:fillRect/>
          </a:stretch>
        </p:blipFill>
        <p:spPr/>
      </p:pic>
      <p:sp>
        <p:nvSpPr>
          <p:cNvPr id="6" name="TextBox 5"/>
          <p:cNvSpPr txBox="1"/>
          <p:nvPr/>
        </p:nvSpPr>
        <p:spPr>
          <a:xfrm>
            <a:off x="0" y="635000"/>
            <a:ext cx="4533900" cy="584775"/>
          </a:xfrm>
          <a:prstGeom prst="rect">
            <a:avLst/>
          </a:prstGeom>
          <a:solidFill>
            <a:schemeClr val="tx1">
              <a:alpha val="65000"/>
            </a:schemeClr>
          </a:solidFill>
        </p:spPr>
        <p:txBody>
          <a:bodyPr wrap="square" rtlCol="0">
            <a:spAutoFit/>
          </a:bodyPr>
          <a:lstStyle/>
          <a:p>
            <a:r>
              <a:rPr lang="en-US" sz="3200" b="1" dirty="0">
                <a:solidFill>
                  <a:schemeClr val="bg1"/>
                </a:solidFill>
                <a:latin typeface="Arial" charset="0"/>
                <a:ea typeface="Arial" charset="0"/>
                <a:cs typeface="Arial" charset="0"/>
              </a:rPr>
              <a:t>Information Inequality</a:t>
            </a:r>
          </a:p>
        </p:txBody>
      </p:sp>
      <p:sp>
        <p:nvSpPr>
          <p:cNvPr id="7" name="TextBox 6"/>
          <p:cNvSpPr txBox="1"/>
          <p:nvPr/>
        </p:nvSpPr>
        <p:spPr>
          <a:xfrm>
            <a:off x="0" y="1793240"/>
            <a:ext cx="4533900" cy="1938992"/>
          </a:xfrm>
          <a:prstGeom prst="rect">
            <a:avLst/>
          </a:prstGeom>
          <a:solidFill>
            <a:schemeClr val="tx1">
              <a:alpha val="65000"/>
            </a:schemeClr>
          </a:solidFill>
        </p:spPr>
        <p:txBody>
          <a:bodyPr wrap="square" rtlCol="0">
            <a:spAutoFit/>
          </a:bodyPr>
          <a:lstStyle/>
          <a:p>
            <a:pPr marL="457200" indent="-457200">
              <a:buFont typeface="Arial" charset="0"/>
              <a:buChar char="•"/>
            </a:pPr>
            <a:r>
              <a:rPr lang="en-US" sz="3200" dirty="0">
                <a:solidFill>
                  <a:schemeClr val="bg1"/>
                </a:solidFill>
                <a:latin typeface="Arial" charset="0"/>
                <a:ea typeface="Arial" charset="0"/>
                <a:cs typeface="Arial" charset="0"/>
              </a:rPr>
              <a:t>Physical</a:t>
            </a:r>
          </a:p>
          <a:p>
            <a:pPr marL="457200" indent="-457200">
              <a:buFont typeface="Arial" charset="0"/>
              <a:buChar char="•"/>
            </a:pPr>
            <a:r>
              <a:rPr lang="en-US" sz="3200" dirty="0">
                <a:solidFill>
                  <a:schemeClr val="bg1"/>
                </a:solidFill>
                <a:latin typeface="Arial" charset="0"/>
                <a:ea typeface="Arial" charset="0"/>
                <a:cs typeface="Arial" charset="0"/>
              </a:rPr>
              <a:t>Intellectual</a:t>
            </a:r>
          </a:p>
          <a:p>
            <a:pPr marL="457200" indent="-457200">
              <a:buFont typeface="Arial" charset="0"/>
              <a:buChar char="•"/>
            </a:pPr>
            <a:r>
              <a:rPr lang="en-US" sz="3200" dirty="0">
                <a:solidFill>
                  <a:schemeClr val="bg1"/>
                </a:solidFill>
                <a:latin typeface="Arial" charset="0"/>
                <a:ea typeface="Arial" charset="0"/>
                <a:cs typeface="Arial" charset="0"/>
              </a:rPr>
              <a:t>Sociocultural</a:t>
            </a:r>
          </a:p>
          <a:p>
            <a:r>
              <a:rPr lang="en-US" sz="2400" i="1" dirty="0">
                <a:solidFill>
                  <a:schemeClr val="bg1"/>
                </a:solidFill>
                <a:latin typeface="Arial" charset="0"/>
                <a:ea typeface="Arial" charset="0"/>
                <a:cs typeface="Arial" charset="0"/>
              </a:rPr>
              <a:t>(Eva, Lesbian, Female)</a:t>
            </a:r>
          </a:p>
        </p:txBody>
      </p:sp>
    </p:spTree>
    <p:extLst>
      <p:ext uri="{BB962C8B-B14F-4D97-AF65-F5344CB8AC3E}">
        <p14:creationId xmlns:p14="http://schemas.microsoft.com/office/powerpoint/2010/main" val="1754558113"/>
      </p:ext>
    </p:extLst>
  </p:cSld>
  <p:clrMapOvr>
    <a:masterClrMapping/>
  </p:clrMapOvr>
  <mc:AlternateContent xmlns:mc="http://schemas.openxmlformats.org/markup-compatibility/2006" xmlns:p14="http://schemas.microsoft.com/office/powerpoint/2010/main">
    <mc:Choice Requires="p14">
      <p:transition spd="slow" p14:dur="2000" advTm="59842"/>
    </mc:Choice>
    <mc:Fallback xmlns="">
      <p:transition spd="slow" advTm="5984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85" b="185"/>
          <a:stretch>
            <a:fillRect/>
          </a:stretch>
        </p:blipFill>
        <p:spPr/>
      </p:pic>
      <p:sp>
        <p:nvSpPr>
          <p:cNvPr id="6" name="TextBox 5"/>
          <p:cNvSpPr txBox="1"/>
          <p:nvPr/>
        </p:nvSpPr>
        <p:spPr>
          <a:xfrm>
            <a:off x="0" y="3590851"/>
            <a:ext cx="5677786" cy="584775"/>
          </a:xfrm>
          <a:prstGeom prst="rect">
            <a:avLst/>
          </a:prstGeom>
          <a:solidFill>
            <a:schemeClr val="tx1">
              <a:alpha val="65000"/>
            </a:schemeClr>
          </a:solidFill>
        </p:spPr>
        <p:txBody>
          <a:bodyPr wrap="square" rtlCol="0">
            <a:spAutoFit/>
          </a:bodyPr>
          <a:lstStyle/>
          <a:p>
            <a:r>
              <a:rPr lang="en-US" sz="3200" b="1" dirty="0">
                <a:solidFill>
                  <a:schemeClr val="bg1"/>
                </a:solidFill>
                <a:latin typeface="Arial" charset="0"/>
                <a:ea typeface="Arial" charset="0"/>
                <a:cs typeface="Arial" charset="0"/>
              </a:rPr>
              <a:t>Information Practices</a:t>
            </a:r>
          </a:p>
        </p:txBody>
      </p:sp>
      <p:sp>
        <p:nvSpPr>
          <p:cNvPr id="7" name="TextBox 6"/>
          <p:cNvSpPr txBox="1"/>
          <p:nvPr/>
        </p:nvSpPr>
        <p:spPr>
          <a:xfrm>
            <a:off x="0" y="4749091"/>
            <a:ext cx="5677786" cy="2062103"/>
          </a:xfrm>
          <a:prstGeom prst="rect">
            <a:avLst/>
          </a:prstGeom>
          <a:solidFill>
            <a:schemeClr val="tx1">
              <a:alpha val="65000"/>
            </a:schemeClr>
          </a:solidFill>
        </p:spPr>
        <p:txBody>
          <a:bodyPr wrap="square" rtlCol="0">
            <a:spAutoFit/>
          </a:bodyPr>
          <a:lstStyle/>
          <a:p>
            <a:pPr marL="457200" indent="-457200">
              <a:buFont typeface="Arial" charset="0"/>
              <a:buChar char="•"/>
            </a:pPr>
            <a:r>
              <a:rPr lang="en-US" sz="3200" dirty="0">
                <a:solidFill>
                  <a:schemeClr val="bg1"/>
                </a:solidFill>
                <a:latin typeface="Arial" charset="0"/>
                <a:ea typeface="Arial" charset="0"/>
                <a:cs typeface="Arial" charset="0"/>
              </a:rPr>
              <a:t>Info-related activities &amp; skills</a:t>
            </a:r>
          </a:p>
          <a:p>
            <a:pPr marL="457200" indent="-457200">
              <a:buFont typeface="Arial" charset="0"/>
              <a:buChar char="•"/>
            </a:pPr>
            <a:r>
              <a:rPr lang="en-US" sz="3200" dirty="0">
                <a:solidFill>
                  <a:schemeClr val="bg1"/>
                </a:solidFill>
                <a:latin typeface="Arial" charset="0"/>
                <a:ea typeface="Arial" charset="0"/>
                <a:cs typeface="Arial" charset="0"/>
              </a:rPr>
              <a:t>Membership to culture &amp; social groups</a:t>
            </a:r>
            <a:endParaRPr lang="en-US" sz="2400" i="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27470824"/>
      </p:ext>
    </p:extLst>
  </p:cSld>
  <p:clrMapOvr>
    <a:masterClrMapping/>
  </p:clrMapOvr>
  <mc:AlternateContent xmlns:mc="http://schemas.openxmlformats.org/markup-compatibility/2006" xmlns:p14="http://schemas.microsoft.com/office/powerpoint/2010/main">
    <mc:Choice Requires="p14">
      <p:transition spd="slow" p14:dur="2000" advTm="52688"/>
    </mc:Choice>
    <mc:Fallback xmlns="">
      <p:transition spd="slow" advTm="5268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709" b="7709"/>
          <a:stretch>
            <a:fillRect/>
          </a:stretch>
        </p:blipFill>
        <p:spPr/>
      </p:pic>
      <p:sp>
        <p:nvSpPr>
          <p:cNvPr id="6" name="TextBox 5"/>
          <p:cNvSpPr txBox="1"/>
          <p:nvPr/>
        </p:nvSpPr>
        <p:spPr>
          <a:xfrm>
            <a:off x="-1" y="635000"/>
            <a:ext cx="5209953" cy="584775"/>
          </a:xfrm>
          <a:prstGeom prst="rect">
            <a:avLst/>
          </a:prstGeom>
          <a:solidFill>
            <a:schemeClr val="tx1">
              <a:alpha val="65000"/>
            </a:schemeClr>
          </a:solidFill>
        </p:spPr>
        <p:txBody>
          <a:bodyPr wrap="square" rtlCol="0">
            <a:spAutoFit/>
          </a:bodyPr>
          <a:lstStyle/>
          <a:p>
            <a:r>
              <a:rPr lang="en-US" sz="3200" b="1" dirty="0" err="1">
                <a:solidFill>
                  <a:schemeClr val="bg1"/>
                </a:solidFill>
                <a:latin typeface="Arial" charset="0"/>
                <a:ea typeface="Arial" charset="0"/>
                <a:cs typeface="Arial" charset="0"/>
              </a:rPr>
              <a:t>Metatheoretical</a:t>
            </a:r>
            <a:r>
              <a:rPr lang="en-US" sz="3200" b="1" dirty="0">
                <a:solidFill>
                  <a:schemeClr val="bg1"/>
                </a:solidFill>
                <a:latin typeface="Arial" charset="0"/>
                <a:ea typeface="Arial" charset="0"/>
                <a:cs typeface="Arial" charset="0"/>
              </a:rPr>
              <a:t> Umbrella</a:t>
            </a:r>
          </a:p>
        </p:txBody>
      </p:sp>
      <p:sp>
        <p:nvSpPr>
          <p:cNvPr id="7" name="TextBox 6"/>
          <p:cNvSpPr txBox="1"/>
          <p:nvPr/>
        </p:nvSpPr>
        <p:spPr>
          <a:xfrm>
            <a:off x="0" y="1793240"/>
            <a:ext cx="5209952" cy="4647426"/>
          </a:xfrm>
          <a:prstGeom prst="rect">
            <a:avLst/>
          </a:prstGeom>
          <a:solidFill>
            <a:schemeClr val="tx1">
              <a:alpha val="65000"/>
            </a:schemeClr>
          </a:solidFill>
        </p:spPr>
        <p:txBody>
          <a:bodyPr wrap="square" rtlCol="0">
            <a:spAutoFit/>
          </a:bodyPr>
          <a:lstStyle/>
          <a:p>
            <a:pPr marL="457200" indent="-457200">
              <a:buFont typeface="Arial" charset="0"/>
              <a:buChar char="•"/>
            </a:pPr>
            <a:r>
              <a:rPr lang="en-US" sz="3200" dirty="0">
                <a:solidFill>
                  <a:schemeClr val="bg1"/>
                </a:solidFill>
                <a:latin typeface="Arial" charset="0"/>
                <a:ea typeface="Arial" charset="0"/>
                <a:cs typeface="Arial" charset="0"/>
              </a:rPr>
              <a:t>Metatheory</a:t>
            </a:r>
          </a:p>
          <a:p>
            <a:pPr marL="914400" lvl="1" indent="-457200">
              <a:buFont typeface="Arial" charset="0"/>
              <a:buChar char="•"/>
            </a:pPr>
            <a:r>
              <a:rPr lang="en-US" sz="3200" dirty="0">
                <a:solidFill>
                  <a:schemeClr val="bg1"/>
                </a:solidFill>
                <a:latin typeface="Arial" charset="0"/>
                <a:ea typeface="Arial" charset="0"/>
                <a:cs typeface="Arial" charset="0"/>
              </a:rPr>
              <a:t>Social constructionism </a:t>
            </a:r>
            <a:r>
              <a:rPr lang="en-US" sz="2400" i="1" dirty="0">
                <a:solidFill>
                  <a:schemeClr val="bg1"/>
                </a:solidFill>
                <a:latin typeface="Arial" charset="0"/>
                <a:ea typeface="Arial" charset="0"/>
                <a:cs typeface="Arial" charset="0"/>
              </a:rPr>
              <a:t>(Berger &amp; </a:t>
            </a:r>
            <a:r>
              <a:rPr lang="en-US" sz="2400" i="1" dirty="0" err="1">
                <a:solidFill>
                  <a:schemeClr val="bg1"/>
                </a:solidFill>
                <a:latin typeface="Arial" charset="0"/>
                <a:ea typeface="Arial" charset="0"/>
                <a:cs typeface="Arial" charset="0"/>
              </a:rPr>
              <a:t>Luckmann</a:t>
            </a:r>
            <a:r>
              <a:rPr lang="en-US" sz="2400" i="1" dirty="0">
                <a:solidFill>
                  <a:schemeClr val="bg1"/>
                </a:solidFill>
                <a:latin typeface="Arial" charset="0"/>
                <a:ea typeface="Arial" charset="0"/>
                <a:cs typeface="Arial" charset="0"/>
              </a:rPr>
              <a:t>, 1966)</a:t>
            </a:r>
          </a:p>
          <a:p>
            <a:pPr marL="457200" indent="-457200">
              <a:buFont typeface="Arial" charset="0"/>
              <a:buChar char="•"/>
            </a:pPr>
            <a:r>
              <a:rPr lang="en-US" sz="3200" dirty="0">
                <a:solidFill>
                  <a:schemeClr val="bg1"/>
                </a:solidFill>
                <a:latin typeface="Arial" charset="0"/>
                <a:ea typeface="Arial" charset="0"/>
                <a:cs typeface="Arial" charset="0"/>
              </a:rPr>
              <a:t>Theories</a:t>
            </a:r>
          </a:p>
          <a:p>
            <a:pPr marL="914400" lvl="1" indent="-457200">
              <a:buFont typeface="Arial" charset="0"/>
              <a:buChar char="•"/>
            </a:pPr>
            <a:r>
              <a:rPr lang="en-US" sz="3200" dirty="0">
                <a:solidFill>
                  <a:schemeClr val="bg1"/>
                </a:solidFill>
                <a:latin typeface="Arial" charset="0"/>
                <a:ea typeface="Arial" charset="0"/>
                <a:cs typeface="Arial" charset="0"/>
              </a:rPr>
              <a:t>Information practices </a:t>
            </a:r>
            <a:r>
              <a:rPr lang="en-US" sz="2400" i="1" dirty="0">
                <a:solidFill>
                  <a:schemeClr val="bg1"/>
                </a:solidFill>
                <a:latin typeface="Arial" charset="0"/>
                <a:ea typeface="Arial" charset="0"/>
                <a:cs typeface="Arial" charset="0"/>
              </a:rPr>
              <a:t>(de </a:t>
            </a:r>
            <a:r>
              <a:rPr lang="en-US" sz="2400" i="1" dirty="0" err="1">
                <a:solidFill>
                  <a:schemeClr val="bg1"/>
                </a:solidFill>
                <a:latin typeface="Arial" charset="0"/>
                <a:ea typeface="Arial" charset="0"/>
                <a:cs typeface="Arial" charset="0"/>
              </a:rPr>
              <a:t>Certeau</a:t>
            </a:r>
            <a:r>
              <a:rPr lang="en-US" sz="2400" i="1" dirty="0">
                <a:solidFill>
                  <a:schemeClr val="bg1"/>
                </a:solidFill>
                <a:latin typeface="Arial" charset="0"/>
                <a:ea typeface="Arial" charset="0"/>
                <a:cs typeface="Arial" charset="0"/>
              </a:rPr>
              <a:t>, 1984)</a:t>
            </a:r>
            <a:endParaRPr lang="en-US" sz="2400" dirty="0">
              <a:solidFill>
                <a:schemeClr val="bg1"/>
              </a:solidFill>
              <a:latin typeface="Arial" charset="0"/>
              <a:ea typeface="Arial" charset="0"/>
              <a:cs typeface="Arial" charset="0"/>
            </a:endParaRPr>
          </a:p>
          <a:p>
            <a:pPr marL="914400" lvl="1" indent="-457200">
              <a:buFont typeface="Arial" charset="0"/>
              <a:buChar char="•"/>
            </a:pPr>
            <a:r>
              <a:rPr lang="en-US" sz="3200" dirty="0">
                <a:solidFill>
                  <a:schemeClr val="bg1"/>
                </a:solidFill>
                <a:latin typeface="Arial" charset="0"/>
                <a:ea typeface="Arial" charset="0"/>
                <a:cs typeface="Arial" charset="0"/>
              </a:rPr>
              <a:t>Information worlds </a:t>
            </a:r>
            <a:r>
              <a:rPr lang="en-US" sz="2400" i="1" dirty="0">
                <a:solidFill>
                  <a:schemeClr val="bg1"/>
                </a:solidFill>
                <a:latin typeface="Arial" charset="0"/>
                <a:ea typeface="Arial" charset="0"/>
                <a:cs typeface="Arial" charset="0"/>
              </a:rPr>
              <a:t>(Jaeger &amp; Burnett, 2010)</a:t>
            </a:r>
            <a:endParaRPr lang="en-US" sz="2400" dirty="0">
              <a:solidFill>
                <a:schemeClr val="bg1"/>
              </a:solidFill>
              <a:latin typeface="Arial" charset="0"/>
              <a:ea typeface="Arial" charset="0"/>
              <a:cs typeface="Arial" charset="0"/>
            </a:endParaRPr>
          </a:p>
          <a:p>
            <a:pPr marL="914400" lvl="1" indent="-457200">
              <a:buFont typeface="Arial" charset="0"/>
              <a:buChar char="•"/>
            </a:pPr>
            <a:r>
              <a:rPr lang="en-US" sz="3200" dirty="0">
                <a:solidFill>
                  <a:schemeClr val="bg1"/>
                </a:solidFill>
                <a:latin typeface="Arial" charset="0"/>
                <a:ea typeface="Arial" charset="0"/>
                <a:cs typeface="Arial" charset="0"/>
              </a:rPr>
              <a:t>Information poverty </a:t>
            </a:r>
            <a:r>
              <a:rPr lang="en-US" sz="2400" i="1" dirty="0">
                <a:solidFill>
                  <a:schemeClr val="bg1"/>
                </a:solidFill>
                <a:latin typeface="Arial" charset="0"/>
                <a:ea typeface="Arial" charset="0"/>
                <a:cs typeface="Arial" charset="0"/>
              </a:rPr>
              <a:t>(Chatman, 1996)</a:t>
            </a: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69041544"/>
      </p:ext>
    </p:extLst>
  </p:cSld>
  <p:clrMapOvr>
    <a:masterClrMapping/>
  </p:clrMapOvr>
  <mc:AlternateContent xmlns:mc="http://schemas.openxmlformats.org/markup-compatibility/2006" xmlns:p14="http://schemas.microsoft.com/office/powerpoint/2010/main">
    <mc:Choice Requires="p14">
      <p:transition spd="slow" p14:dur="2000" advTm="46183"/>
    </mc:Choice>
    <mc:Fallback xmlns="">
      <p:transition spd="slow" advTm="461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02" b="7802"/>
          <a:stretch>
            <a:fillRect/>
          </a:stretch>
        </p:blipFill>
        <p:spPr/>
      </p:pic>
      <p:sp>
        <p:nvSpPr>
          <p:cNvPr id="6" name="TextBox 5"/>
          <p:cNvSpPr txBox="1"/>
          <p:nvPr/>
        </p:nvSpPr>
        <p:spPr>
          <a:xfrm>
            <a:off x="0" y="635000"/>
            <a:ext cx="4295554" cy="584775"/>
          </a:xfrm>
          <a:prstGeom prst="rect">
            <a:avLst/>
          </a:prstGeom>
          <a:solidFill>
            <a:schemeClr val="tx1">
              <a:alpha val="65000"/>
            </a:schemeClr>
          </a:solidFill>
        </p:spPr>
        <p:txBody>
          <a:bodyPr wrap="square" rtlCol="0">
            <a:spAutoFit/>
          </a:bodyPr>
          <a:lstStyle/>
          <a:p>
            <a:r>
              <a:rPr lang="en-US" sz="3200" b="1" dirty="0">
                <a:solidFill>
                  <a:schemeClr val="bg1"/>
                </a:solidFill>
                <a:latin typeface="Arial" charset="0"/>
                <a:ea typeface="Arial" charset="0"/>
                <a:cs typeface="Arial" charset="0"/>
              </a:rPr>
              <a:t>Research Questions</a:t>
            </a:r>
          </a:p>
        </p:txBody>
      </p:sp>
      <p:sp>
        <p:nvSpPr>
          <p:cNvPr id="7" name="TextBox 6"/>
          <p:cNvSpPr txBox="1"/>
          <p:nvPr/>
        </p:nvSpPr>
        <p:spPr>
          <a:xfrm>
            <a:off x="-1" y="1793240"/>
            <a:ext cx="8739963" cy="4893647"/>
          </a:xfrm>
          <a:prstGeom prst="rect">
            <a:avLst/>
          </a:prstGeom>
          <a:solidFill>
            <a:schemeClr val="tx1">
              <a:alpha val="65000"/>
            </a:schemeClr>
          </a:solidFill>
        </p:spPr>
        <p:txBody>
          <a:bodyPr wrap="square" rtlCol="0">
            <a:spAutoFit/>
          </a:bodyPr>
          <a:lstStyle/>
          <a:p>
            <a:pPr lvl="0"/>
            <a:r>
              <a:rPr lang="en-US" sz="2400" b="1" dirty="0">
                <a:solidFill>
                  <a:schemeClr val="bg1"/>
                </a:solidFill>
                <a:latin typeface="Arial" charset="0"/>
                <a:ea typeface="Arial" charset="0"/>
                <a:cs typeface="Arial" charset="0"/>
              </a:rPr>
              <a:t>RQ1. </a:t>
            </a:r>
            <a:r>
              <a:rPr lang="en-US" sz="2400" dirty="0">
                <a:solidFill>
                  <a:schemeClr val="bg1"/>
                </a:solidFill>
                <a:latin typeface="Arial" charset="0"/>
                <a:ea typeface="Arial" charset="0"/>
                <a:cs typeface="Arial" charset="0"/>
              </a:rPr>
              <a:t>How does sociocultural context shape the information practices of individuals with LGBTQ+ identities?</a:t>
            </a:r>
          </a:p>
          <a:p>
            <a:pPr lvl="0"/>
            <a:endParaRPr lang="en-US" sz="2400" dirty="0">
              <a:solidFill>
                <a:schemeClr val="bg1"/>
              </a:solidFill>
              <a:latin typeface="Arial" charset="0"/>
              <a:ea typeface="Arial" charset="0"/>
              <a:cs typeface="Arial" charset="0"/>
            </a:endParaRPr>
          </a:p>
          <a:p>
            <a:pPr lvl="0"/>
            <a:r>
              <a:rPr lang="en-US" sz="2400" b="1" dirty="0">
                <a:solidFill>
                  <a:schemeClr val="bg1"/>
                </a:solidFill>
                <a:latin typeface="Arial" charset="0"/>
                <a:ea typeface="Arial" charset="0"/>
                <a:cs typeface="Arial" charset="0"/>
              </a:rPr>
              <a:t>RQ2. </a:t>
            </a:r>
            <a:r>
              <a:rPr lang="en-US" sz="2400" dirty="0">
                <a:solidFill>
                  <a:schemeClr val="bg1"/>
                </a:solidFill>
                <a:latin typeface="Arial" charset="0"/>
                <a:ea typeface="Arial" charset="0"/>
                <a:cs typeface="Arial" charset="0"/>
              </a:rPr>
              <a:t>How do the information practices of individuals with LGBTQ+ identities produce sociocultural context?</a:t>
            </a:r>
          </a:p>
          <a:p>
            <a:pPr lvl="0"/>
            <a:endParaRPr lang="en-US" sz="2400" dirty="0">
              <a:solidFill>
                <a:schemeClr val="bg1"/>
              </a:solidFill>
              <a:latin typeface="Arial" charset="0"/>
              <a:ea typeface="Arial" charset="0"/>
              <a:cs typeface="Arial" charset="0"/>
            </a:endParaRPr>
          </a:p>
          <a:p>
            <a:pPr lvl="0"/>
            <a:r>
              <a:rPr lang="en-US" sz="2400" b="1" dirty="0">
                <a:solidFill>
                  <a:schemeClr val="bg1"/>
                </a:solidFill>
                <a:latin typeface="Arial" charset="0"/>
                <a:ea typeface="Arial" charset="0"/>
                <a:cs typeface="Arial" charset="0"/>
              </a:rPr>
              <a:t>RQ3. </a:t>
            </a:r>
            <a:r>
              <a:rPr lang="en-US" sz="2400" dirty="0">
                <a:solidFill>
                  <a:schemeClr val="bg1"/>
                </a:solidFill>
                <a:latin typeface="Arial" charset="0"/>
                <a:ea typeface="Arial" charset="0"/>
                <a:cs typeface="Arial" charset="0"/>
              </a:rPr>
              <a:t>What is the role of technology, namely social media websites, if any, in affording information practices of individuals with LGBTQ+ identities?</a:t>
            </a:r>
          </a:p>
          <a:p>
            <a:pPr lvl="0"/>
            <a:endParaRPr lang="en-US" sz="2400" dirty="0">
              <a:solidFill>
                <a:schemeClr val="bg1"/>
              </a:solidFill>
              <a:latin typeface="Arial" charset="0"/>
              <a:ea typeface="Arial" charset="0"/>
              <a:cs typeface="Arial" charset="0"/>
            </a:endParaRPr>
          </a:p>
          <a:p>
            <a:pPr lvl="0"/>
            <a:r>
              <a:rPr lang="en-US" sz="2400" b="1" dirty="0">
                <a:solidFill>
                  <a:schemeClr val="bg1"/>
                </a:solidFill>
                <a:latin typeface="Arial" charset="0"/>
                <a:ea typeface="Arial" charset="0"/>
                <a:cs typeface="Arial" charset="0"/>
              </a:rPr>
              <a:t>RQ4. </a:t>
            </a:r>
            <a:r>
              <a:rPr lang="en-US" sz="2400" dirty="0">
                <a:solidFill>
                  <a:schemeClr val="bg1"/>
                </a:solidFill>
                <a:latin typeface="Arial" charset="0"/>
                <a:ea typeface="Arial" charset="0"/>
                <a:cs typeface="Arial" charset="0"/>
              </a:rPr>
              <a:t>What is the role of the technology, namely social media websites, if any, in constraining information practices of individuals with LGBTQ+ identities?  </a:t>
            </a:r>
          </a:p>
        </p:txBody>
      </p:sp>
    </p:spTree>
    <p:extLst>
      <p:ext uri="{BB962C8B-B14F-4D97-AF65-F5344CB8AC3E}">
        <p14:creationId xmlns:p14="http://schemas.microsoft.com/office/powerpoint/2010/main" val="839814394"/>
      </p:ext>
    </p:extLst>
  </p:cSld>
  <p:clrMapOvr>
    <a:masterClrMapping/>
  </p:clrMapOvr>
  <mc:AlternateContent xmlns:mc="http://schemas.openxmlformats.org/markup-compatibility/2006" xmlns:p14="http://schemas.microsoft.com/office/powerpoint/2010/main">
    <mc:Choice Requires="p14">
      <p:transition spd="slow" p14:dur="2000" advTm="50535"/>
    </mc:Choice>
    <mc:Fallback xmlns="">
      <p:transition spd="slow" advTm="5053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6" name="TextBox 5"/>
          <p:cNvSpPr txBox="1"/>
          <p:nvPr/>
        </p:nvSpPr>
        <p:spPr>
          <a:xfrm>
            <a:off x="-1" y="635000"/>
            <a:ext cx="7187609" cy="584775"/>
          </a:xfrm>
          <a:prstGeom prst="rect">
            <a:avLst/>
          </a:prstGeom>
          <a:solidFill>
            <a:schemeClr val="tx1">
              <a:alpha val="65000"/>
            </a:schemeClr>
          </a:solidFill>
        </p:spPr>
        <p:txBody>
          <a:bodyPr wrap="square" rtlCol="0">
            <a:spAutoFit/>
          </a:bodyPr>
          <a:lstStyle/>
          <a:p>
            <a:r>
              <a:rPr lang="en-US" sz="3200" b="1" dirty="0">
                <a:solidFill>
                  <a:schemeClr val="bg1"/>
                </a:solidFill>
                <a:latin typeface="Arial" charset="0"/>
                <a:ea typeface="Arial" charset="0"/>
                <a:cs typeface="Arial" charset="0"/>
              </a:rPr>
              <a:t>Data Collection &amp; Analysis</a:t>
            </a:r>
          </a:p>
        </p:txBody>
      </p:sp>
      <p:sp>
        <p:nvSpPr>
          <p:cNvPr id="7" name="TextBox 6"/>
          <p:cNvSpPr txBox="1"/>
          <p:nvPr/>
        </p:nvSpPr>
        <p:spPr>
          <a:xfrm>
            <a:off x="-1" y="1436598"/>
            <a:ext cx="7187609" cy="5262979"/>
          </a:xfrm>
          <a:prstGeom prst="rect">
            <a:avLst/>
          </a:prstGeom>
          <a:solidFill>
            <a:schemeClr val="tx1">
              <a:alpha val="65000"/>
            </a:schemeClr>
          </a:solidFill>
        </p:spPr>
        <p:txBody>
          <a:bodyPr wrap="square" rtlCol="0">
            <a:spAutoFit/>
          </a:bodyPr>
          <a:lstStyle/>
          <a:p>
            <a:pPr marL="457200" indent="-457200">
              <a:buFont typeface="Arial" charset="0"/>
              <a:buChar char="•"/>
            </a:pPr>
            <a:r>
              <a:rPr lang="en-US" sz="2400" b="1" dirty="0">
                <a:solidFill>
                  <a:schemeClr val="bg1"/>
                </a:solidFill>
                <a:latin typeface="Arial" charset="0"/>
                <a:ea typeface="Arial" charset="0"/>
                <a:cs typeface="Arial" charset="0"/>
              </a:rPr>
              <a:t>Participants as theorists </a:t>
            </a:r>
            <a:r>
              <a:rPr lang="en-US" sz="2400" i="1" dirty="0">
                <a:solidFill>
                  <a:schemeClr val="bg1"/>
                </a:solidFill>
                <a:latin typeface="Arial" charset="0"/>
                <a:ea typeface="Arial" charset="0"/>
                <a:cs typeface="Arial" charset="0"/>
              </a:rPr>
              <a:t>(</a:t>
            </a:r>
            <a:r>
              <a:rPr lang="en-US" sz="2400" i="1" dirty="0" err="1">
                <a:solidFill>
                  <a:schemeClr val="bg1"/>
                </a:solidFill>
                <a:latin typeface="Arial" charset="0"/>
                <a:ea typeface="Arial" charset="0"/>
                <a:cs typeface="Arial" charset="0"/>
              </a:rPr>
              <a:t>Dervin</a:t>
            </a:r>
            <a:r>
              <a:rPr lang="en-US" sz="2400" i="1" dirty="0">
                <a:solidFill>
                  <a:schemeClr val="bg1"/>
                </a:solidFill>
                <a:latin typeface="Arial" charset="0"/>
                <a:ea typeface="Arial" charset="0"/>
                <a:cs typeface="Arial" charset="0"/>
              </a:rPr>
              <a:t>, 1999)</a:t>
            </a:r>
            <a:endParaRPr lang="en-US" sz="2400" b="1" dirty="0">
              <a:solidFill>
                <a:schemeClr val="bg1"/>
              </a:solidFill>
              <a:latin typeface="Arial" charset="0"/>
              <a:ea typeface="Arial" charset="0"/>
              <a:cs typeface="Arial" charset="0"/>
            </a:endParaRPr>
          </a:p>
          <a:p>
            <a:pPr marL="457200" indent="-457200">
              <a:buFont typeface="Arial" charset="0"/>
              <a:buChar char="•"/>
            </a:pPr>
            <a:r>
              <a:rPr lang="en-US" sz="2400" b="1" dirty="0">
                <a:solidFill>
                  <a:schemeClr val="bg1"/>
                </a:solidFill>
                <a:latin typeface="Arial" charset="0"/>
                <a:ea typeface="Arial" charset="0"/>
                <a:cs typeface="Arial" charset="0"/>
              </a:rPr>
              <a:t>Two sources:</a:t>
            </a:r>
          </a:p>
          <a:p>
            <a:pPr marL="914400" lvl="1" indent="-457200">
              <a:buFont typeface="Arial" charset="0"/>
              <a:buChar char="•"/>
            </a:pPr>
            <a:r>
              <a:rPr lang="en-US" sz="2400" dirty="0">
                <a:solidFill>
                  <a:schemeClr val="bg1"/>
                </a:solidFill>
                <a:latin typeface="Arial" charset="0"/>
                <a:ea typeface="Arial" charset="0"/>
                <a:cs typeface="Arial" charset="0"/>
              </a:rPr>
              <a:t>Semi-structured interviews (N=30)</a:t>
            </a:r>
          </a:p>
          <a:p>
            <a:pPr marL="1371600" lvl="2" indent="-457200">
              <a:buFont typeface="Arial" charset="0"/>
              <a:buChar char="•"/>
            </a:pPr>
            <a:r>
              <a:rPr lang="en-US" sz="2400" dirty="0">
                <a:solidFill>
                  <a:schemeClr val="bg1"/>
                </a:solidFill>
                <a:latin typeface="Arial" charset="0"/>
                <a:ea typeface="Arial" charset="0"/>
                <a:cs typeface="Arial" charset="0"/>
              </a:rPr>
              <a:t>Snowball, convenience sampling</a:t>
            </a:r>
          </a:p>
          <a:p>
            <a:pPr marL="1371600" lvl="2" indent="-457200">
              <a:buFont typeface="Arial" charset="0"/>
              <a:buChar char="•"/>
            </a:pPr>
            <a:r>
              <a:rPr lang="en-US" sz="2400" dirty="0">
                <a:solidFill>
                  <a:schemeClr val="bg1"/>
                </a:solidFill>
                <a:latin typeface="Arial" charset="0"/>
                <a:ea typeface="Arial" charset="0"/>
                <a:cs typeface="Arial" charset="0"/>
              </a:rPr>
              <a:t>Critical Incident Technique </a:t>
            </a:r>
            <a:r>
              <a:rPr lang="en-US" sz="2400" i="1" dirty="0">
                <a:solidFill>
                  <a:schemeClr val="bg1"/>
                </a:solidFill>
                <a:latin typeface="Arial" charset="0"/>
                <a:ea typeface="Arial" charset="0"/>
                <a:cs typeface="Arial" charset="0"/>
              </a:rPr>
              <a:t>(Flanagan, 1954)</a:t>
            </a:r>
            <a:endParaRPr lang="en-US" sz="2400" dirty="0">
              <a:solidFill>
                <a:schemeClr val="bg1"/>
              </a:solidFill>
              <a:latin typeface="Arial" charset="0"/>
              <a:ea typeface="Arial" charset="0"/>
              <a:cs typeface="Arial" charset="0"/>
            </a:endParaRPr>
          </a:p>
          <a:p>
            <a:pPr marL="914400" lvl="1" indent="-457200">
              <a:buFont typeface="Arial" charset="0"/>
              <a:buChar char="•"/>
            </a:pPr>
            <a:r>
              <a:rPr lang="en-US" sz="2400" dirty="0">
                <a:solidFill>
                  <a:schemeClr val="bg1"/>
                </a:solidFill>
                <a:latin typeface="Arial" charset="0"/>
                <a:ea typeface="Arial" charset="0"/>
                <a:cs typeface="Arial" charset="0"/>
              </a:rPr>
              <a:t>Social Q&amp;A pairs (N=300)</a:t>
            </a:r>
          </a:p>
          <a:p>
            <a:pPr marL="285750" indent="-285750">
              <a:buFont typeface="Arial" charset="0"/>
              <a:buChar char="•"/>
            </a:pPr>
            <a:r>
              <a:rPr lang="en-US" sz="2400" b="1" dirty="0">
                <a:solidFill>
                  <a:schemeClr val="bg1"/>
                </a:solidFill>
                <a:latin typeface="Arial" charset="0"/>
                <a:ea typeface="Arial" charset="0"/>
                <a:cs typeface="Arial" charset="0"/>
              </a:rPr>
              <a:t>Emic</a:t>
            </a:r>
            <a:r>
              <a:rPr lang="en-US" sz="2400" dirty="0">
                <a:solidFill>
                  <a:schemeClr val="bg1"/>
                </a:solidFill>
                <a:latin typeface="Arial" charset="0"/>
                <a:ea typeface="Arial" charset="0"/>
                <a:cs typeface="Arial" charset="0"/>
              </a:rPr>
              <a:t> &amp; </a:t>
            </a:r>
            <a:r>
              <a:rPr lang="en-US" sz="2400" b="1" dirty="0">
                <a:solidFill>
                  <a:schemeClr val="bg1"/>
                </a:solidFill>
                <a:latin typeface="Arial" charset="0"/>
                <a:ea typeface="Arial" charset="0"/>
                <a:cs typeface="Arial" charset="0"/>
              </a:rPr>
              <a:t>Etic</a:t>
            </a:r>
            <a:r>
              <a:rPr lang="en-US" sz="2400" dirty="0">
                <a:solidFill>
                  <a:schemeClr val="bg1"/>
                </a:solidFill>
                <a:latin typeface="Arial" charset="0"/>
                <a:ea typeface="Arial" charset="0"/>
                <a:cs typeface="Arial" charset="0"/>
              </a:rPr>
              <a:t> coding </a:t>
            </a:r>
            <a:r>
              <a:rPr lang="en-US" sz="2400" i="1" dirty="0">
                <a:solidFill>
                  <a:schemeClr val="bg1"/>
                </a:solidFill>
                <a:latin typeface="Arial" charset="0"/>
                <a:ea typeface="Arial" charset="0"/>
                <a:cs typeface="Arial" charset="0"/>
              </a:rPr>
              <a:t>(Miles &amp; Huberman, 1994)</a:t>
            </a:r>
          </a:p>
          <a:p>
            <a:pPr marL="285750" indent="-285750">
              <a:buFont typeface="Arial" charset="0"/>
              <a:buChar char="•"/>
            </a:pPr>
            <a:r>
              <a:rPr lang="en-US" sz="2400" b="1" dirty="0">
                <a:solidFill>
                  <a:schemeClr val="bg1"/>
                </a:solidFill>
                <a:latin typeface="Arial" charset="0"/>
                <a:ea typeface="Arial" charset="0"/>
                <a:cs typeface="Arial" charset="0"/>
              </a:rPr>
              <a:t>Constant comparison </a:t>
            </a:r>
            <a:r>
              <a:rPr lang="en-US" sz="2400" i="1" dirty="0">
                <a:solidFill>
                  <a:schemeClr val="bg1"/>
                </a:solidFill>
                <a:latin typeface="Arial" charset="0"/>
                <a:ea typeface="Arial" charset="0"/>
                <a:cs typeface="Arial" charset="0"/>
              </a:rPr>
              <a:t>(</a:t>
            </a:r>
            <a:r>
              <a:rPr lang="en-US" sz="2400" i="1" dirty="0" err="1">
                <a:solidFill>
                  <a:schemeClr val="bg1"/>
                </a:solidFill>
                <a:latin typeface="Arial" charset="0"/>
                <a:ea typeface="Arial" charset="0"/>
                <a:cs typeface="Arial" charset="0"/>
              </a:rPr>
              <a:t>Charmaz</a:t>
            </a:r>
            <a:r>
              <a:rPr lang="en-US" sz="2400" i="1" dirty="0">
                <a:solidFill>
                  <a:schemeClr val="bg1"/>
                </a:solidFill>
                <a:latin typeface="Arial" charset="0"/>
                <a:ea typeface="Arial" charset="0"/>
                <a:cs typeface="Arial" charset="0"/>
              </a:rPr>
              <a:t>, 2014)</a:t>
            </a:r>
            <a:endParaRPr lang="en-US" sz="2400" b="1" i="1" dirty="0">
              <a:solidFill>
                <a:schemeClr val="bg1"/>
              </a:solidFill>
              <a:latin typeface="Arial" charset="0"/>
              <a:ea typeface="Arial" charset="0"/>
              <a:cs typeface="Arial" charset="0"/>
            </a:endParaRPr>
          </a:p>
          <a:p>
            <a:pPr marL="285750" indent="-285750">
              <a:buFont typeface="Arial" charset="0"/>
              <a:buChar char="•"/>
            </a:pPr>
            <a:r>
              <a:rPr lang="en-US" sz="2400" b="1" dirty="0">
                <a:solidFill>
                  <a:schemeClr val="bg1"/>
                </a:solidFill>
                <a:latin typeface="Arial" charset="0"/>
                <a:ea typeface="Arial" charset="0"/>
                <a:cs typeface="Arial" charset="0"/>
              </a:rPr>
              <a:t>Validity:</a:t>
            </a:r>
          </a:p>
          <a:p>
            <a:pPr marL="742950" lvl="1" indent="-285750">
              <a:buFont typeface="Arial" charset="0"/>
              <a:buChar char="•"/>
            </a:pPr>
            <a:r>
              <a:rPr lang="en-US" sz="2400" dirty="0">
                <a:solidFill>
                  <a:schemeClr val="bg1"/>
                </a:solidFill>
                <a:latin typeface="Arial" charset="0"/>
                <a:ea typeface="Arial" charset="0"/>
                <a:cs typeface="Arial" charset="0"/>
              </a:rPr>
              <a:t>2 coders, </a:t>
            </a:r>
            <a:r>
              <a:rPr lang="en-US" sz="2400" b="1" dirty="0">
                <a:solidFill>
                  <a:schemeClr val="bg1"/>
                </a:solidFill>
                <a:latin typeface="Arial" charset="0"/>
                <a:ea typeface="Arial" charset="0"/>
                <a:cs typeface="Arial" charset="0"/>
              </a:rPr>
              <a:t>ICR = 0.93 </a:t>
            </a:r>
            <a:r>
              <a:rPr lang="en-US" sz="2400" dirty="0">
                <a:solidFill>
                  <a:schemeClr val="bg1"/>
                </a:solidFill>
                <a:latin typeface="Arial" charset="0"/>
                <a:ea typeface="Arial" charset="0"/>
                <a:cs typeface="Arial" charset="0"/>
              </a:rPr>
              <a:t>(Cohen’s kappa)</a:t>
            </a:r>
          </a:p>
          <a:p>
            <a:pPr marL="742950" lvl="1" indent="-285750">
              <a:buFont typeface="Arial" charset="0"/>
              <a:buChar char="•"/>
            </a:pPr>
            <a:r>
              <a:rPr lang="en-US" sz="2400" dirty="0">
                <a:solidFill>
                  <a:schemeClr val="bg1"/>
                </a:solidFill>
                <a:latin typeface="Arial" charset="0"/>
                <a:ea typeface="Arial" charset="0"/>
                <a:cs typeface="Arial" charset="0"/>
              </a:rPr>
              <a:t>Member checking</a:t>
            </a:r>
          </a:p>
          <a:p>
            <a:pPr marL="742950" lvl="1" indent="-285750">
              <a:buFont typeface="Arial" charset="0"/>
              <a:buChar char="•"/>
            </a:pPr>
            <a:r>
              <a:rPr lang="en-US" sz="2400" dirty="0">
                <a:solidFill>
                  <a:schemeClr val="bg1"/>
                </a:solidFill>
                <a:latin typeface="Arial" charset="0"/>
                <a:ea typeface="Arial" charset="0"/>
                <a:cs typeface="Arial" charset="0"/>
              </a:rPr>
              <a:t>Triangulation</a:t>
            </a:r>
          </a:p>
          <a:p>
            <a:pPr marL="285750" indent="-285750">
              <a:buFont typeface="Arial" charset="0"/>
              <a:buChar char="•"/>
            </a:pPr>
            <a:r>
              <a:rPr lang="en-US" sz="2400" b="1" dirty="0">
                <a:solidFill>
                  <a:schemeClr val="bg1"/>
                </a:solidFill>
                <a:latin typeface="Arial" charset="0"/>
                <a:ea typeface="Arial" charset="0"/>
                <a:cs typeface="Arial" charset="0"/>
              </a:rPr>
              <a:t>Use of pseudonyms</a:t>
            </a:r>
          </a:p>
        </p:txBody>
      </p:sp>
    </p:spTree>
    <p:extLst>
      <p:ext uri="{BB962C8B-B14F-4D97-AF65-F5344CB8AC3E}">
        <p14:creationId xmlns:p14="http://schemas.microsoft.com/office/powerpoint/2010/main" val="2146811755"/>
      </p:ext>
    </p:extLst>
  </p:cSld>
  <p:clrMapOvr>
    <a:masterClrMapping/>
  </p:clrMapOvr>
  <mc:AlternateContent xmlns:mc="http://schemas.openxmlformats.org/markup-compatibility/2006" xmlns:p14="http://schemas.microsoft.com/office/powerpoint/2010/main">
    <mc:Choice Requires="p14">
      <p:transition spd="slow" p14:dur="2000" advTm="69748"/>
    </mc:Choice>
    <mc:Fallback xmlns="">
      <p:transition spd="slow" advTm="6974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681" b="21681"/>
          <a:stretch>
            <a:fillRect/>
          </a:stretch>
        </p:blipFill>
        <p:spPr/>
      </p:pic>
      <p:sp>
        <p:nvSpPr>
          <p:cNvPr id="6" name="TextBox 5"/>
          <p:cNvSpPr txBox="1"/>
          <p:nvPr/>
        </p:nvSpPr>
        <p:spPr>
          <a:xfrm>
            <a:off x="-1" y="635000"/>
            <a:ext cx="4486941" cy="584775"/>
          </a:xfrm>
          <a:prstGeom prst="rect">
            <a:avLst/>
          </a:prstGeom>
          <a:solidFill>
            <a:schemeClr val="tx1">
              <a:alpha val="65000"/>
            </a:schemeClr>
          </a:solidFill>
        </p:spPr>
        <p:txBody>
          <a:bodyPr wrap="square" rtlCol="0">
            <a:spAutoFit/>
          </a:bodyPr>
          <a:lstStyle/>
          <a:p>
            <a:r>
              <a:rPr lang="en-US" sz="3200" b="1" dirty="0">
                <a:solidFill>
                  <a:schemeClr val="bg1"/>
                </a:solidFill>
                <a:latin typeface="Arial" charset="0"/>
                <a:ea typeface="Arial" charset="0"/>
                <a:cs typeface="Arial" charset="0"/>
              </a:rPr>
              <a:t>Cultural Level</a:t>
            </a:r>
          </a:p>
        </p:txBody>
      </p:sp>
      <p:sp>
        <p:nvSpPr>
          <p:cNvPr id="7" name="TextBox 6"/>
          <p:cNvSpPr txBox="1"/>
          <p:nvPr/>
        </p:nvSpPr>
        <p:spPr>
          <a:xfrm>
            <a:off x="0" y="1793240"/>
            <a:ext cx="4486940" cy="1815882"/>
          </a:xfrm>
          <a:prstGeom prst="rect">
            <a:avLst/>
          </a:prstGeom>
          <a:solidFill>
            <a:schemeClr val="tx1">
              <a:alpha val="65000"/>
            </a:schemeClr>
          </a:solidFill>
        </p:spPr>
        <p:txBody>
          <a:bodyPr wrap="square" rtlCol="0">
            <a:spAutoFit/>
          </a:bodyPr>
          <a:lstStyle/>
          <a:p>
            <a:pPr marL="457200" indent="-457200">
              <a:buFont typeface="Arial" charset="0"/>
              <a:buChar char="•"/>
            </a:pPr>
            <a:r>
              <a:rPr lang="en-US" sz="3200" dirty="0">
                <a:solidFill>
                  <a:schemeClr val="bg1"/>
                </a:solidFill>
                <a:latin typeface="Arial" charset="0"/>
                <a:ea typeface="Arial" charset="0"/>
                <a:cs typeface="Arial" charset="0"/>
              </a:rPr>
              <a:t>Navigating visibility </a:t>
            </a:r>
          </a:p>
          <a:p>
            <a:pPr lvl="1"/>
            <a:r>
              <a:rPr lang="en-US" sz="2400" i="1" dirty="0">
                <a:solidFill>
                  <a:schemeClr val="bg1"/>
                </a:solidFill>
                <a:latin typeface="Arial" charset="0"/>
                <a:ea typeface="Arial" charset="0"/>
                <a:cs typeface="Arial" charset="0"/>
              </a:rPr>
              <a:t>(James, Transgender, Male)</a:t>
            </a:r>
            <a:endParaRPr lang="en-US" sz="2400" dirty="0">
              <a:solidFill>
                <a:schemeClr val="bg1"/>
              </a:solidFill>
              <a:latin typeface="Arial" charset="0"/>
              <a:ea typeface="Arial" charset="0"/>
              <a:cs typeface="Arial" charset="0"/>
            </a:endParaRPr>
          </a:p>
          <a:p>
            <a:pPr marL="457200" indent="-457200">
              <a:buFont typeface="Arial" charset="0"/>
              <a:buChar char="•"/>
            </a:pPr>
            <a:r>
              <a:rPr lang="en-US" sz="3200" dirty="0">
                <a:solidFill>
                  <a:schemeClr val="bg1"/>
                </a:solidFill>
                <a:latin typeface="Arial" charset="0"/>
                <a:ea typeface="Arial" charset="0"/>
                <a:cs typeface="Arial" charset="0"/>
              </a:rPr>
              <a:t>Embodied learning</a:t>
            </a:r>
          </a:p>
          <a:p>
            <a:pPr lvl="1"/>
            <a:r>
              <a:rPr lang="en-US" sz="2400" i="1" dirty="0">
                <a:solidFill>
                  <a:schemeClr val="bg1"/>
                </a:solidFill>
                <a:latin typeface="Arial" charset="0"/>
                <a:ea typeface="Arial" charset="0"/>
                <a:cs typeface="Arial" charset="0"/>
              </a:rPr>
              <a:t>(Mark, Transgender, Male)</a:t>
            </a: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139596864"/>
      </p:ext>
    </p:extLst>
  </p:cSld>
  <p:clrMapOvr>
    <a:masterClrMapping/>
  </p:clrMapOvr>
  <mc:AlternateContent xmlns:mc="http://schemas.openxmlformats.org/markup-compatibility/2006" xmlns:p14="http://schemas.microsoft.com/office/powerpoint/2010/main">
    <mc:Choice Requires="p14">
      <p:transition spd="slow" p14:dur="2000" advTm="94597"/>
    </mc:Choice>
    <mc:Fallback xmlns="">
      <p:transition spd="slow" advTm="945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551" b="9551"/>
          <a:stretch>
            <a:fillRect/>
          </a:stretch>
        </p:blipFill>
        <p:spPr/>
      </p:pic>
      <p:sp>
        <p:nvSpPr>
          <p:cNvPr id="6" name="TextBox 5"/>
          <p:cNvSpPr txBox="1"/>
          <p:nvPr/>
        </p:nvSpPr>
        <p:spPr>
          <a:xfrm>
            <a:off x="7251405" y="635000"/>
            <a:ext cx="4940595" cy="584775"/>
          </a:xfrm>
          <a:prstGeom prst="rect">
            <a:avLst/>
          </a:prstGeom>
          <a:solidFill>
            <a:schemeClr val="tx1">
              <a:alpha val="65000"/>
            </a:schemeClr>
          </a:solidFill>
        </p:spPr>
        <p:txBody>
          <a:bodyPr wrap="square" rtlCol="0">
            <a:spAutoFit/>
          </a:bodyPr>
          <a:lstStyle/>
          <a:p>
            <a:r>
              <a:rPr lang="en-US" sz="3200" b="1" dirty="0">
                <a:solidFill>
                  <a:schemeClr val="bg1"/>
                </a:solidFill>
                <a:latin typeface="Arial" charset="0"/>
                <a:ea typeface="Arial" charset="0"/>
                <a:cs typeface="Arial" charset="0"/>
              </a:rPr>
              <a:t>Social Group Level</a:t>
            </a:r>
          </a:p>
        </p:txBody>
      </p:sp>
      <p:sp>
        <p:nvSpPr>
          <p:cNvPr id="7" name="TextBox 6"/>
          <p:cNvSpPr txBox="1"/>
          <p:nvPr/>
        </p:nvSpPr>
        <p:spPr>
          <a:xfrm>
            <a:off x="7251405" y="1793240"/>
            <a:ext cx="4940595" cy="2185214"/>
          </a:xfrm>
          <a:prstGeom prst="rect">
            <a:avLst/>
          </a:prstGeom>
          <a:solidFill>
            <a:schemeClr val="tx1">
              <a:alpha val="65000"/>
            </a:schemeClr>
          </a:solidFill>
        </p:spPr>
        <p:txBody>
          <a:bodyPr wrap="square" rtlCol="0">
            <a:spAutoFit/>
          </a:bodyPr>
          <a:lstStyle/>
          <a:p>
            <a:pPr marL="457200" indent="-457200">
              <a:buFont typeface="Arial" charset="0"/>
              <a:buChar char="•"/>
            </a:pPr>
            <a:r>
              <a:rPr lang="en-US" sz="3200" dirty="0">
                <a:solidFill>
                  <a:schemeClr val="bg1"/>
                </a:solidFill>
                <a:latin typeface="Arial" charset="0"/>
                <a:ea typeface="Arial" charset="0"/>
                <a:cs typeface="Arial" charset="0"/>
              </a:rPr>
              <a:t>Authenticity</a:t>
            </a:r>
          </a:p>
          <a:p>
            <a:pPr lvl="1"/>
            <a:r>
              <a:rPr lang="en-US" sz="2400" i="1" dirty="0">
                <a:solidFill>
                  <a:schemeClr val="bg1"/>
                </a:solidFill>
                <a:latin typeface="Arial" charset="0"/>
                <a:ea typeface="Arial" charset="0"/>
                <a:cs typeface="Arial" charset="0"/>
              </a:rPr>
              <a:t>(Stephanie, Queer, Female)</a:t>
            </a:r>
            <a:endParaRPr lang="en-US" sz="2400" dirty="0">
              <a:solidFill>
                <a:schemeClr val="bg1"/>
              </a:solidFill>
              <a:latin typeface="Arial" charset="0"/>
              <a:ea typeface="Arial" charset="0"/>
              <a:cs typeface="Arial" charset="0"/>
            </a:endParaRPr>
          </a:p>
          <a:p>
            <a:pPr marL="457200" indent="-457200">
              <a:buFont typeface="Arial" charset="0"/>
              <a:buChar char="•"/>
            </a:pPr>
            <a:r>
              <a:rPr lang="en-US" sz="3200" dirty="0">
                <a:solidFill>
                  <a:schemeClr val="bg1"/>
                </a:solidFill>
                <a:latin typeface="Arial" charset="0"/>
                <a:ea typeface="Arial" charset="0"/>
                <a:cs typeface="Arial" charset="0"/>
              </a:rPr>
              <a:t>Reading</a:t>
            </a:r>
          </a:p>
          <a:p>
            <a:pPr lvl="1"/>
            <a:r>
              <a:rPr lang="en-US" sz="2400" i="1" dirty="0">
                <a:solidFill>
                  <a:schemeClr val="bg1"/>
                </a:solidFill>
                <a:latin typeface="Arial" charset="0"/>
                <a:ea typeface="Arial" charset="0"/>
                <a:cs typeface="Arial" charset="0"/>
              </a:rPr>
              <a:t>(Casey, Queer, Gender Non-conforming)</a:t>
            </a: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131102452"/>
      </p:ext>
    </p:extLst>
  </p:cSld>
  <p:clrMapOvr>
    <a:masterClrMapping/>
  </p:clrMapOvr>
  <mc:AlternateContent xmlns:mc="http://schemas.openxmlformats.org/markup-compatibility/2006" xmlns:p14="http://schemas.microsoft.com/office/powerpoint/2010/main">
    <mc:Choice Requires="p14">
      <p:transition spd="slow" p14:dur="2000" advTm="72620"/>
    </mc:Choice>
    <mc:Fallback xmlns="">
      <p:transition spd="slow" advTm="7262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500" b="12500"/>
          <a:stretch>
            <a:fillRect/>
          </a:stretch>
        </p:blipFill>
        <p:spPr/>
      </p:pic>
      <p:sp>
        <p:nvSpPr>
          <p:cNvPr id="6" name="TextBox 5"/>
          <p:cNvSpPr txBox="1"/>
          <p:nvPr/>
        </p:nvSpPr>
        <p:spPr>
          <a:xfrm>
            <a:off x="320050" y="5824627"/>
            <a:ext cx="11033750" cy="769441"/>
          </a:xfrm>
          <a:prstGeom prst="rect">
            <a:avLst/>
          </a:prstGeom>
          <a:noFill/>
        </p:spPr>
        <p:txBody>
          <a:bodyPr wrap="square" rtlCol="0">
            <a:spAutoFit/>
          </a:bodyPr>
          <a:lstStyle/>
          <a:p>
            <a:r>
              <a:rPr lang="en-US" sz="2200" b="1" dirty="0">
                <a:solidFill>
                  <a:schemeClr val="bg1"/>
                </a:solidFill>
                <a:latin typeface="Arial" charset="0"/>
                <a:ea typeface="Arial" charset="0"/>
                <a:cs typeface="Arial" charset="0"/>
              </a:rPr>
              <a:t>Catfish: </a:t>
            </a:r>
            <a:r>
              <a:rPr lang="en-US" sz="2200" dirty="0">
                <a:solidFill>
                  <a:schemeClr val="bg1"/>
                </a:solidFill>
                <a:latin typeface="Arial" charset="0"/>
                <a:ea typeface="Arial" charset="0"/>
                <a:cs typeface="Arial" charset="0"/>
              </a:rPr>
              <a:t>a person who sets up a false personal profile on a social networking site for fraudulent or deceptive purposes</a:t>
            </a:r>
          </a:p>
        </p:txBody>
      </p:sp>
      <p:sp>
        <p:nvSpPr>
          <p:cNvPr id="7" name="TextBox 6"/>
          <p:cNvSpPr txBox="1"/>
          <p:nvPr/>
        </p:nvSpPr>
        <p:spPr>
          <a:xfrm>
            <a:off x="-1" y="635000"/>
            <a:ext cx="4486941" cy="584775"/>
          </a:xfrm>
          <a:prstGeom prst="rect">
            <a:avLst/>
          </a:prstGeom>
          <a:solidFill>
            <a:schemeClr val="tx1">
              <a:alpha val="65000"/>
            </a:schemeClr>
          </a:solidFill>
        </p:spPr>
        <p:txBody>
          <a:bodyPr wrap="square" rtlCol="0">
            <a:spAutoFit/>
          </a:bodyPr>
          <a:lstStyle/>
          <a:p>
            <a:r>
              <a:rPr lang="en-US" sz="3200" b="1" dirty="0">
                <a:solidFill>
                  <a:schemeClr val="bg1"/>
                </a:solidFill>
                <a:latin typeface="Arial" charset="0"/>
                <a:ea typeface="Arial" charset="0"/>
                <a:cs typeface="Arial" charset="0"/>
              </a:rPr>
              <a:t>Affordances</a:t>
            </a:r>
          </a:p>
        </p:txBody>
      </p:sp>
      <p:sp>
        <p:nvSpPr>
          <p:cNvPr id="8" name="TextBox 7"/>
          <p:cNvSpPr txBox="1"/>
          <p:nvPr/>
        </p:nvSpPr>
        <p:spPr>
          <a:xfrm>
            <a:off x="0" y="1793240"/>
            <a:ext cx="4486940" cy="1815882"/>
          </a:xfrm>
          <a:prstGeom prst="rect">
            <a:avLst/>
          </a:prstGeom>
          <a:solidFill>
            <a:schemeClr val="tx1">
              <a:alpha val="65000"/>
            </a:schemeClr>
          </a:solidFill>
        </p:spPr>
        <p:txBody>
          <a:bodyPr wrap="square" rtlCol="0">
            <a:spAutoFit/>
          </a:bodyPr>
          <a:lstStyle/>
          <a:p>
            <a:pPr marL="457200" indent="-457200">
              <a:buFont typeface="Arial" charset="0"/>
              <a:buChar char="•"/>
            </a:pPr>
            <a:r>
              <a:rPr lang="en-US" sz="3200" dirty="0">
                <a:solidFill>
                  <a:schemeClr val="bg1"/>
                </a:solidFill>
                <a:latin typeface="Arial" charset="0"/>
                <a:ea typeface="Arial" charset="0"/>
                <a:cs typeface="Arial" charset="0"/>
              </a:rPr>
              <a:t>Navigating visibility </a:t>
            </a:r>
          </a:p>
          <a:p>
            <a:pPr lvl="1"/>
            <a:r>
              <a:rPr lang="en-US" sz="2400" i="1" dirty="0">
                <a:solidFill>
                  <a:schemeClr val="bg1"/>
                </a:solidFill>
                <a:latin typeface="Arial" charset="0"/>
                <a:ea typeface="Arial" charset="0"/>
                <a:cs typeface="Arial" charset="0"/>
              </a:rPr>
              <a:t>(Rose, Queer, Female)</a:t>
            </a:r>
            <a:endParaRPr lang="en-US" sz="2400" dirty="0">
              <a:solidFill>
                <a:schemeClr val="bg1"/>
              </a:solidFill>
              <a:latin typeface="Arial" charset="0"/>
              <a:ea typeface="Arial" charset="0"/>
              <a:cs typeface="Arial" charset="0"/>
            </a:endParaRPr>
          </a:p>
          <a:p>
            <a:pPr marL="457200" indent="-457200">
              <a:buFont typeface="Arial" charset="0"/>
              <a:buChar char="•"/>
            </a:pPr>
            <a:r>
              <a:rPr lang="en-US" sz="3200" dirty="0">
                <a:solidFill>
                  <a:schemeClr val="bg1"/>
                </a:solidFill>
                <a:latin typeface="Arial" charset="0"/>
                <a:ea typeface="Arial" charset="0"/>
                <a:cs typeface="Arial" charset="0"/>
              </a:rPr>
              <a:t>Embodied learning</a:t>
            </a:r>
          </a:p>
          <a:p>
            <a:pPr lvl="1"/>
            <a:r>
              <a:rPr lang="en-US" sz="2400" i="1" dirty="0">
                <a:solidFill>
                  <a:schemeClr val="bg1"/>
                </a:solidFill>
                <a:latin typeface="Arial" charset="0"/>
                <a:ea typeface="Arial" charset="0"/>
                <a:cs typeface="Arial" charset="0"/>
              </a:rPr>
              <a:t>(Jamie, Transgender, Male)</a:t>
            </a: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779028081"/>
      </p:ext>
    </p:extLst>
  </p:cSld>
  <p:clrMapOvr>
    <a:masterClrMapping/>
  </p:clrMapOvr>
  <mc:AlternateContent xmlns:mc="http://schemas.openxmlformats.org/markup-compatibility/2006" xmlns:p14="http://schemas.microsoft.com/office/powerpoint/2010/main">
    <mc:Choice Requires="p14">
      <p:transition spd="slow" p14:dur="2000" advTm="121116"/>
    </mc:Choice>
    <mc:Fallback xmlns="">
      <p:transition spd="slow" advTm="12111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4050</TotalTime>
  <Words>3579</Words>
  <Application>Microsoft Macintosh PowerPoint</Application>
  <PresentationFormat>Widescreen</PresentationFormat>
  <Paragraphs>255</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User experience &amp; service</vt:lpstr>
      <vt:lpstr>User experience &amp; service</vt:lpstr>
      <vt:lpstr>PowerPoint Presentation</vt:lpstr>
      <vt:lpstr>References</vt:lpstr>
      <vt:lpstr>References</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Kitzie</dc:creator>
  <cp:lastModifiedBy>Vanessa Kitzie</cp:lastModifiedBy>
  <cp:revision>65</cp:revision>
  <dcterms:created xsi:type="dcterms:W3CDTF">2017-06-21T13:51:17Z</dcterms:created>
  <dcterms:modified xsi:type="dcterms:W3CDTF">2018-06-07T20:56:20Z</dcterms:modified>
</cp:coreProperties>
</file>