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5669" r:id="rId1"/>
  </p:sldMasterIdLst>
  <p:notesMasterIdLst>
    <p:notesMasterId r:id="rId31"/>
  </p:notesMasterIdLst>
  <p:sldIdLst>
    <p:sldId id="256" r:id="rId2"/>
    <p:sldId id="337" r:id="rId3"/>
    <p:sldId id="286" r:id="rId4"/>
    <p:sldId id="277" r:id="rId5"/>
    <p:sldId id="278" r:id="rId6"/>
    <p:sldId id="327" r:id="rId7"/>
    <p:sldId id="331" r:id="rId8"/>
    <p:sldId id="268" r:id="rId9"/>
    <p:sldId id="270" r:id="rId10"/>
    <p:sldId id="329" r:id="rId11"/>
    <p:sldId id="262" r:id="rId12"/>
    <p:sldId id="338" r:id="rId13"/>
    <p:sldId id="316" r:id="rId14"/>
    <p:sldId id="332" r:id="rId15"/>
    <p:sldId id="339" r:id="rId16"/>
    <p:sldId id="317" r:id="rId17"/>
    <p:sldId id="340" r:id="rId18"/>
    <p:sldId id="342" r:id="rId19"/>
    <p:sldId id="343" r:id="rId20"/>
    <p:sldId id="344" r:id="rId21"/>
    <p:sldId id="334" r:id="rId22"/>
    <p:sldId id="323" r:id="rId23"/>
    <p:sldId id="310" r:id="rId24"/>
    <p:sldId id="326" r:id="rId25"/>
    <p:sldId id="307" r:id="rId26"/>
    <p:sldId id="279" r:id="rId27"/>
    <p:sldId id="313" r:id="rId28"/>
    <p:sldId id="314" r:id="rId29"/>
    <p:sldId id="282"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p:restoredLeft sz="34567" autoAdjust="0"/>
    <p:restoredTop sz="63878" autoAdjust="0"/>
  </p:normalViewPr>
  <p:slideViewPr>
    <p:cSldViewPr snapToGrid="0" snapToObjects="1">
      <p:cViewPr varScale="1">
        <p:scale>
          <a:sx n="57" d="100"/>
          <a:sy n="57" d="100"/>
        </p:scale>
        <p:origin x="-3376"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harts/_rels/chart1.xml.rels><?xml version="1.0" encoding="UTF-8" standalone="yes"?>
<Relationships xmlns="http://schemas.openxmlformats.org/package/2006/relationships"><Relationship Id="rId1" Type="http://schemas.openxmlformats.org/officeDocument/2006/relationships/oleObject" Target="file:///C:\Users\XL179\Downloads\Spreadsheet%20to%20use.xlsx" TargetMode="External"/><Relationship Id="rId2"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03696322381745"/>
          <c:y val="0.20316916536013"/>
          <c:w val="0.595222244298619"/>
          <c:h val="0.729123983747271"/>
        </c:manualLayout>
      </c:layout>
      <c:barChart>
        <c:barDir val="bar"/>
        <c:grouping val="clustered"/>
        <c:varyColors val="0"/>
        <c:ser>
          <c:idx val="0"/>
          <c:order val="0"/>
          <c:spPr>
            <a:solidFill>
              <a:schemeClr val="accent1"/>
            </a:solidFill>
            <a:ln>
              <a:noFill/>
            </a:ln>
            <a:effectLst/>
          </c:spPr>
          <c:invertIfNegative val="0"/>
          <c:dLbls>
            <c:dLbl>
              <c:idx val="0"/>
              <c:layout>
                <c:manualLayout>
                  <c:x val="0.0204960032793605"/>
                  <c:y val="-0.00217551961677613"/>
                </c:manualLayout>
              </c:layout>
              <c:tx>
                <c:rich>
                  <a:bodyPr/>
                  <a:lstStyle/>
                  <a:p>
                    <a:r>
                      <a:rPr lang="en-US" b="1"/>
                      <a:t>0.6%</a:t>
                    </a:r>
                    <a:endParaRPr lang="en-US"/>
                  </a:p>
                </c:rich>
              </c:tx>
              <c:showLegendKey val="0"/>
              <c:showVal val="1"/>
              <c:showCatName val="0"/>
              <c:showSerName val="0"/>
              <c:showPercent val="0"/>
              <c:showBubbleSize val="0"/>
            </c:dLbl>
            <c:dLbl>
              <c:idx val="1"/>
              <c:layout>
                <c:manualLayout>
                  <c:x val="0.0204960032793605"/>
                  <c:y val="0.0"/>
                </c:manualLayout>
              </c:layout>
              <c:tx>
                <c:rich>
                  <a:bodyPr/>
                  <a:lstStyle/>
                  <a:p>
                    <a:r>
                      <a:rPr lang="en-US" b="1"/>
                      <a:t>0.8%</a:t>
                    </a:r>
                    <a:endParaRPr lang="en-US"/>
                  </a:p>
                </c:rich>
              </c:tx>
              <c:showLegendKey val="0"/>
              <c:showVal val="1"/>
              <c:showCatName val="0"/>
              <c:showSerName val="0"/>
              <c:showPercent val="0"/>
              <c:showBubbleSize val="0"/>
            </c:dLbl>
            <c:dLbl>
              <c:idx val="2"/>
              <c:layout>
                <c:manualLayout>
                  <c:x val="0.0204960032793605"/>
                  <c:y val="0.0"/>
                </c:manualLayout>
              </c:layout>
              <c:showLegendKey val="0"/>
              <c:showVal val="1"/>
              <c:showCatName val="0"/>
              <c:showSerName val="0"/>
              <c:showPercent val="0"/>
              <c:showBubbleSize val="0"/>
            </c:dLbl>
            <c:dLbl>
              <c:idx val="3"/>
              <c:layout>
                <c:manualLayout>
                  <c:x val="0.0204960032793605"/>
                  <c:y val="0.0"/>
                </c:manualLayout>
              </c:layout>
              <c:tx>
                <c:rich>
                  <a:bodyPr/>
                  <a:lstStyle/>
                  <a:p>
                    <a:r>
                      <a:rPr lang="en-US" b="1"/>
                      <a:t>0.6%</a:t>
                    </a:r>
                    <a:endParaRPr lang="en-US"/>
                  </a:p>
                </c:rich>
              </c:tx>
              <c:showLegendKey val="0"/>
              <c:showVal val="1"/>
              <c:showCatName val="0"/>
              <c:showSerName val="0"/>
              <c:showPercent val="0"/>
              <c:showBubbleSize val="0"/>
            </c:dLbl>
            <c:dLbl>
              <c:idx val="4"/>
              <c:layout>
                <c:manualLayout>
                  <c:x val="0.0245952039352326"/>
                  <c:y val="0.0"/>
                </c:manualLayout>
              </c:layout>
              <c:tx>
                <c:rich>
                  <a:bodyPr/>
                  <a:lstStyle/>
                  <a:p>
                    <a:r>
                      <a:rPr lang="en-US" b="1"/>
                      <a:t>0.4%</a:t>
                    </a:r>
                    <a:endParaRPr lang="en-US"/>
                  </a:p>
                </c:rich>
              </c:tx>
              <c:showLegendKey val="0"/>
              <c:showVal val="1"/>
              <c:showCatName val="0"/>
              <c:showSerName val="0"/>
              <c:showPercent val="0"/>
              <c:showBubbleSize val="0"/>
            </c:dLbl>
            <c:dLbl>
              <c:idx val="5"/>
              <c:layout/>
              <c:tx>
                <c:rich>
                  <a:bodyPr/>
                  <a:lstStyle/>
                  <a:p>
                    <a:r>
                      <a:rPr lang="en-US" b="1"/>
                      <a:t>3.1%</a:t>
                    </a:r>
                    <a:endParaRPr lang="en-US"/>
                  </a:p>
                </c:rich>
              </c:tx>
              <c:showLegendKey val="0"/>
              <c:showVal val="1"/>
              <c:showCatName val="0"/>
              <c:showSerName val="0"/>
              <c:showPercent val="0"/>
              <c:showBubbleSize val="0"/>
            </c:dLbl>
            <c:dLbl>
              <c:idx val="6"/>
              <c:layout/>
              <c:tx>
                <c:rich>
                  <a:bodyPr/>
                  <a:lstStyle/>
                  <a:p>
                    <a:r>
                      <a:rPr lang="en-US" b="1"/>
                      <a:t>3.3%</a:t>
                    </a:r>
                    <a:endParaRPr lang="en-US"/>
                  </a:p>
                </c:rich>
              </c:tx>
              <c:showLegendKey val="0"/>
              <c:showVal val="1"/>
              <c:showCatName val="0"/>
              <c:showSerName val="0"/>
              <c:showPercent val="0"/>
              <c:showBubbleSize val="0"/>
            </c:dLbl>
            <c:dLbl>
              <c:idx val="7"/>
              <c:layout/>
              <c:tx>
                <c:rich>
                  <a:bodyPr/>
                  <a:lstStyle/>
                  <a:p>
                    <a:r>
                      <a:rPr lang="en-US" b="1"/>
                      <a:t>17.6%</a:t>
                    </a:r>
                    <a:endParaRPr lang="en-US"/>
                  </a:p>
                </c:rich>
              </c:tx>
              <c:showLegendKey val="0"/>
              <c:showVal val="1"/>
              <c:showCatName val="0"/>
              <c:showSerName val="0"/>
              <c:showPercent val="0"/>
              <c:showBubbleSize val="0"/>
            </c:dLbl>
            <c:dLbl>
              <c:idx val="8"/>
              <c:layout/>
              <c:tx>
                <c:rich>
                  <a:bodyPr/>
                  <a:lstStyle/>
                  <a:p>
                    <a:r>
                      <a:rPr lang="en-US" b="1"/>
                      <a:t>6.9%</a:t>
                    </a:r>
                    <a:endParaRPr lang="en-US"/>
                  </a:p>
                </c:rich>
              </c:tx>
              <c:showLegendKey val="0"/>
              <c:showVal val="1"/>
              <c:showCatName val="0"/>
              <c:showSerName val="0"/>
              <c:showPercent val="0"/>
              <c:showBubbleSize val="0"/>
            </c:dLbl>
            <c:dLbl>
              <c:idx val="9"/>
              <c:layout>
                <c:manualLayout>
                  <c:x val="0.0122972791959111"/>
                  <c:y val="-5.93593347005767E-7"/>
                </c:manualLayout>
              </c:layout>
              <c:tx>
                <c:rich>
                  <a:bodyPr/>
                  <a:lstStyle/>
                  <a:p>
                    <a:r>
                      <a:rPr lang="en-US" b="1"/>
                      <a:t>5.2%</a:t>
                    </a:r>
                    <a:endParaRPr lang="en-US"/>
                  </a:p>
                </c:rich>
              </c:tx>
              <c:showLegendKey val="0"/>
              <c:showVal val="1"/>
              <c:showCatName val="0"/>
              <c:showSerName val="0"/>
              <c:showPercent val="0"/>
              <c:showBubbleSize val="0"/>
            </c:dLbl>
            <c:dLbl>
              <c:idx val="10"/>
              <c:layout/>
              <c:tx>
                <c:rich>
                  <a:bodyPr/>
                  <a:lstStyle/>
                  <a:p>
                    <a:r>
                      <a:rPr lang="en-US" b="1"/>
                      <a:t>61.0%</a:t>
                    </a:r>
                    <a:endParaRPr lang="en-US"/>
                  </a:p>
                </c:rich>
              </c:tx>
              <c:showLegendKey val="0"/>
              <c:showVal val="1"/>
              <c:showCatName val="0"/>
              <c:showSerName val="0"/>
              <c:showPercent val="0"/>
              <c:showBubbleSize val="0"/>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Arial Narrow"/>
                    <a:ea typeface="+mn-ea"/>
                    <a:cs typeface="Arial Narrow"/>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'[Spreadsheet to use.xlsx]Sheet1'!$D$1:$D$11</c:f>
              <c:strCache>
                <c:ptCount val="11"/>
                <c:pt idx="0">
                  <c:v>N/A</c:v>
                </c:pt>
                <c:pt idx="1">
                  <c:v>5.0+ FTE</c:v>
                </c:pt>
                <c:pt idx="2">
                  <c:v>4.0 FTE</c:v>
                </c:pt>
                <c:pt idx="3">
                  <c:v>3.0 FTE</c:v>
                </c:pt>
                <c:pt idx="4">
                  <c:v>2.5 FTE</c:v>
                </c:pt>
                <c:pt idx="5">
                  <c:v>2.0 FTE</c:v>
                </c:pt>
                <c:pt idx="6">
                  <c:v>1.5 FTE</c:v>
                </c:pt>
                <c:pt idx="7">
                  <c:v>1.0 FTE</c:v>
                </c:pt>
                <c:pt idx="8">
                  <c:v>0.5 FTE</c:v>
                </c:pt>
                <c:pt idx="9">
                  <c:v>Less than .5 FTE</c:v>
                </c:pt>
                <c:pt idx="10">
                  <c:v>0 FTE</c:v>
                </c:pt>
              </c:strCache>
            </c:strRef>
          </c:cat>
          <c:val>
            <c:numRef>
              <c:f>'[Spreadsheet to use.xlsx]Sheet1'!$E$1:$E$11</c:f>
              <c:numCache>
                <c:formatCode>0.00%</c:formatCode>
                <c:ptCount val="11"/>
                <c:pt idx="0">
                  <c:v>0.00575815738963532</c:v>
                </c:pt>
                <c:pt idx="1">
                  <c:v>0.00767754318618042</c:v>
                </c:pt>
                <c:pt idx="2">
                  <c:v>0.00575815738963532</c:v>
                </c:pt>
                <c:pt idx="3">
                  <c:v>0.00575815738963532</c:v>
                </c:pt>
                <c:pt idx="4">
                  <c:v>0.00383877159309021</c:v>
                </c:pt>
                <c:pt idx="5">
                  <c:v>0.0307101727447217</c:v>
                </c:pt>
                <c:pt idx="6">
                  <c:v>0.0326295585412668</c:v>
                </c:pt>
                <c:pt idx="7">
                  <c:v>0.17658349328215</c:v>
                </c:pt>
                <c:pt idx="8">
                  <c:v>0.0690978886756238</c:v>
                </c:pt>
                <c:pt idx="9">
                  <c:v>0.0518234165067178</c:v>
                </c:pt>
                <c:pt idx="10">
                  <c:v>0.610364683301343</c:v>
                </c:pt>
              </c:numCache>
            </c:numRef>
          </c:val>
          <c:extLst xmlns:c16r2="http://schemas.microsoft.com/office/drawing/2015/06/chart">
            <c:ext xmlns:c16="http://schemas.microsoft.com/office/drawing/2014/chart" uri="{C3380CC4-5D6E-409C-BE32-E72D297353CC}">
              <c16:uniqueId val="{00000000-61E9-44DE-85B2-EEE90E2778AC}"/>
            </c:ext>
          </c:extLst>
        </c:ser>
        <c:dLbls>
          <c:showLegendKey val="0"/>
          <c:showVal val="0"/>
          <c:showCatName val="0"/>
          <c:showSerName val="0"/>
          <c:showPercent val="0"/>
          <c:showBubbleSize val="0"/>
        </c:dLbls>
        <c:gapWidth val="182"/>
        <c:axId val="-2137072760"/>
        <c:axId val="-2137069064"/>
      </c:barChart>
      <c:catAx>
        <c:axId val="-21370727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Arial Narrow"/>
                <a:ea typeface="+mn-ea"/>
                <a:cs typeface="Arial Narrow"/>
              </a:defRPr>
            </a:pPr>
            <a:endParaRPr lang="en-US"/>
          </a:p>
        </c:txPr>
        <c:crossAx val="-2137069064"/>
        <c:crosses val="autoZero"/>
        <c:auto val="1"/>
        <c:lblAlgn val="ctr"/>
        <c:lblOffset val="100"/>
        <c:noMultiLvlLbl val="0"/>
      </c:catAx>
      <c:valAx>
        <c:axId val="-2137069064"/>
        <c:scaling>
          <c:orientation val="minMax"/>
        </c:scaling>
        <c:delete val="1"/>
        <c:axPos val="b"/>
        <c:numFmt formatCode="0.00%" sourceLinked="1"/>
        <c:majorTickMark val="none"/>
        <c:minorTickMark val="none"/>
        <c:tickLblPos val="nextTo"/>
        <c:crossAx val="-2137072760"/>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lgn="ctr">
        <a:defRPr/>
      </a:pPr>
      <a:endParaRPr lang="en-US"/>
    </a:p>
  </c:txPr>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85ABD91-D409-C540-ABC7-96BE4EB3E014}" type="doc">
      <dgm:prSet loTypeId="urn:microsoft.com/office/officeart/2005/8/layout/radial4" loCatId="" qsTypeId="urn:microsoft.com/office/officeart/2005/8/quickstyle/simple4" qsCatId="simple" csTypeId="urn:microsoft.com/office/officeart/2005/8/colors/colorful1" csCatId="colorful" phldr="1"/>
      <dgm:spPr/>
      <dgm:t>
        <a:bodyPr/>
        <a:lstStyle/>
        <a:p>
          <a:endParaRPr lang="en-US"/>
        </a:p>
      </dgm:t>
    </dgm:pt>
    <dgm:pt modelId="{92AE80D1-6269-7647-8E00-74B400F6CCB8}">
      <dgm:prSet phldrT="[Text]" custT="1"/>
      <dgm:spPr>
        <a:solidFill>
          <a:schemeClr val="tx1"/>
        </a:solidFill>
      </dgm:spPr>
      <dgm:t>
        <a:bodyPr/>
        <a:lstStyle/>
        <a:p>
          <a:pPr algn="ctr"/>
          <a:r>
            <a:rPr lang="en-US" sz="2400" b="1" dirty="0" smtClean="0">
              <a:solidFill>
                <a:schemeClr val="bg1"/>
              </a:solidFill>
              <a:latin typeface="Arial Narrow"/>
              <a:cs typeface="Arial Narrow"/>
            </a:rPr>
            <a:t>Learning Outcomes</a:t>
          </a:r>
          <a:endParaRPr lang="en-US" sz="2400" b="1" dirty="0">
            <a:solidFill>
              <a:schemeClr val="bg1"/>
            </a:solidFill>
            <a:latin typeface="Arial Narrow"/>
            <a:cs typeface="Arial Narrow"/>
          </a:endParaRPr>
        </a:p>
      </dgm:t>
    </dgm:pt>
    <dgm:pt modelId="{AAE871BA-5565-3742-A84A-EB08AF525F5A}" type="parTrans" cxnId="{DFB83D8E-66C2-9D42-AF01-A2ABCA0F6450}">
      <dgm:prSet/>
      <dgm:spPr/>
      <dgm:t>
        <a:bodyPr/>
        <a:lstStyle/>
        <a:p>
          <a:pPr algn="ctr"/>
          <a:endParaRPr lang="en-US"/>
        </a:p>
      </dgm:t>
    </dgm:pt>
    <dgm:pt modelId="{86FA9308-3431-014C-BCA5-F66F5234F419}" type="sibTrans" cxnId="{DFB83D8E-66C2-9D42-AF01-A2ABCA0F6450}">
      <dgm:prSet/>
      <dgm:spPr/>
      <dgm:t>
        <a:bodyPr/>
        <a:lstStyle/>
        <a:p>
          <a:pPr algn="ctr"/>
          <a:endParaRPr lang="en-US"/>
        </a:p>
      </dgm:t>
    </dgm:pt>
    <dgm:pt modelId="{08939EAB-08B2-0045-9B73-05C28C98E5DD}">
      <dgm:prSet phldrT="[Text]" custT="1"/>
      <dgm:spPr>
        <a:solidFill>
          <a:schemeClr val="accent5">
            <a:lumMod val="40000"/>
            <a:lumOff val="60000"/>
          </a:schemeClr>
        </a:solidFill>
      </dgm:spPr>
      <dgm:t>
        <a:bodyPr/>
        <a:lstStyle/>
        <a:p>
          <a:pPr algn="ctr"/>
          <a:endParaRPr lang="en-US" sz="1050" b="1" dirty="0">
            <a:solidFill>
              <a:schemeClr val="tx1"/>
            </a:solidFill>
          </a:endParaRPr>
        </a:p>
        <a:p>
          <a:pPr algn="ctr"/>
          <a:r>
            <a:rPr lang="en-US" sz="2400" b="1" dirty="0" smtClean="0">
              <a:solidFill>
                <a:schemeClr val="accent2"/>
              </a:solidFill>
              <a:latin typeface="Arial Narrow"/>
              <a:cs typeface="Arial Narrow"/>
            </a:rPr>
            <a:t>2. Learning </a:t>
          </a:r>
          <a:r>
            <a:rPr lang="en-US" sz="2400" b="1" dirty="0">
              <a:solidFill>
                <a:schemeClr val="accent2"/>
              </a:solidFill>
              <a:latin typeface="Arial Narrow"/>
              <a:cs typeface="Arial Narrow"/>
            </a:rPr>
            <a:t>Environment</a:t>
          </a:r>
          <a:r>
            <a:rPr lang="en-US" sz="2400" b="1" dirty="0">
              <a:solidFill>
                <a:schemeClr val="tx1"/>
              </a:solidFill>
              <a:latin typeface="Arial Narrow"/>
              <a:cs typeface="Arial Narrow"/>
            </a:rPr>
            <a:t/>
          </a:r>
          <a:br>
            <a:rPr lang="en-US" sz="2400" b="1" dirty="0">
              <a:solidFill>
                <a:schemeClr val="tx1"/>
              </a:solidFill>
              <a:latin typeface="Arial Narrow"/>
              <a:cs typeface="Arial Narrow"/>
            </a:rPr>
          </a:br>
          <a:r>
            <a:rPr lang="en-US" sz="2400" b="1" dirty="0">
              <a:solidFill>
                <a:schemeClr val="tx1"/>
              </a:solidFill>
              <a:latin typeface="Arial Narrow"/>
              <a:cs typeface="Arial Narrow"/>
            </a:rPr>
            <a:t>[</a:t>
          </a:r>
          <a:r>
            <a:rPr lang="en-US" sz="2400" b="1" dirty="0" smtClean="0">
              <a:solidFill>
                <a:schemeClr val="tx1"/>
              </a:solidFill>
              <a:latin typeface="Arial Narrow"/>
              <a:cs typeface="Arial Narrow"/>
            </a:rPr>
            <a:t>Facility/Technology  </a:t>
          </a:r>
          <a:r>
            <a:rPr lang="en-US" sz="2400" b="1" dirty="0">
              <a:solidFill>
                <a:schemeClr val="tx1"/>
              </a:solidFill>
              <a:latin typeface="Arial Narrow"/>
              <a:cs typeface="Arial Narrow"/>
            </a:rPr>
            <a:t>Input]</a:t>
          </a:r>
        </a:p>
        <a:p>
          <a:pPr algn="ctr"/>
          <a:endParaRPr lang="en-US" sz="1100" b="1" dirty="0">
            <a:solidFill>
              <a:schemeClr val="tx1"/>
            </a:solidFill>
          </a:endParaRPr>
        </a:p>
      </dgm:t>
    </dgm:pt>
    <dgm:pt modelId="{6B3DFF93-FF03-4644-929F-4E3A48DE0C25}" type="parTrans" cxnId="{429CD60A-DCC8-F34C-9AD6-A86FA0C44F73}">
      <dgm:prSet/>
      <dgm:spPr>
        <a:solidFill>
          <a:schemeClr val="accent4">
            <a:lumMod val="20000"/>
            <a:lumOff val="80000"/>
          </a:schemeClr>
        </a:solidFill>
      </dgm:spPr>
      <dgm:t>
        <a:bodyPr/>
        <a:lstStyle/>
        <a:p>
          <a:pPr algn="ctr"/>
          <a:endParaRPr lang="en-US"/>
        </a:p>
      </dgm:t>
    </dgm:pt>
    <dgm:pt modelId="{1492268B-E5B7-F046-8D96-88D4D3D41183}" type="sibTrans" cxnId="{429CD60A-DCC8-F34C-9AD6-A86FA0C44F73}">
      <dgm:prSet/>
      <dgm:spPr/>
      <dgm:t>
        <a:bodyPr/>
        <a:lstStyle/>
        <a:p>
          <a:pPr algn="ctr"/>
          <a:endParaRPr lang="en-US"/>
        </a:p>
      </dgm:t>
    </dgm:pt>
    <dgm:pt modelId="{230654C0-26FB-F745-AEB3-AD30FD747894}">
      <dgm:prSet phldrT="[Text]" custT="1"/>
      <dgm:spPr>
        <a:solidFill>
          <a:schemeClr val="accent5">
            <a:lumMod val="40000"/>
            <a:lumOff val="60000"/>
          </a:schemeClr>
        </a:solidFill>
      </dgm:spPr>
      <dgm:t>
        <a:bodyPr/>
        <a:lstStyle/>
        <a:p>
          <a:pPr algn="ctr"/>
          <a:r>
            <a:rPr lang="en-US" sz="2400" b="1" dirty="0" smtClean="0">
              <a:solidFill>
                <a:schemeClr val="accent2"/>
              </a:solidFill>
              <a:latin typeface="Arial Narrow"/>
              <a:cs typeface="Arial Narrow"/>
            </a:rPr>
            <a:t>1. Print and Digital Resources</a:t>
          </a:r>
        </a:p>
        <a:p>
          <a:pPr algn="ctr"/>
          <a:r>
            <a:rPr lang="en-US" sz="2400" b="1" dirty="0" smtClean="0">
              <a:solidFill>
                <a:schemeClr val="tx1"/>
              </a:solidFill>
              <a:latin typeface="Arial Narrow"/>
              <a:cs typeface="Arial Narrow"/>
            </a:rPr>
            <a:t>[</a:t>
          </a:r>
          <a:r>
            <a:rPr lang="en-US" sz="2400" b="1" dirty="0">
              <a:solidFill>
                <a:schemeClr val="tx1"/>
              </a:solidFill>
              <a:latin typeface="Arial Narrow"/>
              <a:cs typeface="Arial Narrow"/>
            </a:rPr>
            <a:t>Collection Input]</a:t>
          </a:r>
        </a:p>
      </dgm:t>
    </dgm:pt>
    <dgm:pt modelId="{AAF2AEAD-BAC9-1D47-9D6D-3386CA54094D}" type="parTrans" cxnId="{9B34F274-8AEF-774C-97DE-5AFC2384D580}">
      <dgm:prSet/>
      <dgm:spPr>
        <a:solidFill>
          <a:schemeClr val="accent2">
            <a:lumMod val="20000"/>
            <a:lumOff val="80000"/>
          </a:schemeClr>
        </a:solidFill>
      </dgm:spPr>
      <dgm:t>
        <a:bodyPr/>
        <a:lstStyle/>
        <a:p>
          <a:pPr algn="ctr"/>
          <a:endParaRPr lang="en-US"/>
        </a:p>
      </dgm:t>
    </dgm:pt>
    <dgm:pt modelId="{43553A77-D518-CC4F-B0B4-4E5A8866BEF2}" type="sibTrans" cxnId="{9B34F274-8AEF-774C-97DE-5AFC2384D580}">
      <dgm:prSet/>
      <dgm:spPr/>
      <dgm:t>
        <a:bodyPr/>
        <a:lstStyle/>
        <a:p>
          <a:pPr algn="ctr"/>
          <a:endParaRPr lang="en-US"/>
        </a:p>
      </dgm:t>
    </dgm:pt>
    <dgm:pt modelId="{B20EDB6E-B111-A74E-AC36-899382D10FB3}">
      <dgm:prSet phldrT="[Text]" custT="1"/>
      <dgm:spPr>
        <a:solidFill>
          <a:schemeClr val="accent5">
            <a:lumMod val="40000"/>
            <a:lumOff val="60000"/>
          </a:schemeClr>
        </a:solidFill>
      </dgm:spPr>
      <dgm:t>
        <a:bodyPr/>
        <a:lstStyle/>
        <a:p>
          <a:pPr algn="ctr"/>
          <a:r>
            <a:rPr lang="en-US" sz="2400" b="1" dirty="0" smtClean="0">
              <a:solidFill>
                <a:schemeClr val="accent2"/>
              </a:solidFill>
              <a:latin typeface="Arial Narrow"/>
              <a:cs typeface="Arial Narrow"/>
            </a:rPr>
            <a:t>3. Instructional </a:t>
          </a:r>
          <a:r>
            <a:rPr lang="en-US" sz="2400" b="1" dirty="0">
              <a:solidFill>
                <a:schemeClr val="accent2"/>
              </a:solidFill>
              <a:latin typeface="Arial Narrow"/>
              <a:cs typeface="Arial Narrow"/>
            </a:rPr>
            <a:t>Team </a:t>
          </a:r>
          <a:r>
            <a:rPr lang="en-US" sz="2400" b="1" dirty="0">
              <a:solidFill>
                <a:schemeClr val="tx1"/>
              </a:solidFill>
              <a:latin typeface="Arial Narrow"/>
              <a:cs typeface="Arial Narrow"/>
            </a:rPr>
            <a:t/>
          </a:r>
          <a:br>
            <a:rPr lang="en-US" sz="2400" b="1" dirty="0">
              <a:solidFill>
                <a:schemeClr val="tx1"/>
              </a:solidFill>
              <a:latin typeface="Arial Narrow"/>
              <a:cs typeface="Arial Narrow"/>
            </a:rPr>
          </a:br>
          <a:r>
            <a:rPr lang="en-US" sz="2400" b="1" dirty="0">
              <a:solidFill>
                <a:schemeClr val="tx1"/>
              </a:solidFill>
              <a:latin typeface="Arial Narrow"/>
              <a:cs typeface="Arial Narrow"/>
            </a:rPr>
            <a:t>[Staff Input]</a:t>
          </a:r>
        </a:p>
      </dgm:t>
    </dgm:pt>
    <dgm:pt modelId="{0A681928-25DF-7E4C-A9E6-565C5312CFE8}" type="parTrans" cxnId="{B8B6DA7E-74C7-1F44-A45D-3B1A3F47768D}">
      <dgm:prSet/>
      <dgm:spPr>
        <a:solidFill>
          <a:schemeClr val="accent4">
            <a:lumMod val="60000"/>
            <a:lumOff val="40000"/>
          </a:schemeClr>
        </a:solidFill>
      </dgm:spPr>
      <dgm:t>
        <a:bodyPr/>
        <a:lstStyle/>
        <a:p>
          <a:pPr algn="ctr"/>
          <a:endParaRPr lang="en-US"/>
        </a:p>
      </dgm:t>
    </dgm:pt>
    <dgm:pt modelId="{C43D10F4-B09A-644A-86D8-4D8C3EFA12AD}" type="sibTrans" cxnId="{B8B6DA7E-74C7-1F44-A45D-3B1A3F47768D}">
      <dgm:prSet/>
      <dgm:spPr/>
      <dgm:t>
        <a:bodyPr/>
        <a:lstStyle/>
        <a:p>
          <a:pPr algn="ctr"/>
          <a:endParaRPr lang="en-US"/>
        </a:p>
      </dgm:t>
    </dgm:pt>
    <dgm:pt modelId="{20CC1C62-A7CF-8144-A960-8338E835E90B}">
      <dgm:prSet custT="1"/>
      <dgm:spPr/>
      <dgm:t>
        <a:bodyPr/>
        <a:lstStyle/>
        <a:p>
          <a:endParaRPr lang="en-US"/>
        </a:p>
      </dgm:t>
    </dgm:pt>
    <dgm:pt modelId="{7F28E2F7-A97D-0F44-A5CA-2D3530F74BC5}" type="parTrans" cxnId="{A1C04125-35EE-E64B-B05E-00C6097AECD8}">
      <dgm:prSet/>
      <dgm:spPr/>
      <dgm:t>
        <a:bodyPr/>
        <a:lstStyle/>
        <a:p>
          <a:pPr algn="ctr"/>
          <a:endParaRPr lang="en-US"/>
        </a:p>
      </dgm:t>
    </dgm:pt>
    <dgm:pt modelId="{3327122E-1652-C54A-B998-EF70444E5030}" type="sibTrans" cxnId="{A1C04125-35EE-E64B-B05E-00C6097AECD8}">
      <dgm:prSet/>
      <dgm:spPr/>
      <dgm:t>
        <a:bodyPr/>
        <a:lstStyle/>
        <a:p>
          <a:pPr algn="ctr"/>
          <a:endParaRPr lang="en-US"/>
        </a:p>
      </dgm:t>
    </dgm:pt>
    <dgm:pt modelId="{610A7B5B-8269-9541-8805-1DBE6185EB89}">
      <dgm:prSet phldrT="[Text]" custT="1"/>
      <dgm:spPr>
        <a:solidFill>
          <a:schemeClr val="accent5">
            <a:lumMod val="40000"/>
            <a:lumOff val="60000"/>
          </a:schemeClr>
        </a:solidFill>
      </dgm:spPr>
      <dgm:t>
        <a:bodyPr/>
        <a:lstStyle/>
        <a:p>
          <a:pPr algn="ctr"/>
          <a:r>
            <a:rPr lang="en-US" sz="2400" b="1" dirty="0" smtClean="0">
              <a:solidFill>
                <a:schemeClr val="accent2"/>
              </a:solidFill>
              <a:latin typeface="Arial Narrow"/>
              <a:cs typeface="Arial Narrow"/>
            </a:rPr>
            <a:t>4. Funding</a:t>
          </a:r>
          <a:r>
            <a:rPr lang="en-US" sz="2400" b="1" dirty="0">
              <a:solidFill>
                <a:schemeClr val="tx1"/>
              </a:solidFill>
              <a:latin typeface="Arial Narrow"/>
              <a:cs typeface="Arial Narrow"/>
            </a:rPr>
            <a:t/>
          </a:r>
          <a:br>
            <a:rPr lang="en-US" sz="2400" b="1" dirty="0">
              <a:solidFill>
                <a:schemeClr val="tx1"/>
              </a:solidFill>
              <a:latin typeface="Arial Narrow"/>
              <a:cs typeface="Arial Narrow"/>
            </a:rPr>
          </a:br>
          <a:r>
            <a:rPr lang="en-US" sz="2400" b="1" dirty="0" smtClean="0">
              <a:solidFill>
                <a:schemeClr val="tx1"/>
              </a:solidFill>
              <a:latin typeface="Arial Narrow"/>
              <a:cs typeface="Arial Narrow"/>
            </a:rPr>
            <a:t>[Budget Input</a:t>
          </a:r>
          <a:r>
            <a:rPr lang="en-US" sz="2400" b="1" dirty="0">
              <a:solidFill>
                <a:schemeClr val="tx1"/>
              </a:solidFill>
              <a:latin typeface="Arial Narrow"/>
              <a:cs typeface="Arial Narrow"/>
            </a:rPr>
            <a:t>]</a:t>
          </a:r>
        </a:p>
      </dgm:t>
    </dgm:pt>
    <dgm:pt modelId="{D8E88ABD-E989-684F-A04A-FF579BD50287}" type="parTrans" cxnId="{5A4F70BB-55D7-7A48-9747-6102FD49A075}">
      <dgm:prSet/>
      <dgm:spPr>
        <a:solidFill>
          <a:schemeClr val="accent3">
            <a:lumMod val="20000"/>
            <a:lumOff val="80000"/>
          </a:schemeClr>
        </a:solidFill>
      </dgm:spPr>
      <dgm:t>
        <a:bodyPr/>
        <a:lstStyle/>
        <a:p>
          <a:endParaRPr lang="en-US"/>
        </a:p>
      </dgm:t>
    </dgm:pt>
    <dgm:pt modelId="{C8EDAB84-A812-8540-8826-8557B74A5D17}" type="sibTrans" cxnId="{5A4F70BB-55D7-7A48-9747-6102FD49A075}">
      <dgm:prSet/>
      <dgm:spPr/>
      <dgm:t>
        <a:bodyPr/>
        <a:lstStyle/>
        <a:p>
          <a:endParaRPr lang="en-US"/>
        </a:p>
      </dgm:t>
    </dgm:pt>
    <dgm:pt modelId="{586D21D3-901B-CE4E-9EDC-BB61567F6BA5}">
      <dgm:prSet phldrT="[Text]" custT="1"/>
      <dgm:spPr>
        <a:solidFill>
          <a:schemeClr val="accent5">
            <a:lumMod val="40000"/>
            <a:lumOff val="60000"/>
          </a:schemeClr>
        </a:solidFill>
      </dgm:spPr>
      <dgm:t>
        <a:bodyPr/>
        <a:lstStyle/>
        <a:p>
          <a:pPr algn="ctr"/>
          <a:r>
            <a:rPr lang="en-US" sz="2400" b="1" dirty="0" smtClean="0">
              <a:solidFill>
                <a:schemeClr val="accent2"/>
              </a:solidFill>
              <a:latin typeface="Arial Narrow"/>
              <a:cs typeface="Arial Narrow"/>
            </a:rPr>
            <a:t>5. Instruction/Help</a:t>
          </a:r>
          <a:r>
            <a:rPr lang="en-US" sz="2400" b="1" dirty="0">
              <a:solidFill>
                <a:schemeClr val="tx1"/>
              </a:solidFill>
              <a:latin typeface="Arial Narrow"/>
              <a:cs typeface="Arial Narrow"/>
            </a:rPr>
            <a:t/>
          </a:r>
          <a:br>
            <a:rPr lang="en-US" sz="2400" b="1" dirty="0">
              <a:solidFill>
                <a:schemeClr val="tx1"/>
              </a:solidFill>
              <a:latin typeface="Arial Narrow"/>
              <a:cs typeface="Arial Narrow"/>
            </a:rPr>
          </a:br>
          <a:r>
            <a:rPr lang="en-US" sz="2400" b="1" dirty="0" smtClean="0">
              <a:solidFill>
                <a:schemeClr val="tx1"/>
              </a:solidFill>
              <a:latin typeface="Arial Narrow"/>
              <a:cs typeface="Arial Narrow"/>
            </a:rPr>
            <a:t>[Programming Output]</a:t>
          </a:r>
          <a:endParaRPr lang="en-US" sz="2400" b="1" dirty="0">
            <a:solidFill>
              <a:schemeClr val="tx1"/>
            </a:solidFill>
            <a:latin typeface="Arial Narrow"/>
            <a:cs typeface="Arial Narrow"/>
          </a:endParaRPr>
        </a:p>
      </dgm:t>
    </dgm:pt>
    <dgm:pt modelId="{676FD1F1-A369-7842-B556-BC381F536CEC}" type="parTrans" cxnId="{1586FED8-0647-3546-8FD6-81E99061B626}">
      <dgm:prSet/>
      <dgm:spPr>
        <a:solidFill>
          <a:srgbClr val="FFFF00"/>
        </a:solidFill>
      </dgm:spPr>
      <dgm:t>
        <a:bodyPr/>
        <a:lstStyle/>
        <a:p>
          <a:endParaRPr lang="en-US"/>
        </a:p>
      </dgm:t>
    </dgm:pt>
    <dgm:pt modelId="{D774A76F-4DD5-A945-9730-BD38E584C947}" type="sibTrans" cxnId="{1586FED8-0647-3546-8FD6-81E99061B626}">
      <dgm:prSet/>
      <dgm:spPr/>
      <dgm:t>
        <a:bodyPr/>
        <a:lstStyle/>
        <a:p>
          <a:endParaRPr lang="en-US"/>
        </a:p>
      </dgm:t>
    </dgm:pt>
    <dgm:pt modelId="{D031DFCD-5399-7343-A0F7-E18AAC051AAB}" type="pres">
      <dgm:prSet presAssocID="{585ABD91-D409-C540-ABC7-96BE4EB3E014}" presName="cycle" presStyleCnt="0">
        <dgm:presLayoutVars>
          <dgm:chMax val="1"/>
          <dgm:dir/>
          <dgm:animLvl val="ctr"/>
          <dgm:resizeHandles val="exact"/>
        </dgm:presLayoutVars>
      </dgm:prSet>
      <dgm:spPr/>
      <dgm:t>
        <a:bodyPr/>
        <a:lstStyle/>
        <a:p>
          <a:endParaRPr lang="en-US"/>
        </a:p>
      </dgm:t>
    </dgm:pt>
    <dgm:pt modelId="{66390780-899C-A94F-BF48-EF31DD792623}" type="pres">
      <dgm:prSet presAssocID="{92AE80D1-6269-7647-8E00-74B400F6CCB8}" presName="centerShape" presStyleLbl="node0" presStyleIdx="0" presStyleCnt="1" custScaleX="172272" custLinFactNeighborX="-1639" custLinFactNeighborY="149"/>
      <dgm:spPr/>
      <dgm:t>
        <a:bodyPr/>
        <a:lstStyle/>
        <a:p>
          <a:endParaRPr lang="en-US"/>
        </a:p>
      </dgm:t>
    </dgm:pt>
    <dgm:pt modelId="{D61E0B7A-DC13-5641-8A4E-F0BA6172FFCE}" type="pres">
      <dgm:prSet presAssocID="{AAF2AEAD-BAC9-1D47-9D6D-3386CA54094D}" presName="parTrans" presStyleLbl="bgSibTrans2D1" presStyleIdx="0" presStyleCnt="5" custScaleX="114479" custLinFactNeighborX="5792" custLinFactNeighborY="76556"/>
      <dgm:spPr/>
      <dgm:t>
        <a:bodyPr/>
        <a:lstStyle/>
        <a:p>
          <a:endParaRPr lang="en-US"/>
        </a:p>
      </dgm:t>
    </dgm:pt>
    <dgm:pt modelId="{BDFDF57C-B644-CD4D-81C4-FF865A28DF25}" type="pres">
      <dgm:prSet presAssocID="{230654C0-26FB-F745-AEB3-AD30FD747894}" presName="node" presStyleLbl="node1" presStyleIdx="0" presStyleCnt="5" custScaleX="159286" custScaleY="133584" custRadScaleRad="146549" custRadScaleInc="-12143">
        <dgm:presLayoutVars>
          <dgm:bulletEnabled val="1"/>
        </dgm:presLayoutVars>
      </dgm:prSet>
      <dgm:spPr/>
      <dgm:t>
        <a:bodyPr/>
        <a:lstStyle/>
        <a:p>
          <a:endParaRPr lang="en-US"/>
        </a:p>
      </dgm:t>
    </dgm:pt>
    <dgm:pt modelId="{69D6FE01-A98B-6A46-B6AA-19B0E7212630}" type="pres">
      <dgm:prSet presAssocID="{6B3DFF93-FF03-4644-929F-4E3A48DE0C25}" presName="parTrans" presStyleLbl="bgSibTrans2D1" presStyleIdx="1" presStyleCnt="5" custScaleX="64788" custLinFactNeighborX="8933" custLinFactNeighborY="89478"/>
      <dgm:spPr/>
      <dgm:t>
        <a:bodyPr/>
        <a:lstStyle/>
        <a:p>
          <a:endParaRPr lang="en-US"/>
        </a:p>
      </dgm:t>
    </dgm:pt>
    <dgm:pt modelId="{26D9D3B8-85D5-1F47-B1D8-73385D771513}" type="pres">
      <dgm:prSet presAssocID="{08939EAB-08B2-0045-9B73-05C28C98E5DD}" presName="node" presStyleLbl="node1" presStyleIdx="1" presStyleCnt="5" custScaleX="183789" custScaleY="122294" custRadScaleRad="160656" custRadScaleInc="-1159">
        <dgm:presLayoutVars>
          <dgm:bulletEnabled val="1"/>
        </dgm:presLayoutVars>
      </dgm:prSet>
      <dgm:spPr/>
      <dgm:t>
        <a:bodyPr/>
        <a:lstStyle/>
        <a:p>
          <a:endParaRPr lang="en-US"/>
        </a:p>
      </dgm:t>
    </dgm:pt>
    <dgm:pt modelId="{32F0B5F0-775C-3949-B05C-72F42B45EDDF}" type="pres">
      <dgm:prSet presAssocID="{0A681928-25DF-7E4C-A9E6-565C5312CFE8}" presName="parTrans" presStyleLbl="bgSibTrans2D1" presStyleIdx="2" presStyleCnt="5" custFlipHor="0" custScaleX="3108" custLinFactY="-179936" custLinFactNeighborX="-43987" custLinFactNeighborY="-200000"/>
      <dgm:spPr/>
      <dgm:t>
        <a:bodyPr/>
        <a:lstStyle/>
        <a:p>
          <a:endParaRPr lang="en-US"/>
        </a:p>
      </dgm:t>
    </dgm:pt>
    <dgm:pt modelId="{4DB83AA6-DEA4-A94E-8156-210273029845}" type="pres">
      <dgm:prSet presAssocID="{B20EDB6E-B111-A74E-AC36-899382D10FB3}" presName="node" presStyleLbl="node1" presStyleIdx="2" presStyleCnt="5" custScaleX="153567" custRadScaleRad="100590" custRadScaleInc="17253">
        <dgm:presLayoutVars>
          <dgm:bulletEnabled val="1"/>
        </dgm:presLayoutVars>
      </dgm:prSet>
      <dgm:spPr/>
      <dgm:t>
        <a:bodyPr/>
        <a:lstStyle/>
        <a:p>
          <a:endParaRPr lang="en-US"/>
        </a:p>
      </dgm:t>
    </dgm:pt>
    <dgm:pt modelId="{B49C2404-A124-1F4A-A5F5-2CC8087D0CBB}" type="pres">
      <dgm:prSet presAssocID="{D8E88ABD-E989-684F-A04A-FF579BD50287}" presName="parTrans" presStyleLbl="bgSibTrans2D1" presStyleIdx="3" presStyleCnt="5" custScaleX="69913" custLinFactNeighborX="-13629" custLinFactNeighborY="87140"/>
      <dgm:spPr/>
      <dgm:t>
        <a:bodyPr/>
        <a:lstStyle/>
        <a:p>
          <a:endParaRPr lang="en-US"/>
        </a:p>
      </dgm:t>
    </dgm:pt>
    <dgm:pt modelId="{523392E3-0F0E-3341-A23E-5ABFF341C0CA}" type="pres">
      <dgm:prSet presAssocID="{610A7B5B-8269-9541-8805-1DBE6185EB89}" presName="node" presStyleLbl="node1" presStyleIdx="3" presStyleCnt="5" custScaleX="156235" custScaleY="145297" custRadScaleRad="159838" custRadScaleInc="20022">
        <dgm:presLayoutVars>
          <dgm:bulletEnabled val="1"/>
        </dgm:presLayoutVars>
      </dgm:prSet>
      <dgm:spPr/>
      <dgm:t>
        <a:bodyPr/>
        <a:lstStyle/>
        <a:p>
          <a:endParaRPr lang="en-US"/>
        </a:p>
      </dgm:t>
    </dgm:pt>
    <dgm:pt modelId="{CE38B1B9-86DE-334E-ACB5-45B569F1636D}" type="pres">
      <dgm:prSet presAssocID="{676FD1F1-A369-7842-B556-BC381F536CEC}" presName="parTrans" presStyleLbl="bgSibTrans2D1" presStyleIdx="4" presStyleCnt="5" custLinFactNeighborX="-11033" custLinFactNeighborY="35182"/>
      <dgm:spPr/>
      <dgm:t>
        <a:bodyPr/>
        <a:lstStyle/>
        <a:p>
          <a:endParaRPr lang="en-US"/>
        </a:p>
      </dgm:t>
    </dgm:pt>
    <dgm:pt modelId="{0676137B-7000-3A47-B01C-EA79D359C566}" type="pres">
      <dgm:prSet presAssocID="{586D21D3-901B-CE4E-9EDC-BB61567F6BA5}" presName="node" presStyleLbl="node1" presStyleIdx="4" presStyleCnt="5" custScaleX="185892" custScaleY="111388" custRadScaleRad="141246" custRadScaleInc="4590">
        <dgm:presLayoutVars>
          <dgm:bulletEnabled val="1"/>
        </dgm:presLayoutVars>
      </dgm:prSet>
      <dgm:spPr/>
      <dgm:t>
        <a:bodyPr/>
        <a:lstStyle/>
        <a:p>
          <a:endParaRPr lang="en-US"/>
        </a:p>
      </dgm:t>
    </dgm:pt>
  </dgm:ptLst>
  <dgm:cxnLst>
    <dgm:cxn modelId="{3F5D3193-8F2E-B845-B9A2-82CDF35823B4}" type="presOf" srcId="{0A681928-25DF-7E4C-A9E6-565C5312CFE8}" destId="{32F0B5F0-775C-3949-B05C-72F42B45EDDF}" srcOrd="0" destOrd="0" presId="urn:microsoft.com/office/officeart/2005/8/layout/radial4"/>
    <dgm:cxn modelId="{DFB83D8E-66C2-9D42-AF01-A2ABCA0F6450}" srcId="{585ABD91-D409-C540-ABC7-96BE4EB3E014}" destId="{92AE80D1-6269-7647-8E00-74B400F6CCB8}" srcOrd="0" destOrd="0" parTransId="{AAE871BA-5565-3742-A84A-EB08AF525F5A}" sibTransId="{86FA9308-3431-014C-BCA5-F66F5234F419}"/>
    <dgm:cxn modelId="{EA1E4050-278D-C548-BE51-0ED3043A482B}" type="presOf" srcId="{610A7B5B-8269-9541-8805-1DBE6185EB89}" destId="{523392E3-0F0E-3341-A23E-5ABFF341C0CA}" srcOrd="0" destOrd="0" presId="urn:microsoft.com/office/officeart/2005/8/layout/radial4"/>
    <dgm:cxn modelId="{FD246C80-674E-1A42-81AD-6E968207C36D}" type="presOf" srcId="{585ABD91-D409-C540-ABC7-96BE4EB3E014}" destId="{D031DFCD-5399-7343-A0F7-E18AAC051AAB}" srcOrd="0" destOrd="0" presId="urn:microsoft.com/office/officeart/2005/8/layout/radial4"/>
    <dgm:cxn modelId="{F205DB55-5B60-7540-A99A-412315FF41D5}" type="presOf" srcId="{6B3DFF93-FF03-4644-929F-4E3A48DE0C25}" destId="{69D6FE01-A98B-6A46-B6AA-19B0E7212630}" srcOrd="0" destOrd="0" presId="urn:microsoft.com/office/officeart/2005/8/layout/radial4"/>
    <dgm:cxn modelId="{D5F96166-8C7A-D14C-B3FC-1F8CA6036C15}" type="presOf" srcId="{AAF2AEAD-BAC9-1D47-9D6D-3386CA54094D}" destId="{D61E0B7A-DC13-5641-8A4E-F0BA6172FFCE}" srcOrd="0" destOrd="0" presId="urn:microsoft.com/office/officeart/2005/8/layout/radial4"/>
    <dgm:cxn modelId="{9B34F274-8AEF-774C-97DE-5AFC2384D580}" srcId="{92AE80D1-6269-7647-8E00-74B400F6CCB8}" destId="{230654C0-26FB-F745-AEB3-AD30FD747894}" srcOrd="0" destOrd="0" parTransId="{AAF2AEAD-BAC9-1D47-9D6D-3386CA54094D}" sibTransId="{43553A77-D518-CC4F-B0B4-4E5A8866BEF2}"/>
    <dgm:cxn modelId="{571582CB-7C55-E84E-91FE-E0078591C894}" type="presOf" srcId="{D8E88ABD-E989-684F-A04A-FF579BD50287}" destId="{B49C2404-A124-1F4A-A5F5-2CC8087D0CBB}" srcOrd="0" destOrd="0" presId="urn:microsoft.com/office/officeart/2005/8/layout/radial4"/>
    <dgm:cxn modelId="{B8B6DA7E-74C7-1F44-A45D-3B1A3F47768D}" srcId="{92AE80D1-6269-7647-8E00-74B400F6CCB8}" destId="{B20EDB6E-B111-A74E-AC36-899382D10FB3}" srcOrd="2" destOrd="0" parTransId="{0A681928-25DF-7E4C-A9E6-565C5312CFE8}" sibTransId="{C43D10F4-B09A-644A-86D8-4D8C3EFA12AD}"/>
    <dgm:cxn modelId="{429CD60A-DCC8-F34C-9AD6-A86FA0C44F73}" srcId="{92AE80D1-6269-7647-8E00-74B400F6CCB8}" destId="{08939EAB-08B2-0045-9B73-05C28C98E5DD}" srcOrd="1" destOrd="0" parTransId="{6B3DFF93-FF03-4644-929F-4E3A48DE0C25}" sibTransId="{1492268B-E5B7-F046-8D96-88D4D3D41183}"/>
    <dgm:cxn modelId="{4BA8AD7E-96E2-7C44-BD85-73E760F98EA7}" type="presOf" srcId="{230654C0-26FB-F745-AEB3-AD30FD747894}" destId="{BDFDF57C-B644-CD4D-81C4-FF865A28DF25}" srcOrd="0" destOrd="0" presId="urn:microsoft.com/office/officeart/2005/8/layout/radial4"/>
    <dgm:cxn modelId="{C251AEB5-939E-454C-8491-0A09BAA55C63}" type="presOf" srcId="{586D21D3-901B-CE4E-9EDC-BB61567F6BA5}" destId="{0676137B-7000-3A47-B01C-EA79D359C566}" srcOrd="0" destOrd="0" presId="urn:microsoft.com/office/officeart/2005/8/layout/radial4"/>
    <dgm:cxn modelId="{E3C8FAAB-9AB3-4243-8064-2A073127AE06}" type="presOf" srcId="{08939EAB-08B2-0045-9B73-05C28C98E5DD}" destId="{26D9D3B8-85D5-1F47-B1D8-73385D771513}" srcOrd="0" destOrd="0" presId="urn:microsoft.com/office/officeart/2005/8/layout/radial4"/>
    <dgm:cxn modelId="{5A4F70BB-55D7-7A48-9747-6102FD49A075}" srcId="{92AE80D1-6269-7647-8E00-74B400F6CCB8}" destId="{610A7B5B-8269-9541-8805-1DBE6185EB89}" srcOrd="3" destOrd="0" parTransId="{D8E88ABD-E989-684F-A04A-FF579BD50287}" sibTransId="{C8EDAB84-A812-8540-8826-8557B74A5D17}"/>
    <dgm:cxn modelId="{A1C04125-35EE-E64B-B05E-00C6097AECD8}" srcId="{585ABD91-D409-C540-ABC7-96BE4EB3E014}" destId="{20CC1C62-A7CF-8144-A960-8338E835E90B}" srcOrd="1" destOrd="0" parTransId="{7F28E2F7-A97D-0F44-A5CA-2D3530F74BC5}" sibTransId="{3327122E-1652-C54A-B998-EF70444E5030}"/>
    <dgm:cxn modelId="{1586FED8-0647-3546-8FD6-81E99061B626}" srcId="{92AE80D1-6269-7647-8E00-74B400F6CCB8}" destId="{586D21D3-901B-CE4E-9EDC-BB61567F6BA5}" srcOrd="4" destOrd="0" parTransId="{676FD1F1-A369-7842-B556-BC381F536CEC}" sibTransId="{D774A76F-4DD5-A945-9730-BD38E584C947}"/>
    <dgm:cxn modelId="{8408263D-4BA8-6445-BEB7-D5F50A28F6FC}" type="presOf" srcId="{92AE80D1-6269-7647-8E00-74B400F6CCB8}" destId="{66390780-899C-A94F-BF48-EF31DD792623}" srcOrd="0" destOrd="0" presId="urn:microsoft.com/office/officeart/2005/8/layout/radial4"/>
    <dgm:cxn modelId="{3B63ED72-AC81-C84F-8F67-8F27EFB094AA}" type="presOf" srcId="{676FD1F1-A369-7842-B556-BC381F536CEC}" destId="{CE38B1B9-86DE-334E-ACB5-45B569F1636D}" srcOrd="0" destOrd="0" presId="urn:microsoft.com/office/officeart/2005/8/layout/radial4"/>
    <dgm:cxn modelId="{EF89F75C-0D3F-4F47-9031-20BDD33C23AE}" type="presOf" srcId="{B20EDB6E-B111-A74E-AC36-899382D10FB3}" destId="{4DB83AA6-DEA4-A94E-8156-210273029845}" srcOrd="0" destOrd="0" presId="urn:microsoft.com/office/officeart/2005/8/layout/radial4"/>
    <dgm:cxn modelId="{5D643632-0021-AD4F-844B-9A99AD66B9A8}" type="presParOf" srcId="{D031DFCD-5399-7343-A0F7-E18AAC051AAB}" destId="{66390780-899C-A94F-BF48-EF31DD792623}" srcOrd="0" destOrd="0" presId="urn:microsoft.com/office/officeart/2005/8/layout/radial4"/>
    <dgm:cxn modelId="{08AAF76B-BF1C-3E49-BFD9-5735C2583FC4}" type="presParOf" srcId="{D031DFCD-5399-7343-A0F7-E18AAC051AAB}" destId="{D61E0B7A-DC13-5641-8A4E-F0BA6172FFCE}" srcOrd="1" destOrd="0" presId="urn:microsoft.com/office/officeart/2005/8/layout/radial4"/>
    <dgm:cxn modelId="{915337BE-455A-D24B-82AD-581537DF5F16}" type="presParOf" srcId="{D031DFCD-5399-7343-A0F7-E18AAC051AAB}" destId="{BDFDF57C-B644-CD4D-81C4-FF865A28DF25}" srcOrd="2" destOrd="0" presId="urn:microsoft.com/office/officeart/2005/8/layout/radial4"/>
    <dgm:cxn modelId="{2367696E-53C4-0C4B-9CF9-8C79F68B177C}" type="presParOf" srcId="{D031DFCD-5399-7343-A0F7-E18AAC051AAB}" destId="{69D6FE01-A98B-6A46-B6AA-19B0E7212630}" srcOrd="3" destOrd="0" presId="urn:microsoft.com/office/officeart/2005/8/layout/radial4"/>
    <dgm:cxn modelId="{680A7A9E-E2B6-3B43-AC9B-0DBFA93D85C8}" type="presParOf" srcId="{D031DFCD-5399-7343-A0F7-E18AAC051AAB}" destId="{26D9D3B8-85D5-1F47-B1D8-73385D771513}" srcOrd="4" destOrd="0" presId="urn:microsoft.com/office/officeart/2005/8/layout/radial4"/>
    <dgm:cxn modelId="{174F042B-9BEE-834F-AC75-D1F6F0C0B955}" type="presParOf" srcId="{D031DFCD-5399-7343-A0F7-E18AAC051AAB}" destId="{32F0B5F0-775C-3949-B05C-72F42B45EDDF}" srcOrd="5" destOrd="0" presId="urn:microsoft.com/office/officeart/2005/8/layout/radial4"/>
    <dgm:cxn modelId="{7E0453DF-3706-1B4C-B359-DDC1616715F1}" type="presParOf" srcId="{D031DFCD-5399-7343-A0F7-E18AAC051AAB}" destId="{4DB83AA6-DEA4-A94E-8156-210273029845}" srcOrd="6" destOrd="0" presId="urn:microsoft.com/office/officeart/2005/8/layout/radial4"/>
    <dgm:cxn modelId="{680921F4-9286-054F-8DF7-A940869B9E46}" type="presParOf" srcId="{D031DFCD-5399-7343-A0F7-E18AAC051AAB}" destId="{B49C2404-A124-1F4A-A5F5-2CC8087D0CBB}" srcOrd="7" destOrd="0" presId="urn:microsoft.com/office/officeart/2005/8/layout/radial4"/>
    <dgm:cxn modelId="{37E29A78-7585-784F-8F48-6897C79689EC}" type="presParOf" srcId="{D031DFCD-5399-7343-A0F7-E18AAC051AAB}" destId="{523392E3-0F0E-3341-A23E-5ABFF341C0CA}" srcOrd="8" destOrd="0" presId="urn:microsoft.com/office/officeart/2005/8/layout/radial4"/>
    <dgm:cxn modelId="{8A72E739-6594-C44B-BAC4-D5374C7F1940}" type="presParOf" srcId="{D031DFCD-5399-7343-A0F7-E18AAC051AAB}" destId="{CE38B1B9-86DE-334E-ACB5-45B569F1636D}" srcOrd="9" destOrd="0" presId="urn:microsoft.com/office/officeart/2005/8/layout/radial4"/>
    <dgm:cxn modelId="{AA83FCE6-3C42-994D-857B-B1D859B90322}" type="presParOf" srcId="{D031DFCD-5399-7343-A0F7-E18AAC051AAB}" destId="{0676137B-7000-3A47-B01C-EA79D359C566}" srcOrd="10"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390780-899C-A94F-BF48-EF31DD792623}">
      <dsp:nvSpPr>
        <dsp:cNvPr id="0" name=""/>
        <dsp:cNvSpPr/>
      </dsp:nvSpPr>
      <dsp:spPr>
        <a:xfrm>
          <a:off x="2949315" y="2132176"/>
          <a:ext cx="2722705" cy="1580468"/>
        </a:xfrm>
        <a:prstGeom prst="ellipse">
          <a:avLst/>
        </a:prstGeom>
        <a:solidFill>
          <a:schemeClr val="tx1"/>
        </a:solidFill>
        <a:ln>
          <a:noFill/>
        </a:ln>
        <a:effectLst/>
        <a:scene3d>
          <a:camera prst="orthographicFront">
            <a:rot lat="0" lon="0" rev="0"/>
          </a:camera>
          <a:lightRig rig="glow" dir="tl">
            <a:rot lat="0" lon="0" rev="1800000"/>
          </a:lightRig>
        </a:scene3d>
        <a:sp3d contourW="10160" prstMaterial="dkEdge">
          <a:bevelT w="0" h="0" prst="angle"/>
          <a:contourClr>
            <a:schemeClr val="accent1">
              <a:hueOff val="0"/>
              <a:satOff val="0"/>
              <a:lumOff val="0"/>
              <a:alphaOff val="0"/>
              <a:shade val="30000"/>
              <a:satMod val="15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bg1"/>
              </a:solidFill>
              <a:latin typeface="Arial Narrow"/>
              <a:cs typeface="Arial Narrow"/>
            </a:rPr>
            <a:t>Learning Outcomes</a:t>
          </a:r>
          <a:endParaRPr lang="en-US" sz="2400" b="1" kern="1200" dirty="0">
            <a:solidFill>
              <a:schemeClr val="bg1"/>
            </a:solidFill>
            <a:latin typeface="Arial Narrow"/>
            <a:cs typeface="Arial Narrow"/>
          </a:endParaRPr>
        </a:p>
      </dsp:txBody>
      <dsp:txXfrm>
        <a:off x="3348046" y="2363630"/>
        <a:ext cx="1925243" cy="1117560"/>
      </dsp:txXfrm>
    </dsp:sp>
    <dsp:sp modelId="{D61E0B7A-DC13-5641-8A4E-F0BA6172FFCE}">
      <dsp:nvSpPr>
        <dsp:cNvPr id="0" name=""/>
        <dsp:cNvSpPr/>
      </dsp:nvSpPr>
      <dsp:spPr>
        <a:xfrm rot="10807630">
          <a:off x="1171807" y="3036953"/>
          <a:ext cx="1897018" cy="450433"/>
        </a:xfrm>
        <a:prstGeom prst="leftArrow">
          <a:avLst>
            <a:gd name="adj1" fmla="val 60000"/>
            <a:gd name="adj2" fmla="val 50000"/>
          </a:avLst>
        </a:prstGeom>
        <a:solidFill>
          <a:schemeClr val="accent2">
            <a:lumMod val="20000"/>
            <a:lumOff val="80000"/>
          </a:schemeClr>
        </a:solidFill>
        <a:ln>
          <a:noFill/>
        </a:ln>
        <a:effectLst/>
        <a:scene3d>
          <a:camera prst="orthographicFront">
            <a:rot lat="0" lon="0" rev="0"/>
          </a:camera>
          <a:lightRig rig="glow" dir="tl">
            <a:rot lat="0" lon="0" rev="1800000"/>
          </a:lightRig>
        </a:scene3d>
        <a:sp3d contourW="10160" prstMaterial="dkEdge">
          <a:bevelT w="0" h="0" prst="angle"/>
          <a:contourClr>
            <a:schemeClr val="accent2">
              <a:hueOff val="0"/>
              <a:satOff val="0"/>
              <a:lumOff val="0"/>
              <a:alphaOff val="0"/>
              <a:shade val="30000"/>
              <a:satMod val="150000"/>
            </a:schemeClr>
          </a:contourClr>
        </a:sp3d>
      </dsp:spPr>
      <dsp:style>
        <a:lnRef idx="0">
          <a:scrgbClr r="0" g="0" b="0"/>
        </a:lnRef>
        <a:fillRef idx="3">
          <a:scrgbClr r="0" g="0" b="0"/>
        </a:fillRef>
        <a:effectRef idx="2">
          <a:scrgbClr r="0" g="0" b="0"/>
        </a:effectRef>
        <a:fontRef idx="minor">
          <a:schemeClr val="lt1"/>
        </a:fontRef>
      </dsp:style>
    </dsp:sp>
    <dsp:sp modelId="{BDFDF57C-B644-CD4D-81C4-FF865A28DF25}">
      <dsp:nvSpPr>
        <dsp:cNvPr id="0" name=""/>
        <dsp:cNvSpPr/>
      </dsp:nvSpPr>
      <dsp:spPr>
        <a:xfrm>
          <a:off x="0" y="2113221"/>
          <a:ext cx="2391592" cy="1604552"/>
        </a:xfrm>
        <a:prstGeom prst="roundRect">
          <a:avLst>
            <a:gd name="adj" fmla="val 10000"/>
          </a:avLst>
        </a:prstGeom>
        <a:solidFill>
          <a:schemeClr val="accent5">
            <a:lumMod val="40000"/>
            <a:lumOff val="60000"/>
          </a:schemeClr>
        </a:solidFill>
        <a:ln>
          <a:noFill/>
        </a:ln>
        <a:effectLst/>
        <a:scene3d>
          <a:camera prst="orthographicFront">
            <a:rot lat="0" lon="0" rev="0"/>
          </a:camera>
          <a:lightRig rig="glow" dir="tl">
            <a:rot lat="0" lon="0" rev="1800000"/>
          </a:lightRig>
        </a:scene3d>
        <a:sp3d contourW="10160" prstMaterial="dkEdge">
          <a:bevelT w="0" h="0" prst="angle"/>
          <a:contourClr>
            <a:schemeClr val="accent2">
              <a:hueOff val="0"/>
              <a:satOff val="0"/>
              <a:lumOff val="0"/>
              <a:alphaOff val="0"/>
              <a:shade val="30000"/>
              <a:satMod val="15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accent2"/>
              </a:solidFill>
              <a:latin typeface="Arial Narrow"/>
              <a:cs typeface="Arial Narrow"/>
            </a:rPr>
            <a:t>1. Print and Digital Resources</a:t>
          </a:r>
        </a:p>
        <a:p>
          <a:pPr lvl="0" algn="ctr" defTabSz="1066800">
            <a:lnSpc>
              <a:spcPct val="90000"/>
            </a:lnSpc>
            <a:spcBef>
              <a:spcPct val="0"/>
            </a:spcBef>
            <a:spcAft>
              <a:spcPct val="35000"/>
            </a:spcAft>
          </a:pPr>
          <a:r>
            <a:rPr lang="en-US" sz="2400" b="1" kern="1200" dirty="0" smtClean="0">
              <a:solidFill>
                <a:schemeClr val="tx1"/>
              </a:solidFill>
              <a:latin typeface="Arial Narrow"/>
              <a:cs typeface="Arial Narrow"/>
            </a:rPr>
            <a:t>[</a:t>
          </a:r>
          <a:r>
            <a:rPr lang="en-US" sz="2400" b="1" kern="1200" dirty="0">
              <a:solidFill>
                <a:schemeClr val="tx1"/>
              </a:solidFill>
              <a:latin typeface="Arial Narrow"/>
              <a:cs typeface="Arial Narrow"/>
            </a:rPr>
            <a:t>Collection Input]</a:t>
          </a:r>
        </a:p>
      </dsp:txBody>
      <dsp:txXfrm>
        <a:off x="46996" y="2160217"/>
        <a:ext cx="2297600" cy="1510560"/>
      </dsp:txXfrm>
    </dsp:sp>
    <dsp:sp modelId="{69D6FE01-A98B-6A46-B6AA-19B0E7212630}">
      <dsp:nvSpPr>
        <dsp:cNvPr id="0" name=""/>
        <dsp:cNvSpPr/>
      </dsp:nvSpPr>
      <dsp:spPr>
        <a:xfrm rot="13218932">
          <a:off x="2061070" y="1637920"/>
          <a:ext cx="1453236" cy="450433"/>
        </a:xfrm>
        <a:prstGeom prst="leftArrow">
          <a:avLst>
            <a:gd name="adj1" fmla="val 60000"/>
            <a:gd name="adj2" fmla="val 50000"/>
          </a:avLst>
        </a:prstGeom>
        <a:solidFill>
          <a:schemeClr val="accent4">
            <a:lumMod val="20000"/>
            <a:lumOff val="80000"/>
          </a:schemeClr>
        </a:solidFill>
        <a:ln>
          <a:noFill/>
        </a:ln>
        <a:effectLst/>
        <a:scene3d>
          <a:camera prst="orthographicFront">
            <a:rot lat="0" lon="0" rev="0"/>
          </a:camera>
          <a:lightRig rig="glow" dir="tl">
            <a:rot lat="0" lon="0" rev="1800000"/>
          </a:lightRig>
        </a:scene3d>
        <a:sp3d contourW="10160" prstMaterial="dkEdge">
          <a:bevelT w="0" h="0" prst="angle"/>
          <a:contourClr>
            <a:schemeClr val="accent3">
              <a:hueOff val="0"/>
              <a:satOff val="0"/>
              <a:lumOff val="0"/>
              <a:alphaOff val="0"/>
              <a:shade val="30000"/>
              <a:satMod val="150000"/>
            </a:schemeClr>
          </a:contourClr>
        </a:sp3d>
      </dsp:spPr>
      <dsp:style>
        <a:lnRef idx="0">
          <a:scrgbClr r="0" g="0" b="0"/>
        </a:lnRef>
        <a:fillRef idx="3">
          <a:scrgbClr r="0" g="0" b="0"/>
        </a:fillRef>
        <a:effectRef idx="2">
          <a:scrgbClr r="0" g="0" b="0"/>
        </a:effectRef>
        <a:fontRef idx="minor">
          <a:schemeClr val="lt1"/>
        </a:fontRef>
      </dsp:style>
    </dsp:sp>
    <dsp:sp modelId="{26D9D3B8-85D5-1F47-B1D8-73385D771513}">
      <dsp:nvSpPr>
        <dsp:cNvPr id="0" name=""/>
        <dsp:cNvSpPr/>
      </dsp:nvSpPr>
      <dsp:spPr>
        <a:xfrm>
          <a:off x="352409" y="0"/>
          <a:ext cx="2759491" cy="1468942"/>
        </a:xfrm>
        <a:prstGeom prst="roundRect">
          <a:avLst>
            <a:gd name="adj" fmla="val 10000"/>
          </a:avLst>
        </a:prstGeom>
        <a:solidFill>
          <a:schemeClr val="accent5">
            <a:lumMod val="40000"/>
            <a:lumOff val="60000"/>
          </a:schemeClr>
        </a:solidFill>
        <a:ln>
          <a:noFill/>
        </a:ln>
        <a:effectLst/>
        <a:scene3d>
          <a:camera prst="orthographicFront">
            <a:rot lat="0" lon="0" rev="0"/>
          </a:camera>
          <a:lightRig rig="glow" dir="tl">
            <a:rot lat="0" lon="0" rev="1800000"/>
          </a:lightRig>
        </a:scene3d>
        <a:sp3d contourW="10160" prstMaterial="dkEdge">
          <a:bevelT w="0" h="0" prst="angle"/>
          <a:contourClr>
            <a:schemeClr val="accent3">
              <a:hueOff val="0"/>
              <a:satOff val="0"/>
              <a:lumOff val="0"/>
              <a:alphaOff val="0"/>
              <a:shade val="30000"/>
              <a:satMod val="15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20955" tIns="20955" rIns="20955" bIns="20955" numCol="1" spcCol="1270" anchor="ctr" anchorCtr="0">
          <a:noAutofit/>
        </a:bodyPr>
        <a:lstStyle/>
        <a:p>
          <a:pPr lvl="0" algn="ctr" defTabSz="466725">
            <a:lnSpc>
              <a:spcPct val="90000"/>
            </a:lnSpc>
            <a:spcBef>
              <a:spcPct val="0"/>
            </a:spcBef>
            <a:spcAft>
              <a:spcPct val="35000"/>
            </a:spcAft>
          </a:pPr>
          <a:endParaRPr lang="en-US" sz="1050" b="1" kern="1200" dirty="0">
            <a:solidFill>
              <a:schemeClr val="tx1"/>
            </a:solidFill>
          </a:endParaRPr>
        </a:p>
        <a:p>
          <a:pPr lvl="0" algn="ctr" defTabSz="466725">
            <a:lnSpc>
              <a:spcPct val="90000"/>
            </a:lnSpc>
            <a:spcBef>
              <a:spcPct val="0"/>
            </a:spcBef>
            <a:spcAft>
              <a:spcPct val="35000"/>
            </a:spcAft>
          </a:pPr>
          <a:r>
            <a:rPr lang="en-US" sz="2400" b="1" kern="1200" dirty="0" smtClean="0">
              <a:solidFill>
                <a:schemeClr val="accent2"/>
              </a:solidFill>
              <a:latin typeface="Arial Narrow"/>
              <a:cs typeface="Arial Narrow"/>
            </a:rPr>
            <a:t>2. Learning </a:t>
          </a:r>
          <a:r>
            <a:rPr lang="en-US" sz="2400" b="1" kern="1200" dirty="0">
              <a:solidFill>
                <a:schemeClr val="accent2"/>
              </a:solidFill>
              <a:latin typeface="Arial Narrow"/>
              <a:cs typeface="Arial Narrow"/>
            </a:rPr>
            <a:t>Environment</a:t>
          </a:r>
          <a:r>
            <a:rPr lang="en-US" sz="2400" b="1" kern="1200" dirty="0">
              <a:solidFill>
                <a:schemeClr val="tx1"/>
              </a:solidFill>
              <a:latin typeface="Arial Narrow"/>
              <a:cs typeface="Arial Narrow"/>
            </a:rPr>
            <a:t/>
          </a:r>
          <a:br>
            <a:rPr lang="en-US" sz="2400" b="1" kern="1200" dirty="0">
              <a:solidFill>
                <a:schemeClr val="tx1"/>
              </a:solidFill>
              <a:latin typeface="Arial Narrow"/>
              <a:cs typeface="Arial Narrow"/>
            </a:rPr>
          </a:br>
          <a:r>
            <a:rPr lang="en-US" sz="2400" b="1" kern="1200" dirty="0">
              <a:solidFill>
                <a:schemeClr val="tx1"/>
              </a:solidFill>
              <a:latin typeface="Arial Narrow"/>
              <a:cs typeface="Arial Narrow"/>
            </a:rPr>
            <a:t>[</a:t>
          </a:r>
          <a:r>
            <a:rPr lang="en-US" sz="2400" b="1" kern="1200" dirty="0" smtClean="0">
              <a:solidFill>
                <a:schemeClr val="tx1"/>
              </a:solidFill>
              <a:latin typeface="Arial Narrow"/>
              <a:cs typeface="Arial Narrow"/>
            </a:rPr>
            <a:t>Facility/Technology  </a:t>
          </a:r>
          <a:r>
            <a:rPr lang="en-US" sz="2400" b="1" kern="1200" dirty="0">
              <a:solidFill>
                <a:schemeClr val="tx1"/>
              </a:solidFill>
              <a:latin typeface="Arial Narrow"/>
              <a:cs typeface="Arial Narrow"/>
            </a:rPr>
            <a:t>Input]</a:t>
          </a:r>
        </a:p>
        <a:p>
          <a:pPr lvl="0" algn="ctr" defTabSz="466725">
            <a:lnSpc>
              <a:spcPct val="90000"/>
            </a:lnSpc>
            <a:spcBef>
              <a:spcPct val="0"/>
            </a:spcBef>
            <a:spcAft>
              <a:spcPct val="35000"/>
            </a:spcAft>
          </a:pPr>
          <a:endParaRPr lang="en-US" sz="1100" b="1" kern="1200" dirty="0">
            <a:solidFill>
              <a:schemeClr val="tx1"/>
            </a:solidFill>
          </a:endParaRPr>
        </a:p>
      </dsp:txBody>
      <dsp:txXfrm>
        <a:off x="395433" y="43024"/>
        <a:ext cx="2673443" cy="1382894"/>
      </dsp:txXfrm>
    </dsp:sp>
    <dsp:sp modelId="{32F0B5F0-775C-3949-B05C-72F42B45EDDF}">
      <dsp:nvSpPr>
        <dsp:cNvPr id="0" name=""/>
        <dsp:cNvSpPr/>
      </dsp:nvSpPr>
      <dsp:spPr>
        <a:xfrm rot="16682188">
          <a:off x="3867514" y="-225216"/>
          <a:ext cx="45656" cy="450433"/>
        </a:xfrm>
        <a:prstGeom prst="leftArrow">
          <a:avLst>
            <a:gd name="adj1" fmla="val 60000"/>
            <a:gd name="adj2" fmla="val 50000"/>
          </a:avLst>
        </a:prstGeom>
        <a:solidFill>
          <a:schemeClr val="accent4">
            <a:lumMod val="60000"/>
            <a:lumOff val="40000"/>
          </a:schemeClr>
        </a:solidFill>
        <a:ln>
          <a:noFill/>
        </a:ln>
        <a:effectLst/>
        <a:scene3d>
          <a:camera prst="orthographicFront">
            <a:rot lat="0" lon="0" rev="0"/>
          </a:camera>
          <a:lightRig rig="glow" dir="tl">
            <a:rot lat="0" lon="0" rev="1800000"/>
          </a:lightRig>
        </a:scene3d>
        <a:sp3d contourW="10160" prstMaterial="dkEdge">
          <a:bevelT w="0" h="0" prst="angle"/>
          <a:contourClr>
            <a:schemeClr val="accent4">
              <a:hueOff val="0"/>
              <a:satOff val="0"/>
              <a:lumOff val="0"/>
              <a:alphaOff val="0"/>
              <a:shade val="30000"/>
              <a:satMod val="150000"/>
            </a:schemeClr>
          </a:contourClr>
        </a:sp3d>
      </dsp:spPr>
      <dsp:style>
        <a:lnRef idx="0">
          <a:scrgbClr r="0" g="0" b="0"/>
        </a:lnRef>
        <a:fillRef idx="3">
          <a:scrgbClr r="0" g="0" b="0"/>
        </a:fillRef>
        <a:effectRef idx="2">
          <a:scrgbClr r="0" g="0" b="0"/>
        </a:effectRef>
        <a:fontRef idx="minor">
          <a:schemeClr val="lt1"/>
        </a:fontRef>
      </dsp:style>
    </dsp:sp>
    <dsp:sp modelId="{4DB83AA6-DEA4-A94E-8156-210273029845}">
      <dsp:nvSpPr>
        <dsp:cNvPr id="0" name=""/>
        <dsp:cNvSpPr/>
      </dsp:nvSpPr>
      <dsp:spPr>
        <a:xfrm>
          <a:off x="3486327" y="-4978"/>
          <a:ext cx="2305724" cy="1201156"/>
        </a:xfrm>
        <a:prstGeom prst="roundRect">
          <a:avLst>
            <a:gd name="adj" fmla="val 10000"/>
          </a:avLst>
        </a:prstGeom>
        <a:solidFill>
          <a:schemeClr val="accent5">
            <a:lumMod val="40000"/>
            <a:lumOff val="60000"/>
          </a:schemeClr>
        </a:solidFill>
        <a:ln>
          <a:noFill/>
        </a:ln>
        <a:effectLst/>
        <a:scene3d>
          <a:camera prst="orthographicFront">
            <a:rot lat="0" lon="0" rev="0"/>
          </a:camera>
          <a:lightRig rig="glow" dir="tl">
            <a:rot lat="0" lon="0" rev="1800000"/>
          </a:lightRig>
        </a:scene3d>
        <a:sp3d contourW="10160" prstMaterial="dkEdge">
          <a:bevelT w="0" h="0" prst="angle"/>
          <a:contourClr>
            <a:schemeClr val="accent4">
              <a:hueOff val="0"/>
              <a:satOff val="0"/>
              <a:lumOff val="0"/>
              <a:alphaOff val="0"/>
              <a:shade val="30000"/>
              <a:satMod val="15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accent2"/>
              </a:solidFill>
              <a:latin typeface="Arial Narrow"/>
              <a:cs typeface="Arial Narrow"/>
            </a:rPr>
            <a:t>3. Instructional </a:t>
          </a:r>
          <a:r>
            <a:rPr lang="en-US" sz="2400" b="1" kern="1200" dirty="0">
              <a:solidFill>
                <a:schemeClr val="accent2"/>
              </a:solidFill>
              <a:latin typeface="Arial Narrow"/>
              <a:cs typeface="Arial Narrow"/>
            </a:rPr>
            <a:t>Team </a:t>
          </a:r>
          <a:r>
            <a:rPr lang="en-US" sz="2400" b="1" kern="1200" dirty="0">
              <a:solidFill>
                <a:schemeClr val="tx1"/>
              </a:solidFill>
              <a:latin typeface="Arial Narrow"/>
              <a:cs typeface="Arial Narrow"/>
            </a:rPr>
            <a:t/>
          </a:r>
          <a:br>
            <a:rPr lang="en-US" sz="2400" b="1" kern="1200" dirty="0">
              <a:solidFill>
                <a:schemeClr val="tx1"/>
              </a:solidFill>
              <a:latin typeface="Arial Narrow"/>
              <a:cs typeface="Arial Narrow"/>
            </a:rPr>
          </a:br>
          <a:r>
            <a:rPr lang="en-US" sz="2400" b="1" kern="1200" dirty="0">
              <a:solidFill>
                <a:schemeClr val="tx1"/>
              </a:solidFill>
              <a:latin typeface="Arial Narrow"/>
              <a:cs typeface="Arial Narrow"/>
            </a:rPr>
            <a:t>[Staff Input]</a:t>
          </a:r>
        </a:p>
      </dsp:txBody>
      <dsp:txXfrm>
        <a:off x="3521508" y="30203"/>
        <a:ext cx="2235362" cy="1130794"/>
      </dsp:txXfrm>
    </dsp:sp>
    <dsp:sp modelId="{B49C2404-A124-1F4A-A5F5-2CC8087D0CBB}">
      <dsp:nvSpPr>
        <dsp:cNvPr id="0" name=""/>
        <dsp:cNvSpPr/>
      </dsp:nvSpPr>
      <dsp:spPr>
        <a:xfrm rot="19542773">
          <a:off x="5133272" y="1724131"/>
          <a:ext cx="1698290" cy="450433"/>
        </a:xfrm>
        <a:prstGeom prst="leftArrow">
          <a:avLst>
            <a:gd name="adj1" fmla="val 60000"/>
            <a:gd name="adj2" fmla="val 50000"/>
          </a:avLst>
        </a:prstGeom>
        <a:solidFill>
          <a:schemeClr val="accent3">
            <a:lumMod val="20000"/>
            <a:lumOff val="80000"/>
          </a:schemeClr>
        </a:solidFill>
        <a:ln>
          <a:noFill/>
        </a:ln>
        <a:effectLst/>
        <a:scene3d>
          <a:camera prst="orthographicFront">
            <a:rot lat="0" lon="0" rev="0"/>
          </a:camera>
          <a:lightRig rig="glow" dir="tl">
            <a:rot lat="0" lon="0" rev="1800000"/>
          </a:lightRig>
        </a:scene3d>
        <a:sp3d contourW="10160" prstMaterial="dkEdge">
          <a:bevelT w="0" h="0" prst="angle"/>
          <a:contourClr>
            <a:schemeClr val="accent5">
              <a:hueOff val="0"/>
              <a:satOff val="0"/>
              <a:lumOff val="0"/>
              <a:alphaOff val="0"/>
              <a:shade val="30000"/>
              <a:satMod val="150000"/>
            </a:schemeClr>
          </a:contourClr>
        </a:sp3d>
      </dsp:spPr>
      <dsp:style>
        <a:lnRef idx="0">
          <a:scrgbClr r="0" g="0" b="0"/>
        </a:lnRef>
        <a:fillRef idx="3">
          <a:scrgbClr r="0" g="0" b="0"/>
        </a:fillRef>
        <a:effectRef idx="2">
          <a:scrgbClr r="0" g="0" b="0"/>
        </a:effectRef>
        <a:fontRef idx="minor">
          <a:schemeClr val="lt1"/>
        </a:fontRef>
      </dsp:style>
    </dsp:sp>
    <dsp:sp modelId="{523392E3-0F0E-3341-A23E-5ABFF341C0CA}">
      <dsp:nvSpPr>
        <dsp:cNvPr id="0" name=""/>
        <dsp:cNvSpPr/>
      </dsp:nvSpPr>
      <dsp:spPr>
        <a:xfrm>
          <a:off x="6144106" y="0"/>
          <a:ext cx="2345783" cy="1745244"/>
        </a:xfrm>
        <a:prstGeom prst="roundRect">
          <a:avLst>
            <a:gd name="adj" fmla="val 10000"/>
          </a:avLst>
        </a:prstGeom>
        <a:solidFill>
          <a:schemeClr val="accent5">
            <a:lumMod val="40000"/>
            <a:lumOff val="60000"/>
          </a:schemeClr>
        </a:solidFill>
        <a:ln>
          <a:noFill/>
        </a:ln>
        <a:effectLst/>
        <a:scene3d>
          <a:camera prst="orthographicFront">
            <a:rot lat="0" lon="0" rev="0"/>
          </a:camera>
          <a:lightRig rig="glow" dir="tl">
            <a:rot lat="0" lon="0" rev="1800000"/>
          </a:lightRig>
        </a:scene3d>
        <a:sp3d contourW="10160" prstMaterial="dkEdge">
          <a:bevelT w="0" h="0" prst="angle"/>
          <a:contourClr>
            <a:schemeClr val="accent5">
              <a:hueOff val="0"/>
              <a:satOff val="0"/>
              <a:lumOff val="0"/>
              <a:alphaOff val="0"/>
              <a:shade val="30000"/>
              <a:satMod val="15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accent2"/>
              </a:solidFill>
              <a:latin typeface="Arial Narrow"/>
              <a:cs typeface="Arial Narrow"/>
            </a:rPr>
            <a:t>4. Funding</a:t>
          </a:r>
          <a:r>
            <a:rPr lang="en-US" sz="2400" b="1" kern="1200" dirty="0">
              <a:solidFill>
                <a:schemeClr val="tx1"/>
              </a:solidFill>
              <a:latin typeface="Arial Narrow"/>
              <a:cs typeface="Arial Narrow"/>
            </a:rPr>
            <a:t/>
          </a:r>
          <a:br>
            <a:rPr lang="en-US" sz="2400" b="1" kern="1200" dirty="0">
              <a:solidFill>
                <a:schemeClr val="tx1"/>
              </a:solidFill>
              <a:latin typeface="Arial Narrow"/>
              <a:cs typeface="Arial Narrow"/>
            </a:rPr>
          </a:br>
          <a:r>
            <a:rPr lang="en-US" sz="2400" b="1" kern="1200" dirty="0" smtClean="0">
              <a:solidFill>
                <a:schemeClr val="tx1"/>
              </a:solidFill>
              <a:latin typeface="Arial Narrow"/>
              <a:cs typeface="Arial Narrow"/>
            </a:rPr>
            <a:t>[Budget Input</a:t>
          </a:r>
          <a:r>
            <a:rPr lang="en-US" sz="2400" b="1" kern="1200" dirty="0">
              <a:solidFill>
                <a:schemeClr val="tx1"/>
              </a:solidFill>
              <a:latin typeface="Arial Narrow"/>
              <a:cs typeface="Arial Narrow"/>
            </a:rPr>
            <a:t>]</a:t>
          </a:r>
        </a:p>
      </dsp:txBody>
      <dsp:txXfrm>
        <a:off x="6195222" y="51116"/>
        <a:ext cx="2243551" cy="1643012"/>
      </dsp:txXfrm>
    </dsp:sp>
    <dsp:sp modelId="{CE38B1B9-86DE-334E-ACB5-45B569F1636D}">
      <dsp:nvSpPr>
        <dsp:cNvPr id="0" name=""/>
        <dsp:cNvSpPr/>
      </dsp:nvSpPr>
      <dsp:spPr>
        <a:xfrm rot="92131">
          <a:off x="5576230" y="2919085"/>
          <a:ext cx="1802820" cy="450433"/>
        </a:xfrm>
        <a:prstGeom prst="leftArrow">
          <a:avLst>
            <a:gd name="adj1" fmla="val 60000"/>
            <a:gd name="adj2" fmla="val 50000"/>
          </a:avLst>
        </a:prstGeom>
        <a:solidFill>
          <a:srgbClr val="FFFF00"/>
        </a:solidFill>
        <a:ln>
          <a:noFill/>
        </a:ln>
        <a:effectLst/>
        <a:scene3d>
          <a:camera prst="orthographicFront">
            <a:rot lat="0" lon="0" rev="0"/>
          </a:camera>
          <a:lightRig rig="glow" dir="tl">
            <a:rot lat="0" lon="0" rev="1800000"/>
          </a:lightRig>
        </a:scene3d>
        <a:sp3d contourW="10160" prstMaterial="dkEdge">
          <a:bevelT w="0" h="0" prst="angle"/>
          <a:contourClr>
            <a:schemeClr val="accent6">
              <a:hueOff val="0"/>
              <a:satOff val="0"/>
              <a:lumOff val="0"/>
              <a:alphaOff val="0"/>
              <a:shade val="30000"/>
              <a:satMod val="150000"/>
            </a:schemeClr>
          </a:contourClr>
        </a:sp3d>
      </dsp:spPr>
      <dsp:style>
        <a:lnRef idx="0">
          <a:scrgbClr r="0" g="0" b="0"/>
        </a:lnRef>
        <a:fillRef idx="3">
          <a:scrgbClr r="0" g="0" b="0"/>
        </a:fillRef>
        <a:effectRef idx="2">
          <a:scrgbClr r="0" g="0" b="0"/>
        </a:effectRef>
        <a:fontRef idx="minor">
          <a:schemeClr val="lt1"/>
        </a:fontRef>
      </dsp:style>
    </dsp:sp>
    <dsp:sp modelId="{0676137B-7000-3A47-B01C-EA79D359C566}">
      <dsp:nvSpPr>
        <dsp:cNvPr id="0" name=""/>
        <dsp:cNvSpPr/>
      </dsp:nvSpPr>
      <dsp:spPr>
        <a:xfrm>
          <a:off x="6182098" y="2341013"/>
          <a:ext cx="2791067" cy="1337944"/>
        </a:xfrm>
        <a:prstGeom prst="roundRect">
          <a:avLst>
            <a:gd name="adj" fmla="val 10000"/>
          </a:avLst>
        </a:prstGeom>
        <a:solidFill>
          <a:schemeClr val="accent5">
            <a:lumMod val="40000"/>
            <a:lumOff val="60000"/>
          </a:schemeClr>
        </a:solidFill>
        <a:ln>
          <a:noFill/>
        </a:ln>
        <a:effectLst/>
        <a:scene3d>
          <a:camera prst="orthographicFront">
            <a:rot lat="0" lon="0" rev="0"/>
          </a:camera>
          <a:lightRig rig="glow" dir="tl">
            <a:rot lat="0" lon="0" rev="1800000"/>
          </a:lightRig>
        </a:scene3d>
        <a:sp3d contourW="10160" prstMaterial="dkEdge">
          <a:bevelT w="0" h="0" prst="angle"/>
          <a:contourClr>
            <a:schemeClr val="accent6">
              <a:hueOff val="0"/>
              <a:satOff val="0"/>
              <a:lumOff val="0"/>
              <a:alphaOff val="0"/>
              <a:shade val="30000"/>
              <a:satMod val="15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accent2"/>
              </a:solidFill>
              <a:latin typeface="Arial Narrow"/>
              <a:cs typeface="Arial Narrow"/>
            </a:rPr>
            <a:t>5. Instruction/Help</a:t>
          </a:r>
          <a:r>
            <a:rPr lang="en-US" sz="2400" b="1" kern="1200" dirty="0">
              <a:solidFill>
                <a:schemeClr val="tx1"/>
              </a:solidFill>
              <a:latin typeface="Arial Narrow"/>
              <a:cs typeface="Arial Narrow"/>
            </a:rPr>
            <a:t/>
          </a:r>
          <a:br>
            <a:rPr lang="en-US" sz="2400" b="1" kern="1200" dirty="0">
              <a:solidFill>
                <a:schemeClr val="tx1"/>
              </a:solidFill>
              <a:latin typeface="Arial Narrow"/>
              <a:cs typeface="Arial Narrow"/>
            </a:rPr>
          </a:br>
          <a:r>
            <a:rPr lang="en-US" sz="2400" b="1" kern="1200" dirty="0" smtClean="0">
              <a:solidFill>
                <a:schemeClr val="tx1"/>
              </a:solidFill>
              <a:latin typeface="Arial Narrow"/>
              <a:cs typeface="Arial Narrow"/>
            </a:rPr>
            <a:t>[Programming Output]</a:t>
          </a:r>
          <a:endParaRPr lang="en-US" sz="2400" b="1" kern="1200" dirty="0">
            <a:solidFill>
              <a:schemeClr val="tx1"/>
            </a:solidFill>
            <a:latin typeface="Arial Narrow"/>
            <a:cs typeface="Arial Narrow"/>
          </a:endParaRPr>
        </a:p>
      </dsp:txBody>
      <dsp:txXfrm>
        <a:off x="6221285" y="2380200"/>
        <a:ext cx="2712693" cy="1259570"/>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0.02489</cdr:x>
      <cdr:y>0.79474</cdr:y>
    </cdr:from>
    <cdr:to>
      <cdr:x>0.23962</cdr:x>
      <cdr:y>0.93216</cdr:y>
    </cdr:to>
    <cdr:sp macro="" textlink="">
      <cdr:nvSpPr>
        <cdr:cNvPr id="2" name="Text Box 1"/>
        <cdr:cNvSpPr txBox="1"/>
      </cdr:nvSpPr>
      <cdr:spPr>
        <a:xfrm xmlns:a="http://schemas.openxmlformats.org/drawingml/2006/main">
          <a:off x="138035" y="1924271"/>
          <a:ext cx="1190776" cy="33272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000">
              <a:latin typeface="Arial Narrow"/>
              <a:cs typeface="Arial Narrow"/>
            </a:rPr>
            <a:t>n=521</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21EDE2-398A-8B45-80D3-C3E4F8505847}" type="datetimeFigureOut">
              <a:rPr lang="en-US" smtClean="0"/>
              <a:t>6/14/18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ED61DF-1468-5041-A201-81B9F3FED6B7}" type="slidenum">
              <a:rPr lang="en-US" smtClean="0"/>
              <a:t>‹#›</a:t>
            </a:fld>
            <a:endParaRPr lang="en-US"/>
          </a:p>
        </p:txBody>
      </p:sp>
    </p:spTree>
    <p:extLst>
      <p:ext uri="{BB962C8B-B14F-4D97-AF65-F5344CB8AC3E}">
        <p14:creationId xmlns:p14="http://schemas.microsoft.com/office/powerpoint/2010/main" val="97334768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GOALS OF WHITE PAPER</a:t>
            </a:r>
          </a:p>
          <a:p>
            <a:endParaRPr lang="en-US" dirty="0" smtClean="0"/>
          </a:p>
          <a:p>
            <a:pPr marL="228600" marR="0" indent="-228600" algn="l" defTabSz="457200" rtl="0" eaLnBrk="1" fontAlgn="auto" latinLnBrk="0" hangingPunct="1">
              <a:lnSpc>
                <a:spcPct val="100000"/>
              </a:lnSpc>
              <a:spcBef>
                <a:spcPts val="0"/>
              </a:spcBef>
              <a:spcAft>
                <a:spcPts val="0"/>
              </a:spcAft>
              <a:buClrTx/>
              <a:buSzTx/>
              <a:buFontTx/>
              <a:buAutoNum type="arabicPeriod"/>
              <a:tabLst/>
              <a:defRPr/>
            </a:pPr>
            <a:r>
              <a:rPr lang="en-US" dirty="0" smtClean="0"/>
              <a:t>Capture rich discussion emanating from the CLASS forum surrounding research and causality</a:t>
            </a:r>
          </a:p>
          <a:p>
            <a:pPr marL="228600" marR="0" indent="-228600" algn="l" defTabSz="457200" rtl="0" eaLnBrk="1" fontAlgn="auto" latinLnBrk="0" hangingPunct="1">
              <a:lnSpc>
                <a:spcPct val="100000"/>
              </a:lnSpc>
              <a:spcBef>
                <a:spcPts val="0"/>
              </a:spcBef>
              <a:spcAft>
                <a:spcPts val="0"/>
              </a:spcAft>
              <a:buClrTx/>
              <a:buSzTx/>
              <a:buFontTx/>
              <a:buAutoNum type="arabicPeriod"/>
              <a:tabLst/>
              <a:defRPr/>
            </a:pP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3.</a:t>
            </a:r>
            <a:r>
              <a:rPr lang="en-US" baseline="0" dirty="0" smtClean="0"/>
              <a:t> Outline mechanisms by which a community of scholars can be cultivated and nurtured toward the research agenda and its activities.</a:t>
            </a:r>
            <a:endParaRPr lang="en-US" dirty="0" smtClean="0"/>
          </a:p>
          <a:p>
            <a:endParaRPr lang="en-US" dirty="0"/>
          </a:p>
        </p:txBody>
      </p:sp>
      <p:sp>
        <p:nvSpPr>
          <p:cNvPr id="4" name="Slide Number Placeholder 3"/>
          <p:cNvSpPr>
            <a:spLocks noGrp="1"/>
          </p:cNvSpPr>
          <p:nvPr>
            <p:ph type="sldNum" sz="quarter" idx="10"/>
          </p:nvPr>
        </p:nvSpPr>
        <p:spPr/>
        <p:txBody>
          <a:bodyPr/>
          <a:lstStyle/>
          <a:p>
            <a:fld id="{A8ED61DF-1468-5041-A201-81B9F3FED6B7}" type="slidenum">
              <a:rPr lang="en-US" smtClean="0"/>
              <a:t>3</a:t>
            </a:fld>
            <a:endParaRPr lang="en-US"/>
          </a:p>
        </p:txBody>
      </p:sp>
    </p:spTree>
    <p:extLst>
      <p:ext uri="{BB962C8B-B14F-4D97-AF65-F5344CB8AC3E}">
        <p14:creationId xmlns:p14="http://schemas.microsoft.com/office/powerpoint/2010/main" val="31122140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14300" indent="0">
              <a:buNone/>
            </a:pPr>
            <a:r>
              <a:rPr lang="en-US" sz="1600" dirty="0" smtClean="0"/>
              <a:t>Provides </a:t>
            </a:r>
            <a:r>
              <a:rPr lang="en-US" sz="1600" b="1" dirty="0" smtClean="0"/>
              <a:t>context</a:t>
            </a:r>
            <a:r>
              <a:rPr lang="en-US" sz="1600" dirty="0" smtClean="0"/>
              <a:t> for making sense from the data;</a:t>
            </a:r>
          </a:p>
          <a:p>
            <a:r>
              <a:rPr lang="en-US" sz="1200" dirty="0" smtClean="0"/>
              <a:t>To gather realistic measures of </a:t>
            </a:r>
            <a:r>
              <a:rPr lang="en-US" sz="1200" b="1" dirty="0" smtClean="0"/>
              <a:t>infrastructure</a:t>
            </a:r>
            <a:r>
              <a:rPr lang="en-US" sz="1200" dirty="0" smtClean="0"/>
              <a:t> to determine the potential for </a:t>
            </a:r>
            <a:r>
              <a:rPr lang="en-US" sz="1200" b="1" dirty="0" smtClean="0"/>
              <a:t>meaningful use</a:t>
            </a:r>
            <a:r>
              <a:rPr lang="en-US" sz="1200" dirty="0" smtClean="0"/>
              <a:t>; rather than potential based on status of the six school library indicators;</a:t>
            </a:r>
          </a:p>
          <a:p>
            <a:r>
              <a:rPr lang="en-US" sz="1200" dirty="0" smtClean="0"/>
              <a:t>Identify causes of </a:t>
            </a:r>
            <a:r>
              <a:rPr lang="en-US" sz="1200" b="1" dirty="0" smtClean="0"/>
              <a:t>inequitable </a:t>
            </a:r>
            <a:r>
              <a:rPr lang="en-US" sz="1200" dirty="0" smtClean="0"/>
              <a:t>access [e.g., funding and cost];</a:t>
            </a:r>
          </a:p>
          <a:p>
            <a:r>
              <a:rPr lang="en-US" sz="1200" dirty="0" smtClean="0"/>
              <a:t>Determine unintended causes of </a:t>
            </a:r>
            <a:r>
              <a:rPr lang="en-US" sz="1200" b="1" dirty="0" smtClean="0"/>
              <a:t>discrimination</a:t>
            </a:r>
            <a:r>
              <a:rPr lang="en-US" sz="1200" dirty="0" smtClean="0"/>
              <a:t> regarding socio-economic status, education, literacy, special needs or disabilities, language, and culturally or age appropriate designs and delivery of services;</a:t>
            </a:r>
          </a:p>
          <a:p>
            <a:r>
              <a:rPr lang="en-US" sz="1200" b="1" dirty="0" smtClean="0"/>
              <a:t>Lack of investment in delivering technology </a:t>
            </a:r>
            <a:r>
              <a:rPr lang="en-US" sz="1200" dirty="0" smtClean="0"/>
              <a:t>and technology-related services to a specific area or population.</a:t>
            </a:r>
          </a:p>
          <a:p>
            <a:endParaRPr lang="en-US" sz="1200" dirty="0" smtClean="0"/>
          </a:p>
          <a:p>
            <a:endParaRPr lang="en-US" sz="1200" dirty="0"/>
          </a:p>
        </p:txBody>
      </p:sp>
      <p:sp>
        <p:nvSpPr>
          <p:cNvPr id="4" name="Slide Number Placeholder 3"/>
          <p:cNvSpPr>
            <a:spLocks noGrp="1"/>
          </p:cNvSpPr>
          <p:nvPr>
            <p:ph type="sldNum" sz="quarter" idx="10"/>
          </p:nvPr>
        </p:nvSpPr>
        <p:spPr/>
        <p:txBody>
          <a:bodyPr/>
          <a:lstStyle/>
          <a:p>
            <a:fld id="{A8ED61DF-1468-5041-A201-81B9F3FED6B7}" type="slidenum">
              <a:rPr lang="en-US" smtClean="0"/>
              <a:t>24</a:t>
            </a:fld>
            <a:endParaRPr lang="en-US"/>
          </a:p>
        </p:txBody>
      </p:sp>
    </p:spTree>
    <p:extLst>
      <p:ext uri="{BB962C8B-B14F-4D97-AF65-F5344CB8AC3E}">
        <p14:creationId xmlns:p14="http://schemas.microsoft.com/office/powerpoint/2010/main" val="26380510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Devices</a:t>
            </a:r>
            <a:r>
              <a:rPr lang="en-US" b="1" baseline="0" dirty="0" smtClean="0"/>
              <a:t> and Meaningful Connectivity</a:t>
            </a:r>
          </a:p>
          <a:p>
            <a:endParaRPr lang="en-US" dirty="0" smtClean="0"/>
          </a:p>
          <a:p>
            <a:r>
              <a:rPr lang="en-US" sz="1200" dirty="0" smtClean="0"/>
              <a:t>While most low- and moderate- income families have access to an internet connection, many are under-connected with mobile only access and inconsistent connectivity or </a:t>
            </a:r>
            <a:r>
              <a:rPr lang="en-US" sz="1200" dirty="0" err="1" smtClean="0"/>
              <a:t>wi-fi</a:t>
            </a:r>
            <a:r>
              <a:rPr lang="en-US" sz="1200" dirty="0" smtClean="0"/>
              <a:t> enabled devices at local places;; </a:t>
            </a:r>
          </a:p>
          <a:p>
            <a:endParaRPr lang="en-US" sz="1200" dirty="0" smtClean="0"/>
          </a:p>
          <a:p>
            <a:r>
              <a:rPr lang="en-US" sz="1200" dirty="0" smtClean="0"/>
              <a:t>Families are rich in </a:t>
            </a:r>
            <a:r>
              <a:rPr lang="en-US" sz="1200" b="1" dirty="0" smtClean="0"/>
              <a:t>media devices </a:t>
            </a:r>
            <a:r>
              <a:rPr lang="en-US" sz="1200" dirty="0" smtClean="0"/>
              <a:t>but many </a:t>
            </a:r>
            <a:r>
              <a:rPr lang="en-US" sz="1200" b="1" dirty="0" smtClean="0"/>
              <a:t>encounter limitations in their access </a:t>
            </a:r>
            <a:r>
              <a:rPr lang="en-US" sz="1200" dirty="0" smtClean="0"/>
              <a:t>to them such as slow or aging devices that are shared by multiple family members and internet service plans that are unaffordable;</a:t>
            </a:r>
          </a:p>
          <a:p>
            <a:endParaRPr lang="en-US" sz="1200" dirty="0" smtClean="0"/>
          </a:p>
          <a:p>
            <a:r>
              <a:rPr lang="en-US" sz="1200" dirty="0" smtClean="0"/>
              <a:t>One in five families below the median income are connected to the internet through </a:t>
            </a:r>
            <a:r>
              <a:rPr lang="en-US" sz="1200" b="1" dirty="0" smtClean="0"/>
              <a:t>mobile devices which present hindrances </a:t>
            </a:r>
            <a:r>
              <a:rPr lang="en-US" sz="1200" dirty="0" smtClean="0"/>
              <a:t>to children trying to research and write papers or for parents searching for employment or services.</a:t>
            </a:r>
          </a:p>
          <a:p>
            <a:endParaRPr lang="en-US" sz="1200" dirty="0" smtClean="0"/>
          </a:p>
          <a:p>
            <a:r>
              <a:rPr lang="en-US" sz="1200" b="1" dirty="0" smtClean="0"/>
              <a:t>Families and Meaningful Connectivity</a:t>
            </a:r>
          </a:p>
          <a:p>
            <a:r>
              <a:rPr lang="en-US" dirty="0" smtClean="0"/>
              <a:t>Parents feel comfortable with technology and have an </a:t>
            </a:r>
            <a:r>
              <a:rPr lang="en-US" dirty="0" err="1" smtClean="0"/>
              <a:t>overwhleming</a:t>
            </a:r>
            <a:r>
              <a:rPr lang="en-US" dirty="0" smtClean="0"/>
              <a:t> positive view of the advantages it can offer their children. They are also aware of potential risks; </a:t>
            </a:r>
            <a:br>
              <a:rPr lang="en-US" dirty="0" smtClean="0"/>
            </a:br>
            <a:endParaRPr lang="en-US" dirty="0" smtClean="0"/>
          </a:p>
          <a:p>
            <a:pPr>
              <a:buFont typeface="Arial"/>
              <a:buChar char="•"/>
            </a:pPr>
            <a:r>
              <a:rPr lang="en-US" dirty="0" smtClean="0"/>
              <a:t>Parents and siblings serve as resources to enable one another to learn how to engage meaningfully with digital tools and learn about and through technology;</a:t>
            </a:r>
            <a:br>
              <a:rPr lang="en-US" dirty="0" smtClean="0"/>
            </a:br>
            <a:endParaRPr lang="en-US" dirty="0" smtClean="0"/>
          </a:p>
          <a:p>
            <a:pPr>
              <a:buFont typeface="Arial"/>
              <a:buChar char="•"/>
            </a:pPr>
            <a:r>
              <a:rPr lang="en-US" dirty="0" smtClean="0"/>
              <a:t>Low- and moderate income families use the internet for connecting to schools, doing homework and looking for jobs and apply for services;</a:t>
            </a:r>
          </a:p>
          <a:p>
            <a:pPr>
              <a:buFont typeface="Arial"/>
              <a:buChar char="•"/>
            </a:pPr>
            <a:endParaRPr lang="en-US" b="1" dirty="0" smtClean="0"/>
          </a:p>
          <a:p>
            <a:pPr>
              <a:buFont typeface="Arial"/>
              <a:buNone/>
            </a:pPr>
            <a:r>
              <a:rPr lang="en-US" b="1" dirty="0" smtClean="0"/>
              <a:t>Education and Meaningful Connectivity</a:t>
            </a:r>
          </a:p>
          <a:p>
            <a:r>
              <a:rPr lang="en-US" sz="1200" dirty="0" smtClean="0"/>
              <a:t>Children are taking responsibility for their own learning so they need instruction in how to use their digital devices to learn effectively;</a:t>
            </a:r>
          </a:p>
          <a:p>
            <a:r>
              <a:rPr lang="en-US" sz="1200" dirty="0" smtClean="0"/>
              <a:t/>
            </a:r>
            <a:br>
              <a:rPr lang="en-US" sz="1200" dirty="0" smtClean="0"/>
            </a:br>
            <a:r>
              <a:rPr lang="en-US" sz="1200" dirty="0" smtClean="0"/>
              <a:t>Children from low- and moderate income families use computers and </a:t>
            </a:r>
            <a:r>
              <a:rPr lang="en-US" sz="1200" dirty="0" smtClean="0">
                <a:solidFill>
                  <a:schemeClr val="tx1"/>
                </a:solidFill>
              </a:rPr>
              <a:t>the internet to pursue their own interests rather than do school work;</a:t>
            </a:r>
          </a:p>
          <a:p>
            <a:endParaRPr lang="en-US" sz="1200" dirty="0" smtClean="0"/>
          </a:p>
          <a:p>
            <a:r>
              <a:rPr lang="en-US" sz="1200" dirty="0" smtClean="0"/>
              <a:t>For parents with limited educations </a:t>
            </a:r>
            <a:r>
              <a:rPr lang="en-US" sz="1200" b="1" dirty="0" smtClean="0"/>
              <a:t>trusted educators </a:t>
            </a:r>
            <a:r>
              <a:rPr lang="en-US" sz="1200" dirty="0" smtClean="0"/>
              <a:t>are especially critical for locating resources that support their</a:t>
            </a:r>
            <a:br>
              <a:rPr lang="en-US" sz="1200" dirty="0" smtClean="0"/>
            </a:br>
            <a:r>
              <a:rPr lang="en-US" sz="1200" dirty="0" smtClean="0"/>
              <a:t>children’s education;</a:t>
            </a:r>
          </a:p>
          <a:p>
            <a:endParaRPr lang="en-US" sz="1200" dirty="0" smtClean="0"/>
          </a:p>
          <a:p>
            <a:r>
              <a:rPr lang="en-US" sz="1200" dirty="0" smtClean="0"/>
              <a:t>Children’s learning trajectories are heavily influenced by their families’ relationships with their schools and teachers;</a:t>
            </a:r>
          </a:p>
          <a:p>
            <a:endParaRPr lang="en-US" sz="1200" dirty="0" smtClean="0"/>
          </a:p>
          <a:p>
            <a:r>
              <a:rPr lang="en-US" sz="1200" dirty="0" smtClean="0"/>
              <a:t>Exposure to digital technology at school and in libraries is no longer enough.</a:t>
            </a:r>
          </a:p>
          <a:p>
            <a:endParaRPr lang="en-US" dirty="0" smtClean="0"/>
          </a:p>
          <a:p>
            <a:endParaRPr lang="en-US" dirty="0" smtClean="0"/>
          </a:p>
          <a:p>
            <a:endParaRPr lang="en-US" dirty="0" smtClean="0"/>
          </a:p>
          <a:p>
            <a:pPr>
              <a:buFont typeface="Arial"/>
              <a:buNone/>
            </a:pPr>
            <a:endParaRPr lang="en-US" b="1" dirty="0" smtClean="0"/>
          </a:p>
          <a:p>
            <a:endParaRPr lang="en-US" sz="1200" b="1" dirty="0" smtClean="0"/>
          </a:p>
          <a:p>
            <a:endParaRPr lang="en-US" dirty="0"/>
          </a:p>
        </p:txBody>
      </p:sp>
      <p:sp>
        <p:nvSpPr>
          <p:cNvPr id="4" name="Slide Number Placeholder 3"/>
          <p:cNvSpPr>
            <a:spLocks noGrp="1"/>
          </p:cNvSpPr>
          <p:nvPr>
            <p:ph type="sldNum" sz="quarter" idx="10"/>
          </p:nvPr>
        </p:nvSpPr>
        <p:spPr/>
        <p:txBody>
          <a:bodyPr/>
          <a:lstStyle/>
          <a:p>
            <a:fld id="{A8ED61DF-1468-5041-A201-81B9F3FED6B7}" type="slidenum">
              <a:rPr lang="en-US" smtClean="0"/>
              <a:t>25</a:t>
            </a:fld>
            <a:endParaRPr lang="en-US"/>
          </a:p>
        </p:txBody>
      </p:sp>
    </p:spTree>
    <p:extLst>
      <p:ext uri="{BB962C8B-B14F-4D97-AF65-F5344CB8AC3E}">
        <p14:creationId xmlns:p14="http://schemas.microsoft.com/office/powerpoint/2010/main" val="32494575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ED61DF-1468-5041-A201-81B9F3FED6B7}" type="slidenum">
              <a:rPr lang="en-US" smtClean="0"/>
              <a:t>29</a:t>
            </a:fld>
            <a:endParaRPr lang="en-US"/>
          </a:p>
        </p:txBody>
      </p:sp>
    </p:spTree>
    <p:extLst>
      <p:ext uri="{BB962C8B-B14F-4D97-AF65-F5344CB8AC3E}">
        <p14:creationId xmlns:p14="http://schemas.microsoft.com/office/powerpoint/2010/main" val="11695438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ED61DF-1468-5041-A201-81B9F3FED6B7}" type="slidenum">
              <a:rPr lang="en-US" smtClean="0"/>
              <a:t>7</a:t>
            </a:fld>
            <a:endParaRPr lang="en-US"/>
          </a:p>
        </p:txBody>
      </p:sp>
    </p:spTree>
    <p:extLst>
      <p:ext uri="{BB962C8B-B14F-4D97-AF65-F5344CB8AC3E}">
        <p14:creationId xmlns:p14="http://schemas.microsoft.com/office/powerpoint/2010/main" val="42680949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smtClean="0"/>
              <a:t>A new lexicon for library infrastructure</a:t>
            </a:r>
          </a:p>
          <a:p>
            <a:endParaRPr lang="en-US" sz="1200" b="1" dirty="0" smtClean="0"/>
          </a:p>
          <a:p>
            <a:r>
              <a:rPr lang="en-US" sz="1200" b="1" dirty="0" smtClean="0"/>
              <a:t>what are indicators of “good” school library resources &amp; services</a:t>
            </a:r>
            <a:r>
              <a:rPr lang="en-US" sz="1050" b="1" dirty="0" smtClean="0"/>
              <a:t/>
            </a:r>
            <a:br>
              <a:rPr lang="en-US" sz="1050" b="1" dirty="0" smtClean="0"/>
            </a:br>
            <a:endParaRPr lang="en-US" dirty="0"/>
          </a:p>
        </p:txBody>
      </p:sp>
      <p:sp>
        <p:nvSpPr>
          <p:cNvPr id="4" name="Slide Number Placeholder 3"/>
          <p:cNvSpPr>
            <a:spLocks noGrp="1"/>
          </p:cNvSpPr>
          <p:nvPr>
            <p:ph type="sldNum" sz="quarter" idx="10"/>
          </p:nvPr>
        </p:nvSpPr>
        <p:spPr/>
        <p:txBody>
          <a:bodyPr/>
          <a:lstStyle/>
          <a:p>
            <a:fld id="{A8ED61DF-1468-5041-A201-81B9F3FED6B7}" type="slidenum">
              <a:rPr lang="en-US" smtClean="0"/>
              <a:t>8</a:t>
            </a:fld>
            <a:endParaRPr lang="en-US"/>
          </a:p>
        </p:txBody>
      </p:sp>
    </p:spTree>
    <p:extLst>
      <p:ext uri="{BB962C8B-B14F-4D97-AF65-F5344CB8AC3E}">
        <p14:creationId xmlns:p14="http://schemas.microsoft.com/office/powerpoint/2010/main" val="17379853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Best practice established by</a:t>
            </a:r>
          </a:p>
          <a:p>
            <a:endParaRPr lang="en-US" dirty="0" smtClean="0"/>
          </a:p>
          <a:p>
            <a:pPr marL="171450" indent="-171450">
              <a:buFont typeface="Arial"/>
              <a:buChar char="•"/>
            </a:pPr>
            <a:r>
              <a:rPr lang="en-US" dirty="0" smtClean="0"/>
              <a:t>AASL Standards</a:t>
            </a:r>
          </a:p>
          <a:p>
            <a:pPr marL="171450" indent="-171450">
              <a:buFont typeface="Arial"/>
              <a:buChar char="•"/>
            </a:pPr>
            <a:r>
              <a:rPr lang="en-US" dirty="0" smtClean="0"/>
              <a:t>Best practices established by evidence-based practice</a:t>
            </a:r>
          </a:p>
          <a:p>
            <a:pPr marL="171450" indent="-171450">
              <a:buFont typeface="Arial"/>
              <a:buChar char="•"/>
            </a:pPr>
            <a:endParaRPr lang="en-US" dirty="0" smtClean="0"/>
          </a:p>
          <a:p>
            <a:pPr marL="171450" indent="-171450">
              <a:buFont typeface="Arial"/>
              <a:buChar char="•"/>
            </a:pPr>
            <a:endParaRPr lang="en-US" dirty="0"/>
          </a:p>
        </p:txBody>
      </p:sp>
      <p:sp>
        <p:nvSpPr>
          <p:cNvPr id="4" name="Slide Number Placeholder 3"/>
          <p:cNvSpPr>
            <a:spLocks noGrp="1"/>
          </p:cNvSpPr>
          <p:nvPr>
            <p:ph type="sldNum" sz="quarter" idx="10"/>
          </p:nvPr>
        </p:nvSpPr>
        <p:spPr/>
        <p:txBody>
          <a:bodyPr/>
          <a:lstStyle/>
          <a:p>
            <a:fld id="{A8ED61DF-1468-5041-A201-81B9F3FED6B7}" type="slidenum">
              <a:rPr lang="en-US" smtClean="0"/>
              <a:t>9</a:t>
            </a:fld>
            <a:endParaRPr lang="en-US"/>
          </a:p>
        </p:txBody>
      </p:sp>
    </p:spTree>
    <p:extLst>
      <p:ext uri="{BB962C8B-B14F-4D97-AF65-F5344CB8AC3E}">
        <p14:creationId xmlns:p14="http://schemas.microsoft.com/office/powerpoint/2010/main" val="23223825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ED61DF-1468-5041-A201-81B9F3FED6B7}" type="slidenum">
              <a:rPr lang="en-US" smtClean="0"/>
              <a:t>11</a:t>
            </a:fld>
            <a:endParaRPr lang="en-US"/>
          </a:p>
        </p:txBody>
      </p:sp>
    </p:spTree>
    <p:extLst>
      <p:ext uri="{BB962C8B-B14F-4D97-AF65-F5344CB8AC3E}">
        <p14:creationId xmlns:p14="http://schemas.microsoft.com/office/powerpoint/2010/main" val="1028280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absence of current data and statistics on the status of school libraries in the Commonwealth of Massachusetts makes it difficult to establish whether the sample of respondents to the survey is sufficiently large enough to be a representative sample. The standard for samples size is usually set at 22% of the population. The researchers have constructed an argument that 521 respondents constitute a viable and representative sample for the population of school libraries in Massachusetts. </a:t>
            </a:r>
          </a:p>
          <a:p>
            <a:endParaRPr lang="en-US" dirty="0"/>
          </a:p>
        </p:txBody>
      </p:sp>
      <p:sp>
        <p:nvSpPr>
          <p:cNvPr id="4" name="Slide Number Placeholder 3"/>
          <p:cNvSpPr>
            <a:spLocks noGrp="1"/>
          </p:cNvSpPr>
          <p:nvPr>
            <p:ph type="sldNum" sz="quarter" idx="10"/>
          </p:nvPr>
        </p:nvSpPr>
        <p:spPr/>
        <p:txBody>
          <a:bodyPr/>
          <a:lstStyle/>
          <a:p>
            <a:fld id="{A8ED61DF-1468-5041-A201-81B9F3FED6B7}" type="slidenum">
              <a:rPr lang="en-US" smtClean="0"/>
              <a:t>14</a:t>
            </a:fld>
            <a:endParaRPr lang="en-US"/>
          </a:p>
        </p:txBody>
      </p:sp>
    </p:spTree>
    <p:extLst>
      <p:ext uri="{BB962C8B-B14F-4D97-AF65-F5344CB8AC3E}">
        <p14:creationId xmlns:p14="http://schemas.microsoft.com/office/powerpoint/2010/main" val="37659686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400" kern="1200" dirty="0" smtClean="0">
                <a:solidFill>
                  <a:schemeClr val="tx1"/>
                </a:solidFill>
                <a:effectLst/>
                <a:latin typeface="+mn-lt"/>
                <a:ea typeface="+mn-ea"/>
                <a:cs typeface="+mn-cs"/>
              </a:rPr>
              <a:t>This explains why school librarians report that they often perform non-professional tasks, such as checking out or shelving books, monitoring student attendance, or physically processing and preparing books for shelving and circulation.  The lack of a significant difference among district types indicates that regardless of their district type school librarians face challenges in compensating for lack adequate support staff as they perform non-professional job functions at the expense of performing their instructional and professional development services for students and faculty, including curricular planning, development, and collaboration as well as collection development.</a:t>
            </a:r>
          </a:p>
          <a:p>
            <a:endParaRPr lang="en-US" dirty="0"/>
          </a:p>
        </p:txBody>
      </p:sp>
      <p:sp>
        <p:nvSpPr>
          <p:cNvPr id="4" name="Slide Number Placeholder 3"/>
          <p:cNvSpPr>
            <a:spLocks noGrp="1"/>
          </p:cNvSpPr>
          <p:nvPr>
            <p:ph type="sldNum" sz="quarter" idx="10"/>
          </p:nvPr>
        </p:nvSpPr>
        <p:spPr/>
        <p:txBody>
          <a:bodyPr/>
          <a:lstStyle/>
          <a:p>
            <a:fld id="{A8ED61DF-1468-5041-A201-81B9F3FED6B7}" type="slidenum">
              <a:rPr lang="en-US" smtClean="0"/>
              <a:t>16</a:t>
            </a:fld>
            <a:endParaRPr lang="en-US"/>
          </a:p>
        </p:txBody>
      </p:sp>
    </p:spTree>
    <p:extLst>
      <p:ext uri="{BB962C8B-B14F-4D97-AF65-F5344CB8AC3E}">
        <p14:creationId xmlns:p14="http://schemas.microsoft.com/office/powerpoint/2010/main" val="27408072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灯片编号占位符 3"/>
          <p:cNvSpPr>
            <a:spLocks noGrp="1"/>
          </p:cNvSpPr>
          <p:nvPr>
            <p:ph type="sldNum" sz="quarter" idx="10"/>
          </p:nvPr>
        </p:nvSpPr>
        <p:spPr/>
        <p:txBody>
          <a:bodyPr/>
          <a:lstStyle/>
          <a:p>
            <a:fld id="{A8ED61DF-1468-5041-A201-81B9F3FED6B7}" type="slidenum">
              <a:rPr lang="en-US" smtClean="0"/>
              <a:t>17</a:t>
            </a:fld>
            <a:endParaRPr lang="en-US"/>
          </a:p>
        </p:txBody>
      </p:sp>
    </p:spTree>
    <p:extLst>
      <p:ext uri="{BB962C8B-B14F-4D97-AF65-F5344CB8AC3E}">
        <p14:creationId xmlns:p14="http://schemas.microsoft.com/office/powerpoint/2010/main" val="3813067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FIVE ELEMENTS OF DIGITAL</a:t>
            </a:r>
            <a:r>
              <a:rPr lang="en-US" baseline="0" dirty="0" smtClean="0"/>
              <a:t> INCLUSION</a:t>
            </a:r>
          </a:p>
          <a:p>
            <a:pPr marL="571500" indent="-457200">
              <a:buFont typeface="+mj-lt"/>
              <a:buAutoNum type="arabicPeriod"/>
            </a:pPr>
            <a:r>
              <a:rPr lang="en-US" dirty="0" smtClean="0"/>
              <a:t>Affordable, robust broadband internet service</a:t>
            </a:r>
          </a:p>
          <a:p>
            <a:pPr marL="571500" indent="-457200">
              <a:buFont typeface="+mj-lt"/>
              <a:buAutoNum type="arabicPeriod"/>
            </a:pPr>
            <a:r>
              <a:rPr lang="en-US" dirty="0" smtClean="0"/>
              <a:t>Internet-enabled devices that meet the needs of the</a:t>
            </a:r>
            <a:br>
              <a:rPr lang="en-US" dirty="0" smtClean="0"/>
            </a:br>
            <a:r>
              <a:rPr lang="en-US" dirty="0" smtClean="0"/>
              <a:t>      user.</a:t>
            </a:r>
          </a:p>
          <a:p>
            <a:pPr marL="571500" indent="-457200">
              <a:buFont typeface="+mj-lt"/>
              <a:buAutoNum type="arabicPeriod"/>
            </a:pPr>
            <a:r>
              <a:rPr lang="en-US" dirty="0" smtClean="0"/>
              <a:t>Access to digital training;</a:t>
            </a:r>
          </a:p>
          <a:p>
            <a:pPr marL="571500" indent="-457200">
              <a:buFont typeface="+mj-lt"/>
              <a:buAutoNum type="arabicPeriod"/>
            </a:pPr>
            <a:r>
              <a:rPr lang="en-US" dirty="0" smtClean="0"/>
              <a:t>Quality technical support;</a:t>
            </a:r>
          </a:p>
          <a:p>
            <a:pPr marL="571500" indent="-457200">
              <a:buFont typeface="+mj-lt"/>
              <a:buAutoNum type="arabicPeriod"/>
            </a:pPr>
            <a:r>
              <a:rPr lang="en-US" dirty="0" smtClean="0"/>
              <a:t>Applications and online content designed to enable and encourage self-sufficiency, participation and collaboration.</a:t>
            </a:r>
          </a:p>
          <a:p>
            <a:pPr marL="571500" indent="-457200">
              <a:buFont typeface="+mj-lt"/>
              <a:buAutoNum type="arabicPeriod"/>
            </a:pPr>
            <a:endParaRPr lang="en-US" dirty="0" smtClean="0"/>
          </a:p>
          <a:p>
            <a:pPr marL="571500" indent="-457200">
              <a:buFont typeface="+mj-lt"/>
              <a:buAutoNum type="arabicPeriod"/>
            </a:pPr>
            <a:r>
              <a:rPr lang="en-US" dirty="0" smtClean="0"/>
              <a:t>DIGITAL INCLUSION REQUIRES INTENTIONAL STRATEGIES AND INVESTMENTS TO REDUCE AND ELIMINATE HISTORICAL, INSTITUTIONAL, AND STRUCTURAL BARRIERS TO ACCESS AND USE TECHNOLOGY.</a:t>
            </a:r>
          </a:p>
          <a:p>
            <a:endParaRPr lang="en-US" dirty="0"/>
          </a:p>
        </p:txBody>
      </p:sp>
      <p:sp>
        <p:nvSpPr>
          <p:cNvPr id="4" name="Slide Number Placeholder 3"/>
          <p:cNvSpPr>
            <a:spLocks noGrp="1"/>
          </p:cNvSpPr>
          <p:nvPr>
            <p:ph type="sldNum" sz="quarter" idx="10"/>
          </p:nvPr>
        </p:nvSpPr>
        <p:spPr/>
        <p:txBody>
          <a:bodyPr/>
          <a:lstStyle/>
          <a:p>
            <a:fld id="{A8ED61DF-1468-5041-A201-81B9F3FED6B7}" type="slidenum">
              <a:rPr lang="en-US" smtClean="0"/>
              <a:t>23</a:t>
            </a:fld>
            <a:endParaRPr lang="en-US"/>
          </a:p>
        </p:txBody>
      </p:sp>
    </p:spTree>
    <p:extLst>
      <p:ext uri="{BB962C8B-B14F-4D97-AF65-F5344CB8AC3E}">
        <p14:creationId xmlns:p14="http://schemas.microsoft.com/office/powerpoint/2010/main" val="36417354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ACDB3CC-F982-40F9-8DD6-BCC9AFBF44BD}" type="datetime1">
              <a:rPr lang="en-US" smtClean="0"/>
              <a:pPr/>
              <a:t>6/14/18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6E2D2B3B-882E-40F3-A32F-6DD516915044}" type="slidenum">
              <a:rPr lang="en-US" smtClean="0"/>
              <a:pPr/>
              <a:t>‹#›</a:t>
            </a:fld>
            <a:endParaRPr lang="en-US" dirty="0"/>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E83D92-04DD-1C4D-BD21-B3D89B89F70E}" type="datetimeFigureOut">
              <a:rPr lang="en-US" smtClean="0"/>
              <a:t>6/14/18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3181F1-AFC2-374B-805B-CCC8444D99B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E83D92-04DD-1C4D-BD21-B3D89B89F70E}" type="datetimeFigureOut">
              <a:rPr lang="en-US" smtClean="0"/>
              <a:t>6/14/18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3181F1-AFC2-374B-805B-CCC8444D99B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E83D92-04DD-1C4D-BD21-B3D89B89F70E}" type="datetimeFigureOut">
              <a:rPr lang="en-US" smtClean="0"/>
              <a:t>6/14/18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3181F1-AFC2-374B-805B-CCC8444D99B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4DDAE5B-B07C-441A-8026-C23A427A74DC}" type="datetime1">
              <a:rPr lang="en-US" smtClean="0"/>
              <a:pPr/>
              <a:t>6/14/18</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B23920-F697-5445-B8A9-BEF117D29F25}"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6E83D92-04DD-1C4D-BD21-B3D89B89F70E}" type="datetimeFigureOut">
              <a:rPr lang="en-US" smtClean="0"/>
              <a:t>6/14/18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3181F1-AFC2-374B-805B-CCC8444D99B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6E83D92-04DD-1C4D-BD21-B3D89B89F70E}" type="datetimeFigureOut">
              <a:rPr lang="en-US" smtClean="0"/>
              <a:t>6/14/18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3181F1-AFC2-374B-805B-CCC8444D99B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6E83D92-04DD-1C4D-BD21-B3D89B89F70E}" type="datetimeFigureOut">
              <a:rPr lang="en-US" smtClean="0"/>
              <a:t>6/14/18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3181F1-AFC2-374B-805B-CCC8444D99B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26E83D92-04DD-1C4D-BD21-B3D89B89F70E}" type="datetimeFigureOut">
              <a:rPr lang="en-US" smtClean="0"/>
              <a:t>6/14/18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3181F1-AFC2-374B-805B-CCC8444D99B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6E83D92-04DD-1C4D-BD21-B3D89B89F70E}" type="datetimeFigureOut">
              <a:rPr lang="en-US" smtClean="0"/>
              <a:t>6/14/18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5" name="Date Placeholder 4"/>
          <p:cNvSpPr>
            <a:spLocks noGrp="1"/>
          </p:cNvSpPr>
          <p:nvPr>
            <p:ph type="dt" sz="half" idx="10"/>
          </p:nvPr>
        </p:nvSpPr>
        <p:spPr/>
        <p:txBody>
          <a:bodyPr/>
          <a:lstStyle/>
          <a:p>
            <a:fld id="{26E83D92-04DD-1C4D-BD21-B3D89B89F70E}" type="datetimeFigureOut">
              <a:rPr lang="en-US" smtClean="0"/>
              <a:t>6/14/18</a:t>
            </a:fld>
            <a:endParaRPr lang="en-US"/>
          </a:p>
        </p:txBody>
      </p:sp>
      <p:sp>
        <p:nvSpPr>
          <p:cNvPr id="7" name="Slide Number Placeholder 6"/>
          <p:cNvSpPr>
            <a:spLocks noGrp="1"/>
          </p:cNvSpPr>
          <p:nvPr>
            <p:ph type="sldNum" sz="quarter" idx="12"/>
          </p:nvPr>
        </p:nvSpPr>
        <p:spPr/>
        <p:txBody>
          <a:bodyPr/>
          <a:lstStyle/>
          <a:p>
            <a:fld id="{483181F1-AFC2-374B-805B-CCC8444D99B4}"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26E83D92-04DD-1C4D-BD21-B3D89B89F70E}" type="datetimeFigureOut">
              <a:rPr lang="en-US" smtClean="0"/>
              <a:t>6/14/18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483181F1-AFC2-374B-805B-CCC8444D99B4}"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5670" r:id="rId1"/>
    <p:sldLayoutId id="2147485671" r:id="rId2"/>
    <p:sldLayoutId id="2147485672" r:id="rId3"/>
    <p:sldLayoutId id="2147485673" r:id="rId4"/>
    <p:sldLayoutId id="2147485674" r:id="rId5"/>
    <p:sldLayoutId id="2147485675" r:id="rId6"/>
    <p:sldLayoutId id="2147485676" r:id="rId7"/>
    <p:sldLayoutId id="2147485677" r:id="rId8"/>
    <p:sldLayoutId id="2147485678" r:id="rId9"/>
    <p:sldLayoutId id="2147485679" r:id="rId10"/>
    <p:sldLayoutId id="2147485680"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4" Type="http://schemas.openxmlformats.org/officeDocument/2006/relationships/image" Target="../media/image3.emf"/><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 Id="rId3" Type="http://schemas.openxmlformats.org/officeDocument/2006/relationships/image" Target="../media/image2.jpg"/></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96975" y="2982039"/>
            <a:ext cx="7040483" cy="2492990"/>
          </a:xfrm>
          <a:prstGeom prst="rect">
            <a:avLst/>
          </a:prstGeom>
        </p:spPr>
        <p:txBody>
          <a:bodyPr wrap="square">
            <a:spAutoFit/>
          </a:bodyPr>
          <a:lstStyle/>
          <a:p>
            <a:r>
              <a:rPr lang="en-US" sz="2800" dirty="0" smtClean="0"/>
              <a:t/>
            </a:r>
            <a:br>
              <a:rPr lang="en-US" sz="2800" dirty="0" smtClean="0"/>
            </a:br>
            <a:r>
              <a:rPr lang="en-US" sz="2800" b="1" dirty="0" smtClean="0"/>
              <a:t>Research </a:t>
            </a:r>
            <a:r>
              <a:rPr lang="en-US" sz="2800" b="1" dirty="0"/>
              <a:t>Methods for </a:t>
            </a:r>
            <a:r>
              <a:rPr lang="en-US" sz="2800" b="1" dirty="0" smtClean="0"/>
              <a:t>Conducting </a:t>
            </a:r>
          </a:p>
          <a:p>
            <a:r>
              <a:rPr lang="en-US" sz="2800" b="1" dirty="0" smtClean="0"/>
              <a:t>School </a:t>
            </a:r>
            <a:r>
              <a:rPr lang="en-US" sz="2800" b="1" dirty="0"/>
              <a:t>Library Causality </a:t>
            </a:r>
            <a:r>
              <a:rPr lang="en-US" sz="2800" b="1" dirty="0" smtClean="0"/>
              <a:t>Research</a:t>
            </a:r>
          </a:p>
          <a:p>
            <a:endParaRPr lang="en-US" dirty="0" smtClean="0"/>
          </a:p>
          <a:p>
            <a:r>
              <a:rPr lang="en-US" b="1" dirty="0" smtClean="0"/>
              <a:t>Carol </a:t>
            </a:r>
            <a:r>
              <a:rPr lang="en-US" b="1" dirty="0"/>
              <a:t>A. Gordon</a:t>
            </a:r>
          </a:p>
          <a:p>
            <a:r>
              <a:rPr lang="en-US" b="1" dirty="0" err="1" smtClean="0"/>
              <a:t>Xiaofeng</a:t>
            </a:r>
            <a:r>
              <a:rPr lang="en-US" b="1" dirty="0" smtClean="0"/>
              <a:t> </a:t>
            </a:r>
            <a:r>
              <a:rPr lang="en-US" b="1" dirty="0"/>
              <a:t>Li</a:t>
            </a:r>
          </a:p>
          <a:p>
            <a:endParaRPr lang="en-US" dirty="0"/>
          </a:p>
        </p:txBody>
      </p:sp>
      <p:sp>
        <p:nvSpPr>
          <p:cNvPr id="5" name="Rectangle 4"/>
          <p:cNvSpPr/>
          <p:nvPr/>
        </p:nvSpPr>
        <p:spPr>
          <a:xfrm>
            <a:off x="2222583" y="5439460"/>
            <a:ext cx="4433951" cy="923330"/>
          </a:xfrm>
          <a:prstGeom prst="rect">
            <a:avLst/>
          </a:prstGeom>
        </p:spPr>
        <p:txBody>
          <a:bodyPr wrap="square">
            <a:spAutoFit/>
          </a:bodyPr>
          <a:lstStyle/>
          <a:p>
            <a:r>
              <a:rPr lang="en-US" b="1" dirty="0" smtClean="0"/>
              <a:t>Libraries </a:t>
            </a:r>
            <a:r>
              <a:rPr lang="en-US" b="1" dirty="0"/>
              <a:t>in the Digital Age</a:t>
            </a:r>
          </a:p>
          <a:p>
            <a:r>
              <a:rPr lang="en-US" b="1" dirty="0" err="1"/>
              <a:t>Zadar</a:t>
            </a:r>
            <a:r>
              <a:rPr lang="en-US" b="1" dirty="0"/>
              <a:t>, </a:t>
            </a:r>
            <a:r>
              <a:rPr lang="en-US" b="1" dirty="0" smtClean="0"/>
              <a:t>Croatia, </a:t>
            </a:r>
          </a:p>
          <a:p>
            <a:r>
              <a:rPr lang="en-US" b="1" dirty="0" smtClean="0"/>
              <a:t>June 13-15, </a:t>
            </a:r>
            <a:r>
              <a:rPr lang="en-US" b="1" dirty="0"/>
              <a:t>2018</a:t>
            </a:r>
          </a:p>
        </p:txBody>
      </p:sp>
    </p:spTree>
    <p:extLst>
      <p:ext uri="{BB962C8B-B14F-4D97-AF65-F5344CB8AC3E}">
        <p14:creationId xmlns:p14="http://schemas.microsoft.com/office/powerpoint/2010/main" val="20747985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642805" y="4526148"/>
            <a:ext cx="6553200" cy="457200"/>
          </a:xfrm>
        </p:spPr>
        <p:txBody>
          <a:bodyPr>
            <a:noAutofit/>
          </a:bodyPr>
          <a:lstStyle/>
          <a:p>
            <a:r>
              <a:rPr lang="en-US" sz="2000" b="1" dirty="0" smtClean="0"/>
              <a:t>METHODS THAT SUPPORT MEANINGFUL CONNECTIVITY and meaningful use</a:t>
            </a:r>
            <a:endParaRPr lang="en-US" sz="2000" b="1" dirty="0"/>
          </a:p>
        </p:txBody>
      </p:sp>
      <p:sp>
        <p:nvSpPr>
          <p:cNvPr id="4" name="Title 3"/>
          <p:cNvSpPr>
            <a:spLocks noGrp="1"/>
          </p:cNvSpPr>
          <p:nvPr>
            <p:ph type="ctrTitle"/>
          </p:nvPr>
        </p:nvSpPr>
        <p:spPr>
          <a:xfrm>
            <a:off x="356513" y="3227033"/>
            <a:ext cx="7197105" cy="1219201"/>
          </a:xfrm>
        </p:spPr>
        <p:txBody>
          <a:bodyPr/>
          <a:lstStyle/>
          <a:p>
            <a:r>
              <a:rPr lang="en-US" sz="2800" b="1" dirty="0" smtClean="0"/>
              <a:t>The </a:t>
            </a:r>
            <a:r>
              <a:rPr lang="en-US" sz="2800" b="1" dirty="0" err="1" smtClean="0"/>
              <a:t>massachusetts</a:t>
            </a:r>
            <a:r>
              <a:rPr lang="en-US" sz="2800" b="1" dirty="0" smtClean="0"/>
              <a:t> study: equity and access for students in the commonwealth</a:t>
            </a:r>
            <a:endParaRPr lang="en-US" sz="2800" b="1" dirty="0"/>
          </a:p>
        </p:txBody>
      </p:sp>
    </p:spTree>
    <p:extLst>
      <p:ext uri="{BB962C8B-B14F-4D97-AF65-F5344CB8AC3E}">
        <p14:creationId xmlns:p14="http://schemas.microsoft.com/office/powerpoint/2010/main" val="410723311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3315" y="270315"/>
            <a:ext cx="8585311" cy="1039427"/>
          </a:xfrm>
        </p:spPr>
        <p:txBody>
          <a:bodyPr>
            <a:normAutofit fontScale="90000"/>
          </a:bodyPr>
          <a:lstStyle/>
          <a:p>
            <a:r>
              <a:rPr lang="en-US" i="1" dirty="0" smtClean="0"/>
              <a:t/>
            </a:r>
            <a:br>
              <a:rPr lang="en-US" i="1" dirty="0" smtClean="0"/>
            </a:br>
            <a:r>
              <a:rPr lang="en-US" sz="3100" b="1" dirty="0" smtClean="0"/>
              <a:t>The </a:t>
            </a:r>
            <a:r>
              <a:rPr lang="en-US" sz="3100" b="1" dirty="0"/>
              <a:t>Massachusetts School Library Study: Equity and Access for Students in the Commonwealth </a:t>
            </a:r>
            <a:r>
              <a:rPr lang="en-US" sz="1800" b="1" dirty="0"/>
              <a:t>[Gordon &amp; </a:t>
            </a:r>
            <a:r>
              <a:rPr lang="en-US" sz="1800" b="1" dirty="0" err="1"/>
              <a:t>Cicchetti</a:t>
            </a:r>
            <a:r>
              <a:rPr lang="en-US" sz="1800" dirty="0"/>
              <a:t>, 2018]. </a:t>
            </a:r>
            <a:br>
              <a:rPr lang="en-US" sz="1800" dirty="0"/>
            </a:br>
            <a:endParaRPr lang="en-US" sz="1800" dirty="0"/>
          </a:p>
        </p:txBody>
      </p:sp>
      <p:sp>
        <p:nvSpPr>
          <p:cNvPr id="3" name="Content Placeholder 2"/>
          <p:cNvSpPr>
            <a:spLocks noGrp="1"/>
          </p:cNvSpPr>
          <p:nvPr>
            <p:ph idx="1"/>
          </p:nvPr>
        </p:nvSpPr>
        <p:spPr>
          <a:xfrm>
            <a:off x="121461" y="1691246"/>
            <a:ext cx="8870685" cy="5166754"/>
          </a:xfrm>
        </p:spPr>
        <p:txBody>
          <a:bodyPr>
            <a:normAutofit/>
          </a:bodyPr>
          <a:lstStyle/>
          <a:p>
            <a:pPr marL="0" indent="0">
              <a:buNone/>
            </a:pPr>
            <a:r>
              <a:rPr lang="en-US" sz="2400" dirty="0"/>
              <a:t>In 2013 the Massachusetts legislature formed </a:t>
            </a:r>
            <a:r>
              <a:rPr lang="en-US" sz="2400" dirty="0" smtClean="0"/>
              <a:t>the Special Commission on School Libraries to determine</a:t>
            </a:r>
            <a:r>
              <a:rPr lang="en-US" sz="2400" b="0" dirty="0" smtClean="0"/>
              <a:t> the status </a:t>
            </a:r>
            <a:r>
              <a:rPr lang="en-US" sz="2400" dirty="0"/>
              <a:t>of school libraries </a:t>
            </a:r>
            <a:r>
              <a:rPr lang="en-US" sz="2400" dirty="0" smtClean="0"/>
              <a:t>in the state as measured by: </a:t>
            </a:r>
          </a:p>
          <a:p>
            <a:pPr marL="0" indent="0">
              <a:buNone/>
            </a:pPr>
            <a:r>
              <a:rPr lang="en-US" b="1" dirty="0" smtClean="0"/>
              <a:t>Six School Library Indicators of Status</a:t>
            </a:r>
            <a:endParaRPr lang="en-US" sz="2400" b="1" dirty="0" smtClean="0"/>
          </a:p>
          <a:p>
            <a:pPr marL="457200" indent="-457200">
              <a:buFont typeface="+mj-lt"/>
              <a:buAutoNum type="arabicPeriod"/>
            </a:pPr>
            <a:r>
              <a:rPr lang="en-US" sz="2400" dirty="0" smtClean="0"/>
              <a:t>The number of school libraries </a:t>
            </a:r>
          </a:p>
          <a:p>
            <a:pPr marL="457200" indent="-457200">
              <a:buFont typeface="+mj-lt"/>
              <a:buAutoNum type="arabicPeriod"/>
            </a:pPr>
            <a:r>
              <a:rPr lang="en-US" sz="2400" dirty="0" smtClean="0"/>
              <a:t>The number of school librarians and staff </a:t>
            </a:r>
          </a:p>
          <a:p>
            <a:pPr marL="457200" indent="-457200">
              <a:buFont typeface="+mj-lt"/>
              <a:buAutoNum type="arabicPeriod"/>
            </a:pPr>
            <a:r>
              <a:rPr lang="en-US" sz="2400" dirty="0" smtClean="0"/>
              <a:t>The size of library collections</a:t>
            </a:r>
          </a:p>
          <a:p>
            <a:pPr marL="457200" indent="-457200">
              <a:buFont typeface="+mj-lt"/>
              <a:buAutoNum type="arabicPeriod"/>
            </a:pPr>
            <a:r>
              <a:rPr lang="en-US" sz="2400" dirty="0" smtClean="0"/>
              <a:t>The amount of digital technology</a:t>
            </a:r>
          </a:p>
          <a:p>
            <a:pPr marL="457200" indent="-457200">
              <a:buFont typeface="+mj-lt"/>
              <a:buAutoNum type="arabicPeriod"/>
            </a:pPr>
            <a:r>
              <a:rPr lang="en-US" sz="2400" dirty="0" smtClean="0"/>
              <a:t>Occurrences of library instruction</a:t>
            </a:r>
          </a:p>
          <a:p>
            <a:pPr marL="457200" indent="-457200">
              <a:buFont typeface="+mj-lt"/>
              <a:buAutoNum type="arabicPeriod"/>
            </a:pPr>
            <a:r>
              <a:rPr lang="en-US" sz="2400" dirty="0" smtClean="0"/>
              <a:t>Amount of funding</a:t>
            </a:r>
          </a:p>
          <a:p>
            <a:pPr marL="457200" indent="-457200">
              <a:buFont typeface="+mj-lt"/>
              <a:buAutoNum type="arabicPeriod"/>
            </a:pPr>
            <a:r>
              <a:rPr lang="en-US" b="1" dirty="0">
                <a:solidFill>
                  <a:schemeClr val="accent2"/>
                </a:solidFill>
              </a:rPr>
              <a:t>AND What are the measures of equitable access for Massachusetts students with regard to </a:t>
            </a:r>
            <a:r>
              <a:rPr lang="mr-IN" b="1" dirty="0">
                <a:solidFill>
                  <a:schemeClr val="accent2"/>
                </a:solidFill>
              </a:rPr>
              <a:t>…</a:t>
            </a:r>
            <a:r>
              <a:rPr lang="en-US" b="1" dirty="0">
                <a:solidFill>
                  <a:schemeClr val="accent2"/>
                </a:solidFill>
              </a:rPr>
              <a:t>..</a:t>
            </a:r>
          </a:p>
          <a:p>
            <a:pPr marL="457200" indent="-457200">
              <a:buFont typeface="+mj-lt"/>
              <a:buAutoNum type="arabicPeriod"/>
            </a:pPr>
            <a:endParaRPr lang="en-US" sz="2400" dirty="0" smtClean="0"/>
          </a:p>
        </p:txBody>
      </p:sp>
    </p:spTree>
    <p:extLst>
      <p:ext uri="{BB962C8B-B14F-4D97-AF65-F5344CB8AC3E}">
        <p14:creationId xmlns:p14="http://schemas.microsoft.com/office/powerpoint/2010/main" val="395033447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Support for the  study</a:t>
            </a:r>
            <a:endParaRPr lang="en-US" b="1" dirty="0"/>
          </a:p>
        </p:txBody>
      </p:sp>
      <p:sp>
        <p:nvSpPr>
          <p:cNvPr id="3" name="Content Placeholder 2"/>
          <p:cNvSpPr>
            <a:spLocks noGrp="1"/>
          </p:cNvSpPr>
          <p:nvPr>
            <p:ph idx="1"/>
          </p:nvPr>
        </p:nvSpPr>
        <p:spPr>
          <a:xfrm>
            <a:off x="0" y="1752600"/>
            <a:ext cx="8979670" cy="5105400"/>
          </a:xfrm>
        </p:spPr>
        <p:txBody>
          <a:bodyPr>
            <a:normAutofit/>
          </a:bodyPr>
          <a:lstStyle/>
          <a:p>
            <a:pPr marL="114300" indent="0">
              <a:buNone/>
            </a:pPr>
            <a:r>
              <a:rPr lang="en-US" dirty="0" smtClean="0"/>
              <a:t>The Center for International Scholarship, Rutgers University</a:t>
            </a:r>
            <a:endParaRPr lang="en-US" dirty="0"/>
          </a:p>
          <a:p>
            <a:r>
              <a:rPr lang="en-US" dirty="0" smtClean="0"/>
              <a:t>Worked with End Dr</a:t>
            </a:r>
            <a:r>
              <a:rPr lang="en-US" dirty="0"/>
              <a:t>.</a:t>
            </a:r>
            <a:r>
              <a:rPr lang="en-US" dirty="0" smtClean="0"/>
              <a:t> Ross Todd and </a:t>
            </a:r>
            <a:r>
              <a:rPr lang="en-US" dirty="0" err="1" smtClean="0"/>
              <a:t>Xiaofeng</a:t>
            </a:r>
            <a:r>
              <a:rPr lang="en-US" dirty="0" smtClean="0"/>
              <a:t> Li, doctoral student and CISSL scholar</a:t>
            </a:r>
          </a:p>
          <a:p>
            <a:r>
              <a:rPr lang="en-US" dirty="0" smtClean="0"/>
              <a:t>Received Institutional Review Board approval</a:t>
            </a:r>
            <a:br>
              <a:rPr lang="en-US" dirty="0" smtClean="0"/>
            </a:br>
            <a:endParaRPr lang="en-US" dirty="0" smtClean="0"/>
          </a:p>
          <a:p>
            <a:pPr marL="114300" indent="0">
              <a:buNone/>
            </a:pPr>
            <a:r>
              <a:rPr lang="en-US" dirty="0" smtClean="0"/>
              <a:t>Endorsements from:</a:t>
            </a:r>
          </a:p>
          <a:p>
            <a:r>
              <a:rPr lang="en-US" dirty="0" smtClean="0"/>
              <a:t>Massachusetts School Library Association; </a:t>
            </a:r>
          </a:p>
          <a:p>
            <a:r>
              <a:rPr lang="en-US" dirty="0" smtClean="0"/>
              <a:t>Massachusetts Board of Library Commissioners;</a:t>
            </a:r>
          </a:p>
          <a:p>
            <a:r>
              <a:rPr lang="en-US" dirty="0"/>
              <a:t>Massachusetts Library </a:t>
            </a:r>
            <a:r>
              <a:rPr lang="en-US" dirty="0" smtClean="0"/>
              <a:t>System;</a:t>
            </a:r>
          </a:p>
          <a:p>
            <a:r>
              <a:rPr lang="en-US" dirty="0" smtClean="0"/>
              <a:t>Massachusetts Department of Elementary and Secondary Education;</a:t>
            </a:r>
          </a:p>
          <a:p>
            <a:r>
              <a:rPr lang="en-US" dirty="0" smtClean="0"/>
              <a:t>Massachusetts Teachers Association</a:t>
            </a:r>
          </a:p>
          <a:p>
            <a:endParaRPr lang="en-US" dirty="0" smtClean="0"/>
          </a:p>
          <a:p>
            <a:endParaRPr lang="en-US" dirty="0"/>
          </a:p>
        </p:txBody>
      </p:sp>
    </p:spTree>
    <p:extLst>
      <p:ext uri="{BB962C8B-B14F-4D97-AF65-F5344CB8AC3E}">
        <p14:creationId xmlns:p14="http://schemas.microsoft.com/office/powerpoint/2010/main" val="29376398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344228"/>
          </a:xfrm>
        </p:spPr>
        <p:txBody>
          <a:bodyPr>
            <a:normAutofit fontScale="90000"/>
          </a:bodyPr>
          <a:lstStyle/>
          <a:p>
            <a:r>
              <a:rPr lang="en-US" b="1" dirty="0" smtClean="0"/>
              <a:t>AASL Class research agenda</a:t>
            </a:r>
            <a:br>
              <a:rPr lang="en-US" b="1" dirty="0" smtClean="0"/>
            </a:br>
            <a:r>
              <a:rPr lang="en-US" b="1" dirty="0" smtClean="0"/>
              <a:t>digital equity</a:t>
            </a:r>
            <a:r>
              <a:rPr lang="en-US" b="1" dirty="0"/>
              <a:t/>
            </a:r>
            <a:br>
              <a:rPr lang="en-US" b="1" dirty="0"/>
            </a:br>
            <a:endParaRPr lang="en-US" b="1" dirty="0"/>
          </a:p>
        </p:txBody>
      </p:sp>
      <p:sp>
        <p:nvSpPr>
          <p:cNvPr id="3" name="Content Placeholder 2"/>
          <p:cNvSpPr>
            <a:spLocks noGrp="1"/>
          </p:cNvSpPr>
          <p:nvPr>
            <p:ph idx="1"/>
          </p:nvPr>
        </p:nvSpPr>
        <p:spPr>
          <a:xfrm>
            <a:off x="0" y="1574326"/>
            <a:ext cx="9144000" cy="5105400"/>
          </a:xfrm>
        </p:spPr>
        <p:txBody>
          <a:bodyPr>
            <a:noAutofit/>
          </a:bodyPr>
          <a:lstStyle/>
          <a:p>
            <a:pPr marL="114300" indent="0">
              <a:buNone/>
            </a:pPr>
            <a:endParaRPr lang="en-US" dirty="0" smtClean="0"/>
          </a:p>
          <a:p>
            <a:pPr marL="114300" indent="0">
              <a:buNone/>
            </a:pPr>
            <a:r>
              <a:rPr lang="en-US" b="1" dirty="0" smtClean="0"/>
              <a:t>AASL</a:t>
            </a:r>
            <a:endParaRPr lang="en-US" b="1" dirty="0"/>
          </a:p>
          <a:p>
            <a:pPr marL="114300" indent="0">
              <a:buNone/>
            </a:pPr>
            <a:r>
              <a:rPr lang="en-US" dirty="0" smtClean="0"/>
              <a:t>“What is the contribution that access to a strong school library program with a certified school librarian makes for students from diverse backgrounds, including  poverty, special needs.” </a:t>
            </a:r>
            <a:r>
              <a:rPr lang="en-US" sz="2000" dirty="0" smtClean="0"/>
              <a:t>[AASL, 2014]</a:t>
            </a:r>
          </a:p>
          <a:p>
            <a:pPr marL="114300" indent="0">
              <a:buNone/>
            </a:pPr>
            <a:endParaRPr lang="en-US" sz="2000" dirty="0" smtClean="0"/>
          </a:p>
          <a:p>
            <a:pPr marL="114300" indent="0">
              <a:buNone/>
            </a:pPr>
            <a:r>
              <a:rPr lang="en-US" b="1" dirty="0" smtClean="0"/>
              <a:t>Revised Research Question</a:t>
            </a:r>
            <a:endParaRPr lang="en-US" b="1" dirty="0"/>
          </a:p>
          <a:p>
            <a:pPr marL="114300" indent="0">
              <a:buNone/>
            </a:pPr>
            <a:r>
              <a:rPr lang="en-US" dirty="0" smtClean="0"/>
              <a:t>How can the Massachusetts Study provide realistic </a:t>
            </a:r>
            <a:r>
              <a:rPr lang="en-US" dirty="0"/>
              <a:t>measures of </a:t>
            </a:r>
            <a:r>
              <a:rPr lang="en-US" b="1" dirty="0"/>
              <a:t>infrastructure</a:t>
            </a:r>
            <a:r>
              <a:rPr lang="en-US" dirty="0"/>
              <a:t> to determine the potential for </a:t>
            </a:r>
            <a:r>
              <a:rPr lang="en-US" b="1" dirty="0"/>
              <a:t>meaningful </a:t>
            </a:r>
            <a:r>
              <a:rPr lang="en-US" b="1" dirty="0" smtClean="0"/>
              <a:t>use of library resources and services</a:t>
            </a:r>
            <a:r>
              <a:rPr lang="en-US" dirty="0" smtClean="0"/>
              <a:t> </a:t>
            </a:r>
            <a:r>
              <a:rPr lang="en-US" dirty="0"/>
              <a:t>rather than </a:t>
            </a:r>
            <a:r>
              <a:rPr lang="en-US" dirty="0" smtClean="0"/>
              <a:t>potential use </a:t>
            </a:r>
            <a:r>
              <a:rPr lang="en-US" dirty="0"/>
              <a:t>based on status of library indicators</a:t>
            </a:r>
            <a:r>
              <a:rPr lang="en-US" dirty="0" smtClean="0"/>
              <a:t>.</a:t>
            </a:r>
          </a:p>
          <a:p>
            <a:pPr marL="114300" indent="0">
              <a:buNone/>
            </a:pPr>
            <a:endParaRPr lang="en-US" dirty="0"/>
          </a:p>
          <a:p>
            <a:pPr marL="114300" indent="0">
              <a:buNone/>
            </a:pPr>
            <a:endParaRPr lang="en-US" dirty="0"/>
          </a:p>
          <a:p>
            <a:pPr marL="114300" indent="0">
              <a:buNone/>
            </a:pPr>
            <a:endParaRPr lang="en-US" dirty="0" smtClean="0"/>
          </a:p>
          <a:p>
            <a:endParaRPr lang="en-US" b="1" dirty="0"/>
          </a:p>
          <a:p>
            <a:pPr marL="114300" indent="0">
              <a:buNone/>
            </a:pPr>
            <a:r>
              <a:rPr lang="en-US" dirty="0" smtClean="0"/>
              <a:t> </a:t>
            </a:r>
            <a:endParaRPr lang="en-US" dirty="0"/>
          </a:p>
          <a:p>
            <a:endParaRPr lang="en-US" dirty="0" smtClean="0"/>
          </a:p>
          <a:p>
            <a:endParaRPr lang="en-US" dirty="0"/>
          </a:p>
        </p:txBody>
      </p:sp>
    </p:spTree>
    <p:extLst>
      <p:ext uri="{BB962C8B-B14F-4D97-AF65-F5344CB8AC3E}">
        <p14:creationId xmlns:p14="http://schemas.microsoft.com/office/powerpoint/2010/main" val="244884448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Sample size crisis:</a:t>
            </a:r>
            <a:br>
              <a:rPr lang="en-US" b="1" dirty="0" smtClean="0"/>
            </a:br>
            <a:r>
              <a:rPr lang="en-US" b="1" dirty="0" smtClean="0"/>
              <a:t>no current library stats</a:t>
            </a:r>
            <a:endParaRPr lang="en-US" b="1" dirty="0"/>
          </a:p>
        </p:txBody>
      </p:sp>
      <p:sp>
        <p:nvSpPr>
          <p:cNvPr id="3" name="Content Placeholder 2"/>
          <p:cNvSpPr>
            <a:spLocks noGrp="1"/>
          </p:cNvSpPr>
          <p:nvPr>
            <p:ph idx="1"/>
          </p:nvPr>
        </p:nvSpPr>
        <p:spPr>
          <a:xfrm>
            <a:off x="-163287" y="1752600"/>
            <a:ext cx="9869715" cy="5649686"/>
          </a:xfrm>
        </p:spPr>
        <p:txBody>
          <a:bodyPr>
            <a:normAutofit fontScale="25000" lnSpcReduction="20000"/>
          </a:bodyPr>
          <a:lstStyle/>
          <a:p>
            <a:pPr>
              <a:buFont typeface="Arial"/>
              <a:buChar char="•"/>
            </a:pPr>
            <a:r>
              <a:rPr lang="en-US" sz="9600" dirty="0" smtClean="0"/>
              <a:t>In </a:t>
            </a:r>
            <a:r>
              <a:rPr lang="en-US" sz="9600" b="1" dirty="0" smtClean="0"/>
              <a:t>2007 531 school libraries </a:t>
            </a:r>
            <a:r>
              <a:rPr lang="en-US" sz="9600" dirty="0" smtClean="0"/>
              <a:t>responded to a survey, or 43</a:t>
            </a:r>
            <a:r>
              <a:rPr lang="en-US" sz="9600" dirty="0"/>
              <a:t>% </a:t>
            </a:r>
            <a:r>
              <a:rPr lang="en-US" sz="9600" dirty="0" smtClean="0"/>
              <a:t/>
            </a:r>
            <a:br>
              <a:rPr lang="en-US" sz="9600" dirty="0" smtClean="0"/>
            </a:br>
            <a:r>
              <a:rPr lang="en-US" sz="9600" dirty="0" smtClean="0"/>
              <a:t>of </a:t>
            </a:r>
            <a:r>
              <a:rPr lang="en-US" sz="9600" dirty="0"/>
              <a:t>the </a:t>
            </a:r>
            <a:r>
              <a:rPr lang="en-US" sz="9600" b="1" dirty="0"/>
              <a:t>1,226 </a:t>
            </a:r>
            <a:r>
              <a:rPr lang="en-US" sz="9600" b="1" dirty="0" smtClean="0"/>
              <a:t>school </a:t>
            </a:r>
            <a:r>
              <a:rPr lang="en-US" sz="9600" dirty="0"/>
              <a:t>libraries in operation during that year.  </a:t>
            </a:r>
            <a:endParaRPr lang="en-US" sz="9600" dirty="0" smtClean="0"/>
          </a:p>
          <a:p>
            <a:r>
              <a:rPr lang="en-US" sz="9600" dirty="0" smtClean="0"/>
              <a:t>Today there are </a:t>
            </a:r>
            <a:r>
              <a:rPr lang="en-US" sz="9600" b="1" dirty="0" smtClean="0"/>
              <a:t>less than 1,226 </a:t>
            </a:r>
            <a:r>
              <a:rPr lang="en-US" sz="9600" dirty="0" smtClean="0"/>
              <a:t>because of closings. </a:t>
            </a:r>
          </a:p>
          <a:p>
            <a:pPr>
              <a:buFont typeface="Arial"/>
              <a:buChar char="•"/>
            </a:pPr>
            <a:r>
              <a:rPr lang="en-US" sz="9600" dirty="0" smtClean="0"/>
              <a:t>A valid </a:t>
            </a:r>
            <a:r>
              <a:rPr lang="en-US" sz="9600" dirty="0"/>
              <a:t>sample size is 269.7 school libraries of 1,226 school libraries </a:t>
            </a:r>
            <a:r>
              <a:rPr lang="en-US" sz="9600" dirty="0" smtClean="0"/>
              <a:t>IF this was 2007.</a:t>
            </a:r>
          </a:p>
          <a:p>
            <a:pPr>
              <a:buFont typeface="Arial"/>
              <a:buChar char="•"/>
            </a:pPr>
            <a:r>
              <a:rPr lang="en-US" sz="9600" dirty="0" smtClean="0"/>
              <a:t>The number of school libraries </a:t>
            </a:r>
            <a:r>
              <a:rPr lang="en-US" sz="9600" b="1" dirty="0" smtClean="0"/>
              <a:t>is not less than 722 </a:t>
            </a:r>
            <a:r>
              <a:rPr lang="en-US" sz="9600" dirty="0" smtClean="0"/>
              <a:t>since each 2015 survey  response represented a unique library.  </a:t>
            </a:r>
          </a:p>
          <a:p>
            <a:r>
              <a:rPr lang="en-US" sz="9600" b="1" dirty="0" smtClean="0"/>
              <a:t>If </a:t>
            </a:r>
            <a:r>
              <a:rPr lang="en-US" sz="9600" b="1" dirty="0"/>
              <a:t>we assume there are only </a:t>
            </a:r>
            <a:r>
              <a:rPr lang="en-US" sz="9600" b="1" dirty="0">
                <a:solidFill>
                  <a:schemeClr val="accent2"/>
                </a:solidFill>
              </a:rPr>
              <a:t>722 libraries and calculate 22% </a:t>
            </a:r>
            <a:r>
              <a:rPr lang="en-US" sz="9600" b="1" dirty="0" smtClean="0">
                <a:solidFill>
                  <a:schemeClr val="accent2"/>
                </a:solidFill>
              </a:rPr>
              <a:t/>
            </a:r>
            <a:br>
              <a:rPr lang="en-US" sz="9600" b="1" dirty="0" smtClean="0">
                <a:solidFill>
                  <a:schemeClr val="accent2"/>
                </a:solidFill>
              </a:rPr>
            </a:br>
            <a:r>
              <a:rPr lang="en-US" sz="9600" b="1" dirty="0" smtClean="0">
                <a:solidFill>
                  <a:schemeClr val="accent2"/>
                </a:solidFill>
              </a:rPr>
              <a:t>of </a:t>
            </a:r>
            <a:r>
              <a:rPr lang="en-US" sz="9600" b="1" dirty="0">
                <a:solidFill>
                  <a:schemeClr val="accent2"/>
                </a:solidFill>
              </a:rPr>
              <a:t>that population, </a:t>
            </a:r>
            <a:r>
              <a:rPr lang="en-US" sz="9600" b="1" dirty="0" smtClean="0">
                <a:solidFill>
                  <a:schemeClr val="accent2"/>
                </a:solidFill>
              </a:rPr>
              <a:t>we</a:t>
            </a:r>
            <a:r>
              <a:rPr lang="en-US" sz="9600" b="1" dirty="0">
                <a:solidFill>
                  <a:schemeClr val="accent2"/>
                </a:solidFill>
              </a:rPr>
              <a:t> </a:t>
            </a:r>
            <a:r>
              <a:rPr lang="en-US" sz="9600" b="1" dirty="0" smtClean="0">
                <a:solidFill>
                  <a:schemeClr val="accent2"/>
                </a:solidFill>
              </a:rPr>
              <a:t>have </a:t>
            </a:r>
            <a:r>
              <a:rPr lang="en-US" sz="9600" b="1" dirty="0">
                <a:solidFill>
                  <a:schemeClr val="accent2"/>
                </a:solidFill>
              </a:rPr>
              <a:t>a sample size of 73.9%</a:t>
            </a:r>
            <a:r>
              <a:rPr lang="en-US" sz="9600" dirty="0">
                <a:solidFill>
                  <a:schemeClr val="accent2"/>
                </a:solidFill>
              </a:rPr>
              <a:t>. </a:t>
            </a:r>
          </a:p>
          <a:p>
            <a:r>
              <a:rPr lang="en-US" sz="9600" b="1" dirty="0" smtClean="0"/>
              <a:t>After scrubbing the data the sample size was 521.</a:t>
            </a:r>
          </a:p>
          <a:p>
            <a:r>
              <a:rPr lang="en-US" sz="9600" dirty="0" smtClean="0"/>
              <a:t>We </a:t>
            </a:r>
            <a:r>
              <a:rPr lang="en-US" sz="9600" dirty="0"/>
              <a:t>can now conclude that </a:t>
            </a:r>
            <a:r>
              <a:rPr lang="en-US" sz="9600" dirty="0" smtClean="0"/>
              <a:t>the number </a:t>
            </a:r>
            <a:r>
              <a:rPr lang="en-US" sz="9600" dirty="0"/>
              <a:t>of school libraries is </a:t>
            </a:r>
            <a:r>
              <a:rPr lang="en-US" sz="9600" b="1" dirty="0"/>
              <a:t>more than </a:t>
            </a:r>
            <a:r>
              <a:rPr lang="en-US" sz="9600" b="1" dirty="0" smtClean="0"/>
              <a:t>521 </a:t>
            </a:r>
            <a:r>
              <a:rPr lang="en-US" sz="9600" b="1" dirty="0"/>
              <a:t>and less than 1,226</a:t>
            </a:r>
            <a:r>
              <a:rPr lang="en-US" sz="9600" dirty="0"/>
              <a:t>. </a:t>
            </a:r>
          </a:p>
          <a:p>
            <a:r>
              <a:rPr lang="en-US" sz="9600" dirty="0" smtClean="0"/>
              <a:t>The </a:t>
            </a:r>
            <a:r>
              <a:rPr lang="en-US" sz="9600" dirty="0"/>
              <a:t>percentage of the number of </a:t>
            </a:r>
            <a:r>
              <a:rPr lang="en-US" sz="9600" dirty="0" smtClean="0"/>
              <a:t>respondents </a:t>
            </a:r>
            <a:r>
              <a:rPr lang="en-US" sz="9600" dirty="0"/>
              <a:t>[521] </a:t>
            </a:r>
            <a:r>
              <a:rPr lang="en-US" sz="9600" b="1" dirty="0">
                <a:solidFill>
                  <a:schemeClr val="accent2"/>
                </a:solidFill>
              </a:rPr>
              <a:t>using </a:t>
            </a:r>
            <a:r>
              <a:rPr lang="en-US" sz="9600" b="1" dirty="0" smtClean="0">
                <a:solidFill>
                  <a:schemeClr val="accent2"/>
                </a:solidFill>
              </a:rPr>
              <a:t/>
            </a:r>
            <a:br>
              <a:rPr lang="en-US" sz="9600" b="1" dirty="0" smtClean="0">
                <a:solidFill>
                  <a:schemeClr val="accent2"/>
                </a:solidFill>
              </a:rPr>
            </a:br>
            <a:r>
              <a:rPr lang="en-US" sz="9600" b="1" dirty="0" smtClean="0">
                <a:solidFill>
                  <a:schemeClr val="accent2"/>
                </a:solidFill>
              </a:rPr>
              <a:t>1,226 </a:t>
            </a:r>
            <a:r>
              <a:rPr lang="en-US" sz="9600" b="1" dirty="0">
                <a:solidFill>
                  <a:schemeClr val="accent2"/>
                </a:solidFill>
              </a:rPr>
              <a:t>as the population of school libraries, we determine </a:t>
            </a:r>
            <a:r>
              <a:rPr lang="en-US" sz="9600" b="1" dirty="0" smtClean="0">
                <a:solidFill>
                  <a:schemeClr val="accent2"/>
                </a:solidFill>
              </a:rPr>
              <a:t/>
            </a:r>
            <a:br>
              <a:rPr lang="en-US" sz="9600" b="1" dirty="0" smtClean="0">
                <a:solidFill>
                  <a:schemeClr val="accent2"/>
                </a:solidFill>
              </a:rPr>
            </a:br>
            <a:r>
              <a:rPr lang="en-US" sz="9600" b="1" dirty="0" smtClean="0">
                <a:solidFill>
                  <a:schemeClr val="accent2"/>
                </a:solidFill>
              </a:rPr>
              <a:t>that </a:t>
            </a:r>
            <a:r>
              <a:rPr lang="en-US" sz="9600" b="1" dirty="0">
                <a:solidFill>
                  <a:schemeClr val="accent2"/>
                </a:solidFill>
              </a:rPr>
              <a:t>the sample is 42% of that population. </a:t>
            </a:r>
            <a:endParaRPr lang="en-US" sz="9600" b="1" dirty="0" smtClean="0">
              <a:solidFill>
                <a:schemeClr val="accent2"/>
              </a:solidFill>
            </a:endParaRPr>
          </a:p>
          <a:p>
            <a:endParaRPr lang="en-US" sz="8000" dirty="0" smtClean="0"/>
          </a:p>
          <a:p>
            <a:endParaRPr lang="en-US" dirty="0"/>
          </a:p>
        </p:txBody>
      </p:sp>
    </p:spTree>
    <p:extLst>
      <p:ext uri="{BB962C8B-B14F-4D97-AF65-F5344CB8AC3E}">
        <p14:creationId xmlns:p14="http://schemas.microsoft.com/office/powerpoint/2010/main" val="394173462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Survey </a:t>
            </a:r>
            <a:endParaRPr lang="en-US" b="1" dirty="0"/>
          </a:p>
        </p:txBody>
      </p:sp>
      <p:sp>
        <p:nvSpPr>
          <p:cNvPr id="3" name="Content Placeholder 2"/>
          <p:cNvSpPr>
            <a:spLocks noGrp="1"/>
          </p:cNvSpPr>
          <p:nvPr>
            <p:ph idx="1"/>
          </p:nvPr>
        </p:nvSpPr>
        <p:spPr>
          <a:xfrm>
            <a:off x="0" y="1752600"/>
            <a:ext cx="9144000" cy="5105400"/>
          </a:xfrm>
        </p:spPr>
        <p:txBody>
          <a:bodyPr>
            <a:normAutofit/>
          </a:bodyPr>
          <a:lstStyle/>
          <a:p>
            <a:pPr marL="114300" indent="0">
              <a:buNone/>
            </a:pPr>
            <a:r>
              <a:rPr lang="en-US" b="1" dirty="0" smtClean="0"/>
              <a:t>73 Survey</a:t>
            </a:r>
            <a:r>
              <a:rPr lang="en-US" b="1" dirty="0"/>
              <a:t> </a:t>
            </a:r>
            <a:r>
              <a:rPr lang="en-US" b="1" dirty="0" smtClean="0"/>
              <a:t>Questions</a:t>
            </a:r>
          </a:p>
          <a:p>
            <a:pPr marL="114300" indent="0">
              <a:buNone/>
            </a:pPr>
            <a:endParaRPr lang="en-US" b="1" dirty="0" smtClean="0"/>
          </a:p>
          <a:p>
            <a:pPr marL="114300" indent="0">
              <a:buNone/>
            </a:pPr>
            <a:r>
              <a:rPr lang="en-US" b="1" dirty="0" smtClean="0"/>
              <a:t>Multiple choice questions</a:t>
            </a:r>
          </a:p>
          <a:p>
            <a:r>
              <a:rPr lang="en-US" dirty="0" smtClean="0"/>
              <a:t>Closed </a:t>
            </a:r>
            <a:r>
              <a:rPr lang="en-US" dirty="0" smtClean="0"/>
              <a:t>questions [multiple choice]</a:t>
            </a:r>
            <a:r>
              <a:rPr lang="en-US" dirty="0" smtClean="0"/>
              <a:t>;</a:t>
            </a:r>
            <a:endParaRPr lang="en-US" dirty="0" smtClean="0"/>
          </a:p>
          <a:p>
            <a:r>
              <a:rPr lang="en-US" dirty="0" smtClean="0"/>
              <a:t>Open-ended questions [comments</a:t>
            </a:r>
            <a:r>
              <a:rPr lang="en-US" dirty="0" smtClean="0"/>
              <a:t>]</a:t>
            </a:r>
          </a:p>
          <a:p>
            <a:endParaRPr lang="en-US" dirty="0"/>
          </a:p>
          <a:p>
            <a:pPr marL="114300" indent="0">
              <a:buNone/>
            </a:pPr>
            <a:r>
              <a:rPr lang="en-US" b="1" dirty="0" smtClean="0"/>
              <a:t>Qualitative narratives</a:t>
            </a:r>
          </a:p>
          <a:p>
            <a:pPr>
              <a:buFont typeface="Arial"/>
              <a:buChar char="•"/>
            </a:pPr>
            <a:r>
              <a:rPr lang="en-US" dirty="0" smtClean="0"/>
              <a:t>Please describe the barriers to providing access to the library program for all students.</a:t>
            </a:r>
          </a:p>
          <a:p>
            <a:pPr>
              <a:buFont typeface="Arial"/>
              <a:buChar char="•"/>
            </a:pPr>
            <a:r>
              <a:rPr lang="en-US" dirty="0" smtClean="0"/>
              <a:t>Please describe what in your school enables, or could enable access to the school library program for all students.</a:t>
            </a:r>
          </a:p>
          <a:p>
            <a:endParaRPr lang="en-US" dirty="0"/>
          </a:p>
          <a:p>
            <a:pPr marL="114300" indent="0">
              <a:buNone/>
            </a:pPr>
            <a:endParaRPr lang="en-US" dirty="0"/>
          </a:p>
          <a:p>
            <a:endParaRPr lang="en-US" dirty="0" smtClean="0"/>
          </a:p>
          <a:p>
            <a:endParaRPr lang="en-US" dirty="0"/>
          </a:p>
        </p:txBody>
      </p:sp>
    </p:spTree>
    <p:extLst>
      <p:ext uri="{BB962C8B-B14F-4D97-AF65-F5344CB8AC3E}">
        <p14:creationId xmlns:p14="http://schemas.microsoft.com/office/powerpoint/2010/main" val="62704445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128" y="333826"/>
            <a:ext cx="8260672" cy="1039427"/>
          </a:xfrm>
        </p:spPr>
        <p:txBody>
          <a:bodyPr>
            <a:normAutofit fontScale="90000"/>
          </a:bodyPr>
          <a:lstStyle/>
          <a:p>
            <a:r>
              <a:rPr lang="en-US" b="1" dirty="0" smtClean="0"/>
              <a:t>Validity: </a:t>
            </a:r>
            <a:r>
              <a:rPr lang="en-US" b="1" dirty="0" smtClean="0"/>
              <a:t>measuring Status and Equity</a:t>
            </a:r>
            <a:endParaRPr lang="en-US" b="1" dirty="0"/>
          </a:p>
        </p:txBody>
      </p:sp>
      <p:sp>
        <p:nvSpPr>
          <p:cNvPr id="3" name="Content Placeholder 2"/>
          <p:cNvSpPr>
            <a:spLocks noGrp="1"/>
          </p:cNvSpPr>
          <p:nvPr>
            <p:ph idx="1"/>
          </p:nvPr>
        </p:nvSpPr>
        <p:spPr>
          <a:xfrm>
            <a:off x="200539" y="1659091"/>
            <a:ext cx="8943461" cy="6033479"/>
          </a:xfrm>
        </p:spPr>
        <p:txBody>
          <a:bodyPr>
            <a:normAutofit/>
          </a:bodyPr>
          <a:lstStyle/>
          <a:p>
            <a:pPr marL="0" indent="0">
              <a:buNone/>
            </a:pPr>
            <a:r>
              <a:rPr lang="en-US" b="1" dirty="0" smtClean="0"/>
              <a:t>Status measured by </a:t>
            </a:r>
            <a:r>
              <a:rPr lang="en-US" b="1" dirty="0"/>
              <a:t>descriptive </a:t>
            </a:r>
            <a:r>
              <a:rPr lang="en-US" b="1" dirty="0" smtClean="0"/>
              <a:t>statistics.</a:t>
            </a:r>
          </a:p>
          <a:p>
            <a:pPr marL="0" indent="0">
              <a:buNone/>
            </a:pPr>
            <a:r>
              <a:rPr lang="en-US" dirty="0" smtClean="0"/>
              <a:t>61</a:t>
            </a:r>
            <a:r>
              <a:rPr lang="en-US" dirty="0"/>
              <a:t>% of school </a:t>
            </a:r>
            <a:r>
              <a:rPr lang="en-US" dirty="0" smtClean="0"/>
              <a:t>libraries have no full-</a:t>
            </a:r>
            <a:br>
              <a:rPr lang="en-US" dirty="0" smtClean="0"/>
            </a:br>
            <a:r>
              <a:rPr lang="en-US" dirty="0" smtClean="0"/>
              <a:t>time </a:t>
            </a:r>
            <a:r>
              <a:rPr lang="en-US" dirty="0"/>
              <a:t>equivalent support </a:t>
            </a:r>
            <a:r>
              <a:rPr lang="en-US" dirty="0" smtClean="0"/>
              <a:t>staff. The </a:t>
            </a:r>
            <a:br>
              <a:rPr lang="en-US" dirty="0" smtClean="0"/>
            </a:br>
            <a:r>
              <a:rPr lang="en-US" dirty="0" smtClean="0"/>
              <a:t>largest </a:t>
            </a:r>
            <a:r>
              <a:rPr lang="en-US" dirty="0"/>
              <a:t>number of full </a:t>
            </a:r>
            <a:r>
              <a:rPr lang="en-US" dirty="0" smtClean="0"/>
              <a:t>time support </a:t>
            </a:r>
            <a:br>
              <a:rPr lang="en-US" dirty="0" smtClean="0"/>
            </a:br>
            <a:r>
              <a:rPr lang="en-US" dirty="0" smtClean="0"/>
              <a:t>employees is </a:t>
            </a:r>
            <a:r>
              <a:rPr lang="en-US" dirty="0"/>
              <a:t>1.0 </a:t>
            </a:r>
            <a:r>
              <a:rPr lang="en-US" dirty="0" smtClean="0"/>
              <a:t>full-time staff </a:t>
            </a:r>
            <a:br>
              <a:rPr lang="en-US" dirty="0" smtClean="0"/>
            </a:br>
            <a:r>
              <a:rPr lang="en-US" dirty="0" smtClean="0"/>
              <a:t>member </a:t>
            </a:r>
            <a:r>
              <a:rPr lang="en-US" dirty="0"/>
              <a:t>in </a:t>
            </a:r>
            <a:r>
              <a:rPr lang="en-US" dirty="0" smtClean="0"/>
              <a:t>only17.6</a:t>
            </a:r>
            <a:r>
              <a:rPr lang="en-US" dirty="0"/>
              <a:t>% </a:t>
            </a:r>
            <a:r>
              <a:rPr lang="en-US" dirty="0" smtClean="0"/>
              <a:t>of school</a:t>
            </a:r>
            <a:br>
              <a:rPr lang="en-US" dirty="0" smtClean="0"/>
            </a:br>
            <a:r>
              <a:rPr lang="en-US" dirty="0" smtClean="0"/>
              <a:t> </a:t>
            </a:r>
            <a:r>
              <a:rPr lang="en-US" dirty="0"/>
              <a:t>libraries.</a:t>
            </a:r>
          </a:p>
          <a:p>
            <a:pPr marL="0" indent="0">
              <a:buNone/>
            </a:pPr>
            <a:r>
              <a:rPr lang="en-US" b="1" dirty="0" smtClean="0"/>
              <a:t/>
            </a:r>
            <a:br>
              <a:rPr lang="en-US" b="1" dirty="0" smtClean="0"/>
            </a:br>
            <a:r>
              <a:rPr lang="en-US" b="1" dirty="0" smtClean="0"/>
              <a:t/>
            </a:r>
            <a:br>
              <a:rPr lang="en-US" b="1" dirty="0" smtClean="0"/>
            </a:br>
            <a:r>
              <a:rPr lang="en-US" b="1" dirty="0" smtClean="0"/>
              <a:t>Access measured by </a:t>
            </a:r>
            <a:r>
              <a:rPr lang="en-US" b="1" dirty="0"/>
              <a:t>statistical </a:t>
            </a:r>
            <a:r>
              <a:rPr lang="en-US" b="1" dirty="0" smtClean="0"/>
              <a:t>tests Pearson’s CHI Square </a:t>
            </a:r>
            <a:br>
              <a:rPr lang="en-US" b="1" dirty="0" smtClean="0"/>
            </a:br>
            <a:r>
              <a:rPr lang="en-US" b="1" dirty="0" smtClean="0"/>
              <a:t>             </a:t>
            </a:r>
            <a:r>
              <a:rPr lang="en-US" dirty="0" smtClean="0"/>
              <a:t>[4]=3.40, p=0.494          </a:t>
            </a:r>
          </a:p>
          <a:p>
            <a:pPr marL="0" indent="0">
              <a:buNone/>
            </a:pPr>
            <a:r>
              <a:rPr lang="en-US" dirty="0" smtClean="0"/>
              <a:t>Urban </a:t>
            </a:r>
            <a:r>
              <a:rPr lang="en-US" dirty="0"/>
              <a:t>and rural school libraries do not have significantly fewer FTE support staff than suburban school libraries.</a:t>
            </a:r>
          </a:p>
          <a:p>
            <a:pPr marL="0" indent="0">
              <a:buNone/>
            </a:pPr>
            <a:endParaRPr lang="en-US" b="1" dirty="0" smtClean="0"/>
          </a:p>
          <a:p>
            <a:endParaRPr lang="en-US" sz="3800" dirty="0"/>
          </a:p>
        </p:txBody>
      </p:sp>
      <p:graphicFrame>
        <p:nvGraphicFramePr>
          <p:cNvPr id="4" name="Chart 3"/>
          <p:cNvGraphicFramePr/>
          <p:nvPr>
            <p:extLst>
              <p:ext uri="{D42A27DB-BD31-4B8C-83A1-F6EECF244321}">
                <p14:modId xmlns:p14="http://schemas.microsoft.com/office/powerpoint/2010/main" val="3522228266"/>
              </p:ext>
            </p:extLst>
          </p:nvPr>
        </p:nvGraphicFramePr>
        <p:xfrm>
          <a:off x="5385845" y="2131534"/>
          <a:ext cx="3631155" cy="3002895"/>
        </p:xfrm>
        <a:graphic>
          <a:graphicData uri="http://schemas.openxmlformats.org/drawingml/2006/chart">
            <c:chart xmlns:c="http://schemas.openxmlformats.org/drawingml/2006/chart" xmlns:r="http://schemas.openxmlformats.org/officeDocument/2006/relationships" r:id="rId3"/>
          </a:graphicData>
        </a:graphic>
      </p:graphicFrame>
      <p:pic>
        <p:nvPicPr>
          <p:cNvPr id="5" name="Picture 4"/>
          <p:cNvPicPr/>
          <p:nvPr/>
        </p:nvPicPr>
        <p:blipFill>
          <a:blip r:embed="rId4">
            <a:extLst>
              <a:ext uri="{28A0092B-C50C-407E-A947-70E740481C1C}">
                <a14:useLocalDpi xmlns:a14="http://schemas.microsoft.com/office/drawing/2010/main" val="0"/>
              </a:ext>
            </a:extLst>
          </a:blip>
          <a:srcRect/>
          <a:stretch>
            <a:fillRect/>
          </a:stretch>
        </p:blipFill>
        <p:spPr bwMode="auto">
          <a:xfrm>
            <a:off x="747020" y="5461001"/>
            <a:ext cx="501673" cy="660534"/>
          </a:xfrm>
          <a:prstGeom prst="rect">
            <a:avLst/>
          </a:prstGeom>
          <a:noFill/>
          <a:ln>
            <a:noFill/>
          </a:ln>
        </p:spPr>
      </p:pic>
    </p:spTree>
    <p:extLst>
      <p:ext uri="{BB962C8B-B14F-4D97-AF65-F5344CB8AC3E}">
        <p14:creationId xmlns:p14="http://schemas.microsoft.com/office/powerpoint/2010/main" val="278994890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D3608D03-0297-8B49-B05A-4F826E128221}"/>
              </a:ext>
            </a:extLst>
          </p:cNvPr>
          <p:cNvSpPr>
            <a:spLocks noGrp="1"/>
          </p:cNvSpPr>
          <p:nvPr>
            <p:ph type="title"/>
          </p:nvPr>
        </p:nvSpPr>
        <p:spPr>
          <a:xfrm>
            <a:off x="426128" y="460195"/>
            <a:ext cx="8260672" cy="1039427"/>
          </a:xfrm>
        </p:spPr>
        <p:txBody>
          <a:bodyPr>
            <a:normAutofit fontScale="90000"/>
          </a:bodyPr>
          <a:lstStyle/>
          <a:p>
            <a:r>
              <a:rPr lang="en-US" altLang="zh-CN" b="1" dirty="0" smtClean="0"/>
              <a:t>Statistical tests</a:t>
            </a:r>
            <a:br>
              <a:rPr lang="en-US" altLang="zh-CN" b="1" dirty="0" smtClean="0"/>
            </a:br>
            <a:r>
              <a:rPr lang="en-US" altLang="zh-CN" b="1" dirty="0" smtClean="0"/>
              <a:t>for </a:t>
            </a:r>
            <a:r>
              <a:rPr lang="en-US" altLang="zh-CN" b="1" dirty="0" smtClean="0"/>
              <a:t>survey questions</a:t>
            </a:r>
            <a:br>
              <a:rPr lang="en-US" altLang="zh-CN" b="1" dirty="0" smtClean="0"/>
            </a:br>
            <a:r>
              <a:rPr kumimoji="1" lang="en-US" altLang="zh-CN" sz="2200" dirty="0"/>
              <a:t>IBM SPSS Statistics (Version 22)</a:t>
            </a:r>
            <a:br>
              <a:rPr kumimoji="1" lang="en-US" altLang="zh-CN" sz="2200" dirty="0"/>
            </a:br>
            <a:endParaRPr kumimoji="1" lang="zh-CN" altLang="en-US" sz="2200" dirty="0"/>
          </a:p>
        </p:txBody>
      </p:sp>
      <p:sp>
        <p:nvSpPr>
          <p:cNvPr id="3" name="内容占位符 2">
            <a:extLst>
              <a:ext uri="{FF2B5EF4-FFF2-40B4-BE49-F238E27FC236}">
                <a16:creationId xmlns:a16="http://schemas.microsoft.com/office/drawing/2014/main" xmlns="" id="{46C628FF-E698-2741-B168-ED4882212EEA}"/>
              </a:ext>
            </a:extLst>
          </p:cNvPr>
          <p:cNvSpPr>
            <a:spLocks noGrp="1"/>
          </p:cNvSpPr>
          <p:nvPr>
            <p:ph idx="1"/>
          </p:nvPr>
        </p:nvSpPr>
        <p:spPr>
          <a:xfrm>
            <a:off x="0" y="1752600"/>
            <a:ext cx="9144000" cy="5105400"/>
          </a:xfrm>
        </p:spPr>
        <p:txBody>
          <a:bodyPr>
            <a:normAutofit/>
          </a:bodyPr>
          <a:lstStyle/>
          <a:p>
            <a:r>
              <a:rPr kumimoji="1" lang="en-US" altLang="zh-CN" b="1" dirty="0" smtClean="0"/>
              <a:t>ANOVA </a:t>
            </a:r>
            <a:r>
              <a:rPr kumimoji="1" lang="en-US" altLang="zh-CN" b="1" dirty="0"/>
              <a:t>tests </a:t>
            </a:r>
            <a:r>
              <a:rPr kumimoji="1" lang="en-US" altLang="zh-CN" dirty="0"/>
              <a:t>to compare means across data collected from urban, suburban, and rural school </a:t>
            </a:r>
            <a:r>
              <a:rPr kumimoji="1" lang="en-US" altLang="zh-CN" dirty="0" smtClean="0"/>
              <a:t>libraries </a:t>
            </a:r>
            <a:r>
              <a:rPr kumimoji="1" lang="en-US" altLang="zh-CN" dirty="0" smtClean="0"/>
              <a:t/>
            </a:r>
            <a:br>
              <a:rPr kumimoji="1" lang="en-US" altLang="zh-CN" dirty="0" smtClean="0"/>
            </a:br>
            <a:r>
              <a:rPr kumimoji="1" lang="en-US" altLang="zh-CN" dirty="0" smtClean="0"/>
              <a:t>[</a:t>
            </a:r>
            <a:r>
              <a:rPr kumimoji="1" lang="en-US" altLang="zh-CN" dirty="0" smtClean="0"/>
              <a:t>10 questions]</a:t>
            </a:r>
            <a:endParaRPr kumimoji="1" lang="en-US" altLang="zh-CN" dirty="0"/>
          </a:p>
          <a:p>
            <a:pPr lvl="1"/>
            <a:r>
              <a:rPr kumimoji="1" lang="en-US" altLang="zh-CN" dirty="0"/>
              <a:t>Data were checked for its normality and homogeneity </a:t>
            </a:r>
          </a:p>
          <a:p>
            <a:pPr lvl="1"/>
            <a:r>
              <a:rPr kumimoji="1" lang="en-US" altLang="zh-CN" i="1" dirty="0"/>
              <a:t>Post hoc </a:t>
            </a:r>
            <a:r>
              <a:rPr kumimoji="1" lang="en-US" altLang="zh-CN" dirty="0"/>
              <a:t>comparisons were carried </a:t>
            </a:r>
            <a:r>
              <a:rPr kumimoji="1" lang="en-US" altLang="zh-CN" dirty="0" smtClean="0"/>
              <a:t>out</a:t>
            </a:r>
            <a:br>
              <a:rPr kumimoji="1" lang="en-US" altLang="zh-CN" dirty="0" smtClean="0"/>
            </a:br>
            <a:endParaRPr kumimoji="1" lang="en-US" altLang="zh-CN" dirty="0"/>
          </a:p>
          <a:p>
            <a:r>
              <a:rPr kumimoji="1" lang="en-US" altLang="zh-CN" b="1" dirty="0" smtClean="0"/>
              <a:t>Other tests</a:t>
            </a:r>
          </a:p>
          <a:p>
            <a:pPr lvl="1"/>
            <a:r>
              <a:rPr lang="en-US" dirty="0"/>
              <a:t>GAMES</a:t>
            </a:r>
            <a:r>
              <a:rPr lang="en-US" dirty="0" smtClean="0"/>
              <a:t>-HOWELL </a:t>
            </a:r>
            <a:r>
              <a:rPr lang="en-US" dirty="0"/>
              <a:t>POST </a:t>
            </a:r>
            <a:r>
              <a:rPr lang="en-US" dirty="0" smtClean="0"/>
              <a:t>HOC [1 question]</a:t>
            </a:r>
          </a:p>
          <a:p>
            <a:pPr lvl="1"/>
            <a:r>
              <a:rPr lang="en-US" dirty="0" err="1" smtClean="0"/>
              <a:t>Tukey</a:t>
            </a:r>
            <a:r>
              <a:rPr lang="en-US" dirty="0" smtClean="0"/>
              <a:t>-Post-Hoc [2 questions]</a:t>
            </a:r>
            <a:endParaRPr lang="en-US" dirty="0"/>
          </a:p>
          <a:p>
            <a:endParaRPr kumimoji="1" lang="en-US" altLang="zh-CN" b="1" dirty="0" smtClean="0"/>
          </a:p>
          <a:p>
            <a:r>
              <a:rPr kumimoji="1" lang="en-US" altLang="zh-CN" b="1" dirty="0" smtClean="0"/>
              <a:t>Pearson </a:t>
            </a:r>
            <a:r>
              <a:rPr kumimoji="1" lang="en-US" altLang="zh-CN" b="1" dirty="0"/>
              <a:t>CHI square tests </a:t>
            </a:r>
            <a:r>
              <a:rPr kumimoji="1" lang="en-US" altLang="zh-CN" dirty="0"/>
              <a:t>to analyze categorical </a:t>
            </a:r>
            <a:r>
              <a:rPr kumimoji="1" lang="en-US" altLang="zh-CN" dirty="0" smtClean="0"/>
              <a:t>data </a:t>
            </a:r>
            <a:br>
              <a:rPr kumimoji="1" lang="en-US" altLang="zh-CN" dirty="0" smtClean="0"/>
            </a:br>
            <a:r>
              <a:rPr kumimoji="1" lang="en-US" altLang="zh-CN" dirty="0" smtClean="0"/>
              <a:t>[17 </a:t>
            </a:r>
            <a:r>
              <a:rPr kumimoji="1" lang="en-US" altLang="zh-CN" dirty="0" smtClean="0"/>
              <a:t>questions]</a:t>
            </a:r>
            <a:endParaRPr kumimoji="1" lang="en-US" altLang="zh-CN" dirty="0"/>
          </a:p>
          <a:p>
            <a:pPr lvl="1"/>
            <a:r>
              <a:rPr kumimoji="1" lang="en-US" altLang="zh-CN" dirty="0"/>
              <a:t>Expected frequencies were </a:t>
            </a:r>
            <a:r>
              <a:rPr kumimoji="1" lang="en-US" altLang="zh-CN" dirty="0" smtClean="0"/>
              <a:t>checked</a:t>
            </a:r>
          </a:p>
        </p:txBody>
      </p:sp>
    </p:spTree>
    <p:extLst>
      <p:ext uri="{BB962C8B-B14F-4D97-AF65-F5344CB8AC3E}">
        <p14:creationId xmlns:p14="http://schemas.microsoft.com/office/powerpoint/2010/main" val="1417294540"/>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findings</a:t>
            </a:r>
            <a:endParaRPr lang="en-US" b="1" dirty="0"/>
          </a:p>
        </p:txBody>
      </p:sp>
      <p:sp>
        <p:nvSpPr>
          <p:cNvPr id="3" name="Content Placeholder 2"/>
          <p:cNvSpPr>
            <a:spLocks noGrp="1"/>
          </p:cNvSpPr>
          <p:nvPr>
            <p:ph idx="1"/>
          </p:nvPr>
        </p:nvSpPr>
        <p:spPr>
          <a:xfrm>
            <a:off x="0" y="1752600"/>
            <a:ext cx="8957388" cy="5105400"/>
          </a:xfrm>
        </p:spPr>
        <p:txBody>
          <a:bodyPr>
            <a:normAutofit/>
          </a:bodyPr>
          <a:lstStyle/>
          <a:p>
            <a:pPr marL="114300" indent="0">
              <a:buNone/>
            </a:pPr>
            <a:r>
              <a:rPr lang="en-US" dirty="0" smtClean="0"/>
              <a:t>Students from rural and urban school districts had significantly less access to:</a:t>
            </a:r>
          </a:p>
          <a:p>
            <a:pPr marL="114300" indent="0">
              <a:buNone/>
            </a:pPr>
            <a:endParaRPr lang="en-US" dirty="0"/>
          </a:p>
          <a:p>
            <a:r>
              <a:rPr lang="en-US" b="1" dirty="0"/>
              <a:t>S</a:t>
            </a:r>
            <a:r>
              <a:rPr lang="en-US" b="1" dirty="0" smtClean="0"/>
              <a:t>chool libraries</a:t>
            </a:r>
          </a:p>
          <a:p>
            <a:r>
              <a:rPr lang="en-US" b="1" dirty="0" smtClean="0"/>
              <a:t>School librarians</a:t>
            </a:r>
            <a:br>
              <a:rPr lang="en-US" b="1" dirty="0" smtClean="0"/>
            </a:br>
            <a:r>
              <a:rPr lang="en-US" dirty="0" smtClean="0"/>
              <a:t>even though they do not have significantly fewer libraries or librarians/staff </a:t>
            </a:r>
          </a:p>
          <a:p>
            <a:r>
              <a:rPr lang="en-US" b="1" dirty="0" smtClean="0"/>
              <a:t>Instruction and help</a:t>
            </a:r>
          </a:p>
          <a:p>
            <a:r>
              <a:rPr lang="en-US" b="1" dirty="0" smtClean="0"/>
              <a:t>Information technology</a:t>
            </a:r>
            <a:endParaRPr lang="en-US" dirty="0"/>
          </a:p>
          <a:p>
            <a:r>
              <a:rPr lang="en-US" b="1" dirty="0" smtClean="0"/>
              <a:t>Funding.</a:t>
            </a:r>
            <a:endParaRPr lang="en-US" b="1" dirty="0"/>
          </a:p>
        </p:txBody>
      </p:sp>
    </p:spTree>
    <p:extLst>
      <p:ext uri="{BB962C8B-B14F-4D97-AF65-F5344CB8AC3E}">
        <p14:creationId xmlns:p14="http://schemas.microsoft.com/office/powerpoint/2010/main" val="24698747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ACCESS TO IT</a:t>
            </a:r>
            <a:endParaRPr lang="en-US" dirty="0"/>
          </a:p>
        </p:txBody>
      </p:sp>
      <p:sp>
        <p:nvSpPr>
          <p:cNvPr id="5" name="Content Placeholder 4"/>
          <p:cNvSpPr>
            <a:spLocks noGrp="1"/>
          </p:cNvSpPr>
          <p:nvPr>
            <p:ph idx="1"/>
          </p:nvPr>
        </p:nvSpPr>
        <p:spPr>
          <a:xfrm>
            <a:off x="-1" y="1752600"/>
            <a:ext cx="8998857" cy="5522686"/>
          </a:xfrm>
        </p:spPr>
        <p:txBody>
          <a:bodyPr>
            <a:normAutofit/>
          </a:bodyPr>
          <a:lstStyle/>
          <a:p>
            <a:r>
              <a:rPr lang="en-US" b="1" dirty="0" smtClean="0"/>
              <a:t>Significantly </a:t>
            </a:r>
            <a:r>
              <a:rPr lang="en-US" b="1" dirty="0"/>
              <a:t>fewer rural libraries regularly use state-funded electronic resources in the curriculum than suburban libraries. </a:t>
            </a:r>
            <a:endParaRPr lang="en-US" b="1" dirty="0" smtClean="0"/>
          </a:p>
          <a:p>
            <a:r>
              <a:rPr lang="en-US" dirty="0"/>
              <a:t>There is </a:t>
            </a:r>
            <a:r>
              <a:rPr lang="en-US" b="1" dirty="0"/>
              <a:t>no significant difference </a:t>
            </a:r>
            <a:r>
              <a:rPr lang="en-US" dirty="0"/>
              <a:t>in the use of state-funded electronic resources in the curriculum </a:t>
            </a:r>
            <a:r>
              <a:rPr lang="en-US" b="1" dirty="0"/>
              <a:t>between urban school libraries and rural school libraries</a:t>
            </a:r>
            <a:r>
              <a:rPr lang="en-US" b="1" dirty="0" smtClean="0"/>
              <a:t>. </a:t>
            </a:r>
            <a:endParaRPr lang="en-US" b="1" dirty="0"/>
          </a:p>
          <a:p>
            <a:r>
              <a:rPr lang="en-US" dirty="0"/>
              <a:t>There is </a:t>
            </a:r>
            <a:r>
              <a:rPr lang="en-US" b="1" dirty="0"/>
              <a:t>no significant difference between urban and suburban libraries</a:t>
            </a:r>
            <a:r>
              <a:rPr lang="en-US" dirty="0"/>
              <a:t>’ use of state-funded electronic resources in the curriculum. </a:t>
            </a:r>
          </a:p>
          <a:p>
            <a:r>
              <a:rPr lang="en-US" b="1" dirty="0" smtClean="0"/>
              <a:t>Since </a:t>
            </a:r>
            <a:r>
              <a:rPr lang="en-US" b="1" dirty="0"/>
              <a:t>average use state-funded electronic resources is 65.8% across districts [fig. 74] it is evident that use of state-funded databases in the curriculum could be improved across district types. </a:t>
            </a:r>
          </a:p>
          <a:p>
            <a:endParaRPr lang="en-US" dirty="0"/>
          </a:p>
        </p:txBody>
      </p:sp>
    </p:spTree>
    <p:extLst>
      <p:ext uri="{BB962C8B-B14F-4D97-AF65-F5344CB8AC3E}">
        <p14:creationId xmlns:p14="http://schemas.microsoft.com/office/powerpoint/2010/main" val="175774642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5641" y="3200399"/>
            <a:ext cx="8199798" cy="1295401"/>
          </a:xfrm>
        </p:spPr>
        <p:txBody>
          <a:bodyPr/>
          <a:lstStyle/>
          <a:p>
            <a:r>
              <a:rPr lang="en-US" sz="3200" b="1" dirty="0" smtClean="0"/>
              <a:t>American association of school librarians  and CLASS</a:t>
            </a:r>
            <a:endParaRPr lang="en-US" sz="3200" b="1" dirty="0"/>
          </a:p>
        </p:txBody>
      </p:sp>
      <p:sp>
        <p:nvSpPr>
          <p:cNvPr id="5" name="Text Placeholder 4"/>
          <p:cNvSpPr>
            <a:spLocks noGrp="1"/>
          </p:cNvSpPr>
          <p:nvPr>
            <p:ph type="body" idx="1"/>
          </p:nvPr>
        </p:nvSpPr>
        <p:spPr>
          <a:xfrm>
            <a:off x="794413" y="4607510"/>
            <a:ext cx="7696200" cy="523783"/>
          </a:xfrm>
        </p:spPr>
        <p:txBody>
          <a:bodyPr>
            <a:noAutofit/>
          </a:bodyPr>
          <a:lstStyle/>
          <a:p>
            <a:r>
              <a:rPr lang="en-US" b="1" dirty="0"/>
              <a:t>CAUSALITY: LIBRARIES AND STUDENT SUCCESS </a:t>
            </a:r>
          </a:p>
        </p:txBody>
      </p:sp>
    </p:spTree>
    <p:extLst>
      <p:ext uri="{BB962C8B-B14F-4D97-AF65-F5344CB8AC3E}">
        <p14:creationId xmlns:p14="http://schemas.microsoft.com/office/powerpoint/2010/main" val="2557401927"/>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26130" y="207813"/>
            <a:ext cx="8260672" cy="1039427"/>
          </a:xfrm>
        </p:spPr>
        <p:txBody>
          <a:bodyPr/>
          <a:lstStyle/>
          <a:p>
            <a:r>
              <a:rPr lang="en-US" b="1" dirty="0" smtClean="0"/>
              <a:t>Work in progress</a:t>
            </a:r>
            <a:endParaRPr lang="en-US" b="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869179326"/>
              </p:ext>
            </p:extLst>
          </p:nvPr>
        </p:nvGraphicFramePr>
        <p:xfrm>
          <a:off x="426130" y="1247240"/>
          <a:ext cx="8260671" cy="5610760"/>
        </p:xfrm>
        <a:graphic>
          <a:graphicData uri="http://schemas.openxmlformats.org/drawingml/2006/table">
            <a:tbl>
              <a:tblPr firstRow="1" bandRow="1">
                <a:tableStyleId>{5C22544A-7EE6-4342-B048-85BDC9FD1C3A}</a:tableStyleId>
              </a:tblPr>
              <a:tblGrid>
                <a:gridCol w="1652134"/>
                <a:gridCol w="1652134"/>
                <a:gridCol w="1652134"/>
                <a:gridCol w="1859138"/>
                <a:gridCol w="1445131"/>
              </a:tblGrid>
              <a:tr h="1235337">
                <a:tc>
                  <a:txBody>
                    <a:bodyPr/>
                    <a:lstStyle/>
                    <a:p>
                      <a:pPr marL="0" marR="0">
                        <a:spcBef>
                          <a:spcPts val="0"/>
                        </a:spcBef>
                        <a:spcAft>
                          <a:spcPts val="0"/>
                        </a:spcAft>
                      </a:pPr>
                      <a:r>
                        <a:rPr lang="en-US" sz="2000" b="1" dirty="0">
                          <a:effectLst/>
                          <a:latin typeface="Arial Narrow"/>
                          <a:ea typeface="ＭＳ 明朝"/>
                          <a:cs typeface="Arial Narrow"/>
                        </a:rPr>
                        <a:t>Data</a:t>
                      </a:r>
                      <a:endParaRPr lang="en-US" sz="2000" dirty="0">
                        <a:effectLst/>
                        <a:latin typeface="Arial Narrow"/>
                        <a:ea typeface="ＭＳ 明朝"/>
                        <a:cs typeface="Arial Narrow"/>
                      </a:endParaRPr>
                    </a:p>
                  </a:txBody>
                  <a:tcPr marL="68580" marR="68580" marT="0" marB="0"/>
                </a:tc>
                <a:tc>
                  <a:txBody>
                    <a:bodyPr/>
                    <a:lstStyle/>
                    <a:p>
                      <a:pPr marL="0" marR="0">
                        <a:spcBef>
                          <a:spcPts val="0"/>
                        </a:spcBef>
                        <a:spcAft>
                          <a:spcPts val="0"/>
                        </a:spcAft>
                      </a:pPr>
                      <a:r>
                        <a:rPr lang="en-US" sz="2000" b="1">
                          <a:effectLst/>
                          <a:latin typeface="Arial Narrow"/>
                          <a:ea typeface="ＭＳ 明朝"/>
                          <a:cs typeface="Arial Narrow"/>
                        </a:rPr>
                        <a:t>Statistical Test</a:t>
                      </a:r>
                      <a:endParaRPr lang="en-US" sz="2000">
                        <a:effectLst/>
                        <a:latin typeface="Arial Narrow"/>
                        <a:ea typeface="ＭＳ 明朝"/>
                        <a:cs typeface="Arial Narrow"/>
                      </a:endParaRPr>
                    </a:p>
                  </a:txBody>
                  <a:tcPr marL="68580" marR="68580" marT="0" marB="0"/>
                </a:tc>
                <a:tc>
                  <a:txBody>
                    <a:bodyPr/>
                    <a:lstStyle/>
                    <a:p>
                      <a:pPr marL="0" marR="0">
                        <a:spcBef>
                          <a:spcPts val="0"/>
                        </a:spcBef>
                        <a:spcAft>
                          <a:spcPts val="0"/>
                        </a:spcAft>
                      </a:pPr>
                      <a:r>
                        <a:rPr lang="en-US" sz="2000" b="1" dirty="0">
                          <a:effectLst/>
                          <a:latin typeface="Arial Narrow"/>
                          <a:ea typeface="ＭＳ 明朝"/>
                          <a:cs typeface="Arial Narrow"/>
                        </a:rPr>
                        <a:t>Survey Question</a:t>
                      </a:r>
                      <a:endParaRPr lang="en-US" sz="2000" dirty="0">
                        <a:effectLst/>
                        <a:latin typeface="Arial Narrow"/>
                        <a:ea typeface="ＭＳ 明朝"/>
                        <a:cs typeface="Arial Narrow"/>
                      </a:endParaRPr>
                    </a:p>
                  </a:txBody>
                  <a:tcPr marL="68580" marR="68580" marT="0" marB="0"/>
                </a:tc>
                <a:tc>
                  <a:txBody>
                    <a:bodyPr/>
                    <a:lstStyle/>
                    <a:p>
                      <a:pPr marL="0" marR="0">
                        <a:spcBef>
                          <a:spcPts val="0"/>
                        </a:spcBef>
                        <a:spcAft>
                          <a:spcPts val="0"/>
                        </a:spcAft>
                      </a:pPr>
                      <a:r>
                        <a:rPr lang="en-US" sz="2000" b="1">
                          <a:effectLst/>
                          <a:latin typeface="Arial Narrow"/>
                          <a:ea typeface="ＭＳ 明朝"/>
                          <a:cs typeface="Arial Narrow"/>
                        </a:rPr>
                        <a:t>Question Type</a:t>
                      </a:r>
                      <a:endParaRPr lang="en-US" sz="2000">
                        <a:effectLst/>
                        <a:latin typeface="Arial Narrow"/>
                        <a:ea typeface="ＭＳ 明朝"/>
                        <a:cs typeface="Arial Narrow"/>
                      </a:endParaRPr>
                    </a:p>
                  </a:txBody>
                  <a:tcPr marL="68580" marR="68580" marT="0" marB="0"/>
                </a:tc>
                <a:tc>
                  <a:txBody>
                    <a:bodyPr/>
                    <a:lstStyle/>
                    <a:p>
                      <a:pPr marL="0" marR="0">
                        <a:spcBef>
                          <a:spcPts val="0"/>
                        </a:spcBef>
                        <a:spcAft>
                          <a:spcPts val="0"/>
                        </a:spcAft>
                      </a:pPr>
                      <a:r>
                        <a:rPr lang="en-US" sz="2000" b="1">
                          <a:effectLst/>
                          <a:latin typeface="Arial Narrow"/>
                          <a:ea typeface="ＭＳ 明朝"/>
                          <a:cs typeface="Arial Narrow"/>
                        </a:rPr>
                        <a:t>Data type for statistical analysis</a:t>
                      </a:r>
                      <a:endParaRPr lang="en-US" sz="2000">
                        <a:effectLst/>
                        <a:latin typeface="Arial Narrow"/>
                        <a:ea typeface="ＭＳ 明朝"/>
                        <a:cs typeface="Arial Narrow"/>
                      </a:endParaRPr>
                    </a:p>
                  </a:txBody>
                  <a:tcPr marL="68580" marR="68580" marT="0" marB="0"/>
                </a:tc>
              </a:tr>
              <a:tr h="4375423">
                <a:tc>
                  <a:txBody>
                    <a:bodyPr/>
                    <a:lstStyle/>
                    <a:p>
                      <a:pPr marL="0" marR="0">
                        <a:spcBef>
                          <a:spcPts val="1000"/>
                        </a:spcBef>
                        <a:spcAft>
                          <a:spcPts val="0"/>
                        </a:spcAft>
                      </a:pPr>
                      <a:r>
                        <a:rPr lang="en-US" sz="2000" b="1">
                          <a:effectLst/>
                          <a:latin typeface="Arial Narrow"/>
                          <a:ea typeface="ＭＳ ゴシック"/>
                          <a:cs typeface="Arial Narrow"/>
                        </a:rPr>
                        <a:t>Fig. 7:  Comparison of School Librarians’ Certification by District Types</a:t>
                      </a:r>
                    </a:p>
                    <a:p>
                      <a:pPr marL="0" marR="0">
                        <a:spcBef>
                          <a:spcPts val="0"/>
                        </a:spcBef>
                        <a:spcAft>
                          <a:spcPts val="0"/>
                        </a:spcAft>
                      </a:pPr>
                      <a:r>
                        <a:rPr lang="en-US" sz="2000">
                          <a:effectLst/>
                          <a:latin typeface="Arial Narrow"/>
                          <a:ea typeface="ＭＳ 明朝"/>
                          <a:cs typeface="Arial Narrow"/>
                        </a:rPr>
                        <a:t> </a:t>
                      </a:r>
                    </a:p>
                  </a:txBody>
                  <a:tcPr marL="68580" marR="68580" marT="0" marB="0"/>
                </a:tc>
                <a:tc>
                  <a:txBody>
                    <a:bodyPr/>
                    <a:lstStyle/>
                    <a:p>
                      <a:pPr marL="0" marR="0">
                        <a:spcBef>
                          <a:spcPts val="0"/>
                        </a:spcBef>
                        <a:spcAft>
                          <a:spcPts val="0"/>
                        </a:spcAft>
                      </a:pPr>
                      <a:r>
                        <a:rPr lang="en-US" sz="2000">
                          <a:effectLst/>
                          <a:latin typeface="Arial Narrow"/>
                          <a:ea typeface="ＭＳ 明朝"/>
                          <a:cs typeface="Arial Narrow"/>
                        </a:rPr>
                        <a:t>Pearson’s</a:t>
                      </a:r>
                    </a:p>
                    <a:p>
                      <a:pPr marL="0" marR="0">
                        <a:spcBef>
                          <a:spcPts val="0"/>
                        </a:spcBef>
                        <a:spcAft>
                          <a:spcPts val="0"/>
                        </a:spcAft>
                      </a:pPr>
                      <a:r>
                        <a:rPr lang="en-US" sz="2000">
                          <a:effectLst/>
                          <a:latin typeface="Arial Narrow"/>
                          <a:ea typeface="ＭＳ 明朝"/>
                          <a:cs typeface="Arial Narrow"/>
                        </a:rPr>
                        <a:t>CHI-</a:t>
                      </a:r>
                    </a:p>
                    <a:p>
                      <a:pPr marL="0" marR="0">
                        <a:spcBef>
                          <a:spcPts val="0"/>
                        </a:spcBef>
                        <a:spcAft>
                          <a:spcPts val="0"/>
                        </a:spcAft>
                      </a:pPr>
                      <a:r>
                        <a:rPr lang="en-US" sz="2000">
                          <a:effectLst/>
                          <a:latin typeface="Arial Narrow"/>
                          <a:ea typeface="ＭＳ 明朝"/>
                          <a:cs typeface="Arial Narrow"/>
                        </a:rPr>
                        <a:t>SQUARE</a:t>
                      </a:r>
                    </a:p>
                  </a:txBody>
                  <a:tcPr marL="68580" marR="68580" marT="0" marB="0"/>
                </a:tc>
                <a:tc>
                  <a:txBody>
                    <a:bodyPr/>
                    <a:lstStyle/>
                    <a:p>
                      <a:pPr marL="0" marR="0">
                        <a:spcBef>
                          <a:spcPts val="0"/>
                        </a:spcBef>
                        <a:spcAft>
                          <a:spcPts val="0"/>
                        </a:spcAft>
                      </a:pPr>
                      <a:r>
                        <a:rPr lang="en-US" sz="2000">
                          <a:effectLst/>
                          <a:latin typeface="Arial Narrow"/>
                          <a:ea typeface="ＭＳ 明朝"/>
                          <a:cs typeface="Arial Narrow"/>
                        </a:rPr>
                        <a:t>Select the response that best describes your library position ….</a:t>
                      </a:r>
                    </a:p>
                  </a:txBody>
                  <a:tcPr marL="68580" marR="68580" marT="0" marB="0"/>
                </a:tc>
                <a:tc>
                  <a:txBody>
                    <a:bodyPr/>
                    <a:lstStyle/>
                    <a:p>
                      <a:pPr marL="0" marR="0">
                        <a:spcBef>
                          <a:spcPts val="0"/>
                        </a:spcBef>
                        <a:spcAft>
                          <a:spcPts val="0"/>
                        </a:spcAft>
                      </a:pPr>
                      <a:r>
                        <a:rPr lang="en-US" sz="2000" dirty="0">
                          <a:effectLst/>
                          <a:latin typeface="Arial Narrow"/>
                          <a:ea typeface="ＭＳ 明朝"/>
                          <a:cs typeface="Arial Narrow"/>
                        </a:rPr>
                        <a:t>Multiple choice</a:t>
                      </a:r>
                    </a:p>
                    <a:p>
                      <a:pPr marL="0" marR="0">
                        <a:spcBef>
                          <a:spcPts val="0"/>
                        </a:spcBef>
                        <a:spcAft>
                          <a:spcPts val="0"/>
                        </a:spcAft>
                      </a:pPr>
                      <a:r>
                        <a:rPr lang="en-US" sz="2000" dirty="0">
                          <a:effectLst/>
                          <a:latin typeface="Arial Narrow"/>
                          <a:ea typeface="ＭＳ 明朝"/>
                          <a:cs typeface="Arial Narrow"/>
                        </a:rPr>
                        <a:t>e.g., </a:t>
                      </a:r>
                    </a:p>
                    <a:p>
                      <a:pPr marL="342900" marR="0" lvl="0" indent="-342900">
                        <a:spcBef>
                          <a:spcPts val="0"/>
                        </a:spcBef>
                        <a:spcAft>
                          <a:spcPts val="0"/>
                        </a:spcAft>
                        <a:buFont typeface="Symbol"/>
                        <a:buChar char=""/>
                      </a:pPr>
                      <a:r>
                        <a:rPr lang="en-US" sz="2000" dirty="0">
                          <a:effectLst/>
                          <a:latin typeface="Arial Narrow"/>
                          <a:ea typeface="ＭＳ 明朝"/>
                          <a:cs typeface="Arial Narrow"/>
                        </a:rPr>
                        <a:t>school librarian (professional license)</a:t>
                      </a:r>
                    </a:p>
                    <a:p>
                      <a:pPr marL="342900" marR="0" lvl="0" indent="-342900">
                        <a:spcBef>
                          <a:spcPts val="0"/>
                        </a:spcBef>
                        <a:spcAft>
                          <a:spcPts val="0"/>
                        </a:spcAft>
                        <a:buFont typeface="Symbol"/>
                        <a:buChar char=""/>
                      </a:pPr>
                      <a:r>
                        <a:rPr lang="en-US" sz="2000" dirty="0">
                          <a:effectLst/>
                          <a:latin typeface="Arial Narrow"/>
                          <a:ea typeface="ＭＳ 明朝"/>
                          <a:cs typeface="Arial Narrow"/>
                        </a:rPr>
                        <a:t>school librarian (initial license)</a:t>
                      </a:r>
                    </a:p>
                    <a:p>
                      <a:pPr marL="342900" marR="0" lvl="0" indent="-342900">
                        <a:spcBef>
                          <a:spcPts val="0"/>
                        </a:spcBef>
                        <a:spcAft>
                          <a:spcPts val="0"/>
                        </a:spcAft>
                        <a:buFont typeface="Symbol"/>
                        <a:buChar char=""/>
                      </a:pPr>
                      <a:r>
                        <a:rPr lang="en-US" sz="2000" dirty="0">
                          <a:effectLst/>
                          <a:latin typeface="Arial Narrow"/>
                          <a:ea typeface="ＭＳ 明朝"/>
                          <a:cs typeface="Arial Narrow"/>
                        </a:rPr>
                        <a:t>school administrator</a:t>
                      </a:r>
                    </a:p>
                    <a:p>
                      <a:pPr marL="0" marR="0" lvl="0" indent="0">
                        <a:spcBef>
                          <a:spcPts val="0"/>
                        </a:spcBef>
                        <a:spcAft>
                          <a:spcPts val="0"/>
                        </a:spcAft>
                        <a:buFont typeface="Symbol"/>
                        <a:buNone/>
                      </a:pPr>
                      <a:endParaRPr lang="en-US" sz="2000" dirty="0">
                        <a:effectLst/>
                        <a:latin typeface="Arial Narrow"/>
                        <a:ea typeface="ＭＳ 明朝"/>
                        <a:cs typeface="Arial Narrow"/>
                      </a:endParaRPr>
                    </a:p>
                  </a:txBody>
                  <a:tcPr marL="68580" marR="68580" marT="0" marB="0"/>
                </a:tc>
                <a:tc>
                  <a:txBody>
                    <a:bodyPr/>
                    <a:lstStyle/>
                    <a:p>
                      <a:pPr marL="0" marR="0">
                        <a:spcBef>
                          <a:spcPts val="0"/>
                        </a:spcBef>
                        <a:spcAft>
                          <a:spcPts val="0"/>
                        </a:spcAft>
                      </a:pPr>
                      <a:r>
                        <a:rPr lang="en-US" sz="2000" dirty="0">
                          <a:effectLst/>
                          <a:latin typeface="Arial Narrow"/>
                          <a:ea typeface="ＭＳ 明朝"/>
                          <a:cs typeface="Arial Narrow"/>
                        </a:rPr>
                        <a:t>Nominal</a:t>
                      </a:r>
                    </a:p>
                  </a:txBody>
                  <a:tcPr marL="68580" marR="68580" marT="0" marB="0"/>
                </a:tc>
              </a:tr>
            </a:tbl>
          </a:graphicData>
        </a:graphic>
      </p:graphicFrame>
    </p:spTree>
    <p:extLst>
      <p:ext uri="{BB962C8B-B14F-4D97-AF65-F5344CB8AC3E}">
        <p14:creationId xmlns:p14="http://schemas.microsoft.com/office/powerpoint/2010/main" val="400364465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Pushing the research agenda forward</a:t>
            </a:r>
            <a:endParaRPr lang="en-US" b="1" dirty="0"/>
          </a:p>
        </p:txBody>
      </p:sp>
      <p:sp>
        <p:nvSpPr>
          <p:cNvPr id="5" name="Text Placeholder 4"/>
          <p:cNvSpPr>
            <a:spLocks noGrp="1"/>
          </p:cNvSpPr>
          <p:nvPr>
            <p:ph type="body" idx="1"/>
          </p:nvPr>
        </p:nvSpPr>
        <p:spPr/>
        <p:txBody>
          <a:bodyPr>
            <a:normAutofit/>
          </a:bodyPr>
          <a:lstStyle/>
          <a:p>
            <a:r>
              <a:rPr lang="en-US" sz="2400" b="1" dirty="0" smtClean="0"/>
              <a:t>What’s next?</a:t>
            </a:r>
            <a:endParaRPr lang="en-US" sz="2400" b="1" dirty="0"/>
          </a:p>
        </p:txBody>
      </p:sp>
    </p:spTree>
    <p:extLst>
      <p:ext uri="{BB962C8B-B14F-4D97-AF65-F5344CB8AC3E}">
        <p14:creationId xmlns:p14="http://schemas.microsoft.com/office/powerpoint/2010/main" val="2665914811"/>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What’s next?</a:t>
            </a:r>
            <a:endParaRPr lang="en-US" b="1" dirty="0"/>
          </a:p>
        </p:txBody>
      </p:sp>
      <p:sp>
        <p:nvSpPr>
          <p:cNvPr id="3" name="Content Placeholder 2"/>
          <p:cNvSpPr>
            <a:spLocks noGrp="1"/>
          </p:cNvSpPr>
          <p:nvPr>
            <p:ph idx="1"/>
          </p:nvPr>
        </p:nvSpPr>
        <p:spPr>
          <a:xfrm>
            <a:off x="0" y="1752600"/>
            <a:ext cx="9144000" cy="5105400"/>
          </a:xfrm>
        </p:spPr>
        <p:txBody>
          <a:bodyPr>
            <a:normAutofit fontScale="40000" lnSpcReduction="20000"/>
          </a:bodyPr>
          <a:lstStyle/>
          <a:p>
            <a:pPr marL="411480" lvl="1" indent="0">
              <a:buNone/>
            </a:pPr>
            <a:r>
              <a:rPr lang="en-US" sz="6000" b="1" dirty="0" smtClean="0">
                <a:solidFill>
                  <a:schemeClr val="tx1"/>
                </a:solidFill>
              </a:rPr>
              <a:t>1. </a:t>
            </a:r>
            <a:r>
              <a:rPr lang="en-US" sz="6000" b="1" dirty="0" smtClean="0"/>
              <a:t>Refine </a:t>
            </a:r>
            <a:r>
              <a:rPr lang="en-US" sz="6000" b="1" dirty="0" smtClean="0"/>
              <a:t>theoretical constructs </a:t>
            </a:r>
            <a:endParaRPr lang="en-US" sz="6000" b="1" dirty="0" smtClean="0"/>
          </a:p>
          <a:p>
            <a:pPr lvl="1">
              <a:buFont typeface="Arial"/>
              <a:buChar char="•"/>
            </a:pPr>
            <a:r>
              <a:rPr lang="en-US" sz="6000" dirty="0" smtClean="0"/>
              <a:t>Describe explicit learning theory from constructivist theory;</a:t>
            </a:r>
          </a:p>
          <a:p>
            <a:pPr lvl="1">
              <a:buFont typeface="Arial"/>
              <a:buChar char="•"/>
            </a:pPr>
            <a:r>
              <a:rPr lang="en-US" sz="6000" dirty="0" smtClean="0"/>
              <a:t>Relate theories to specific learning activities;</a:t>
            </a:r>
          </a:p>
          <a:p>
            <a:pPr lvl="1">
              <a:buFont typeface="Arial"/>
              <a:buChar char="•"/>
            </a:pPr>
            <a:r>
              <a:rPr lang="en-US" sz="6000" dirty="0" smtClean="0"/>
              <a:t>Define a “good” school library;</a:t>
            </a:r>
          </a:p>
          <a:p>
            <a:pPr lvl="1">
              <a:buFont typeface="Arial"/>
              <a:buChar char="•"/>
            </a:pPr>
            <a:r>
              <a:rPr lang="en-US" sz="6000" dirty="0" smtClean="0"/>
              <a:t>Define an “effective” school librarian?</a:t>
            </a:r>
          </a:p>
          <a:p>
            <a:pPr lvl="1">
              <a:buFont typeface="Arial"/>
              <a:buChar char="•"/>
            </a:pPr>
            <a:endParaRPr lang="en-US" sz="6000" b="1" dirty="0"/>
          </a:p>
          <a:p>
            <a:pPr marL="411480" lvl="1" indent="0">
              <a:buNone/>
            </a:pPr>
            <a:r>
              <a:rPr lang="en-US" sz="6000" b="1" dirty="0" smtClean="0"/>
              <a:t>2. Prioritize research questions</a:t>
            </a:r>
          </a:p>
          <a:p>
            <a:pPr lvl="1">
              <a:buFont typeface="Arial"/>
              <a:buChar char="•"/>
            </a:pPr>
            <a:r>
              <a:rPr lang="en-US" sz="6000" dirty="0" smtClean="0"/>
              <a:t>Digital equity</a:t>
            </a:r>
          </a:p>
          <a:p>
            <a:pPr lvl="1">
              <a:buFont typeface="Arial"/>
              <a:buChar char="•"/>
            </a:pPr>
            <a:r>
              <a:rPr lang="en-US" sz="6000" dirty="0" smtClean="0"/>
              <a:t>Social justice</a:t>
            </a:r>
            <a:endParaRPr lang="en-US" sz="6000" dirty="0" smtClean="0"/>
          </a:p>
          <a:p>
            <a:pPr lvl="1">
              <a:buFont typeface="Arial"/>
              <a:buChar char="•"/>
            </a:pPr>
            <a:r>
              <a:rPr lang="en-US" sz="6000" dirty="0" smtClean="0"/>
              <a:t>Performance and programmatic evaluation?</a:t>
            </a:r>
            <a:endParaRPr lang="en-US" sz="6000" dirty="0" smtClean="0"/>
          </a:p>
          <a:p>
            <a:pPr lvl="1">
              <a:buFont typeface="Arial"/>
              <a:buChar char="•"/>
            </a:pPr>
            <a:r>
              <a:rPr lang="en-US" sz="6000" dirty="0" smtClean="0"/>
              <a:t>Assessment of learning outcomes</a:t>
            </a:r>
            <a:endParaRPr lang="en-US" sz="6000" dirty="0" smtClean="0"/>
          </a:p>
          <a:p>
            <a:pPr lvl="1">
              <a:buFont typeface="Arial"/>
              <a:buChar char="•"/>
            </a:pPr>
            <a:endParaRPr lang="en-US" sz="6000" dirty="0" smtClean="0"/>
          </a:p>
          <a:p>
            <a:pPr lvl="1">
              <a:buFont typeface="Arial"/>
              <a:buChar char="•"/>
            </a:pPr>
            <a:endParaRPr lang="en-US" sz="3800" dirty="0" smtClean="0"/>
          </a:p>
          <a:p>
            <a:pPr lvl="1">
              <a:buFont typeface="Arial"/>
              <a:buChar char="•"/>
            </a:pPr>
            <a:endParaRPr lang="en-US" sz="3100" dirty="0" smtClean="0"/>
          </a:p>
          <a:p>
            <a:pPr lvl="1">
              <a:buFont typeface="Arial"/>
              <a:buChar char="•"/>
            </a:pPr>
            <a:endParaRPr lang="en-US" sz="3100" dirty="0" smtClean="0"/>
          </a:p>
          <a:p>
            <a:pPr marL="411480" lvl="1" indent="0">
              <a:buNone/>
            </a:pPr>
            <a:endParaRPr lang="en-US" sz="2400" dirty="0" smtClean="0"/>
          </a:p>
          <a:p>
            <a:pPr marL="411480" lvl="1" indent="0">
              <a:buNone/>
            </a:pPr>
            <a:endParaRPr lang="en-US" sz="2400" dirty="0" smtClean="0"/>
          </a:p>
          <a:p>
            <a:pPr lvl="1"/>
            <a:endParaRPr lang="en-US" sz="2400" dirty="0" smtClean="0"/>
          </a:p>
          <a:p>
            <a:pPr lvl="1"/>
            <a:endParaRPr lang="en-US" dirty="0"/>
          </a:p>
          <a:p>
            <a:endParaRPr lang="en-US" sz="4400" dirty="0"/>
          </a:p>
        </p:txBody>
      </p:sp>
    </p:spTree>
    <p:extLst>
      <p:ext uri="{BB962C8B-B14F-4D97-AF65-F5344CB8AC3E}">
        <p14:creationId xmlns:p14="http://schemas.microsoft.com/office/powerpoint/2010/main" val="2325483629"/>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Digital equity </a:t>
            </a:r>
            <a:br>
              <a:rPr lang="en-US" b="1" dirty="0" smtClean="0"/>
            </a:br>
            <a:r>
              <a:rPr lang="en-US" b="1" dirty="0" smtClean="0"/>
              <a:t>and digital inclusion</a:t>
            </a:r>
            <a:r>
              <a:rPr lang="en-US" dirty="0" smtClean="0"/>
              <a:t> </a:t>
            </a:r>
            <a:r>
              <a:rPr lang="en-US" sz="2700" dirty="0" smtClean="0"/>
              <a:t>[SIEFER, 2016]</a:t>
            </a:r>
            <a:endParaRPr lang="en-US" sz="2700" dirty="0"/>
          </a:p>
        </p:txBody>
      </p:sp>
      <p:sp>
        <p:nvSpPr>
          <p:cNvPr id="4" name="Content Placeholder 3"/>
          <p:cNvSpPr>
            <a:spLocks noGrp="1"/>
          </p:cNvSpPr>
          <p:nvPr>
            <p:ph sz="half" idx="1"/>
          </p:nvPr>
        </p:nvSpPr>
        <p:spPr>
          <a:xfrm>
            <a:off x="0" y="1719070"/>
            <a:ext cx="4464728" cy="4008001"/>
          </a:xfrm>
        </p:spPr>
        <p:txBody>
          <a:bodyPr>
            <a:normAutofit fontScale="85000" lnSpcReduction="20000"/>
          </a:bodyPr>
          <a:lstStyle/>
          <a:p>
            <a:pPr marL="114300" indent="0">
              <a:buNone/>
            </a:pPr>
            <a:r>
              <a:rPr lang="en-US" b="1" dirty="0" smtClean="0"/>
              <a:t>EQUITY</a:t>
            </a:r>
            <a:br>
              <a:rPr lang="en-US" b="1" dirty="0" smtClean="0"/>
            </a:br>
            <a:r>
              <a:rPr lang="en-US" b="1" dirty="0" smtClean="0"/>
              <a:t>[Infrastructure]</a:t>
            </a:r>
            <a:br>
              <a:rPr lang="en-US" b="1" dirty="0" smtClean="0"/>
            </a:br>
            <a:endParaRPr lang="en-US" dirty="0" smtClean="0"/>
          </a:p>
          <a:p>
            <a:r>
              <a:rPr lang="en-US" dirty="0" smtClean="0"/>
              <a:t>The condition in which all individuals and communities have the IT capacity needed for full participation in society, democracy, and economy </a:t>
            </a:r>
            <a:r>
              <a:rPr lang="mr-IN" dirty="0" smtClean="0"/>
              <a:t>–</a:t>
            </a:r>
            <a:r>
              <a:rPr lang="en-US" dirty="0" smtClean="0"/>
              <a:t>civic and cultural participation, life-long learning and access</a:t>
            </a:r>
            <a:r>
              <a:rPr lang="en-US" dirty="0"/>
              <a:t> </a:t>
            </a:r>
            <a:r>
              <a:rPr lang="en-US" dirty="0" smtClean="0"/>
              <a:t>to essential services </a:t>
            </a:r>
          </a:p>
        </p:txBody>
      </p:sp>
      <p:sp>
        <p:nvSpPr>
          <p:cNvPr id="5" name="Content Placeholder 4"/>
          <p:cNvSpPr>
            <a:spLocks noGrp="1"/>
          </p:cNvSpPr>
          <p:nvPr>
            <p:ph sz="half" idx="2"/>
          </p:nvPr>
        </p:nvSpPr>
        <p:spPr>
          <a:xfrm>
            <a:off x="4211309" y="1719070"/>
            <a:ext cx="4932691" cy="4275413"/>
          </a:xfrm>
        </p:spPr>
        <p:txBody>
          <a:bodyPr>
            <a:normAutofit fontScale="85000" lnSpcReduction="20000"/>
          </a:bodyPr>
          <a:lstStyle/>
          <a:p>
            <a:pPr marL="114300" indent="0">
              <a:buNone/>
            </a:pPr>
            <a:r>
              <a:rPr lang="en-US" b="1" dirty="0" smtClean="0"/>
              <a:t>INCLUSION</a:t>
            </a:r>
          </a:p>
          <a:p>
            <a:pPr marL="114300" indent="0">
              <a:buNone/>
            </a:pPr>
            <a:r>
              <a:rPr lang="en-US" b="1" dirty="0" smtClean="0"/>
              <a:t>[Operations]</a:t>
            </a:r>
            <a:br>
              <a:rPr lang="en-US" b="1" dirty="0" smtClean="0"/>
            </a:br>
            <a:endParaRPr lang="en-US" sz="2600" dirty="0" smtClean="0"/>
          </a:p>
          <a:p>
            <a:r>
              <a:rPr lang="en-US" dirty="0" smtClean="0"/>
              <a:t>The activities that provide individuals and communities, including the most disadvantaged, with access to and use of information and communication technologies.</a:t>
            </a:r>
          </a:p>
          <a:p>
            <a:pPr marL="114300" indent="0">
              <a:buNone/>
            </a:pPr>
            <a:endParaRPr lang="en-US" sz="2600" dirty="0" smtClean="0"/>
          </a:p>
          <a:p>
            <a:pPr marL="114300" indent="0">
              <a:buNone/>
            </a:pPr>
            <a:endParaRPr lang="en-US" sz="2600" dirty="0"/>
          </a:p>
          <a:p>
            <a:pPr marL="114300" indent="0">
              <a:buNone/>
            </a:pPr>
            <a:endParaRPr lang="en-US" sz="2600" dirty="0" smtClean="0"/>
          </a:p>
          <a:p>
            <a:endParaRPr lang="en-US" sz="2600" dirty="0"/>
          </a:p>
        </p:txBody>
      </p:sp>
      <p:sp>
        <p:nvSpPr>
          <p:cNvPr id="3" name="TextBox 2"/>
          <p:cNvSpPr txBox="1"/>
          <p:nvPr/>
        </p:nvSpPr>
        <p:spPr>
          <a:xfrm>
            <a:off x="1069539" y="5994483"/>
            <a:ext cx="6952002" cy="830997"/>
          </a:xfrm>
          <a:prstGeom prst="rect">
            <a:avLst/>
          </a:prstGeom>
          <a:noFill/>
        </p:spPr>
        <p:txBody>
          <a:bodyPr wrap="square" rtlCol="0">
            <a:spAutoFit/>
          </a:bodyPr>
          <a:lstStyle/>
          <a:p>
            <a:pPr marL="114300" indent="0">
              <a:buNone/>
            </a:pPr>
            <a:r>
              <a:rPr lang="en-US" sz="2400" b="1" dirty="0"/>
              <a:t>Digital equity and inclusion provide context for </a:t>
            </a:r>
            <a:r>
              <a:rPr lang="en-US" sz="2400" b="1" dirty="0" smtClean="0"/>
              <a:t>library research</a:t>
            </a:r>
            <a:endParaRPr lang="en-US" sz="2400" b="1" dirty="0"/>
          </a:p>
        </p:txBody>
      </p:sp>
    </p:spTree>
    <p:extLst>
      <p:ext uri="{BB962C8B-B14F-4D97-AF65-F5344CB8AC3E}">
        <p14:creationId xmlns:p14="http://schemas.microsoft.com/office/powerpoint/2010/main" val="1806116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dirty="0" smtClean="0"/>
              <a:t>Digital equity- meaningful use and MEANINGFUL connectivity</a:t>
            </a:r>
            <a:endParaRPr lang="en-US" b="1" dirty="0"/>
          </a:p>
        </p:txBody>
      </p:sp>
      <p:sp>
        <p:nvSpPr>
          <p:cNvPr id="5" name="Content Placeholder 4"/>
          <p:cNvSpPr>
            <a:spLocks noGrp="1"/>
          </p:cNvSpPr>
          <p:nvPr>
            <p:ph idx="1"/>
          </p:nvPr>
        </p:nvSpPr>
        <p:spPr>
          <a:xfrm>
            <a:off x="0" y="1744739"/>
            <a:ext cx="9144000" cy="4918273"/>
          </a:xfrm>
        </p:spPr>
        <p:txBody>
          <a:bodyPr>
            <a:normAutofit fontScale="85000" lnSpcReduction="10000"/>
          </a:bodyPr>
          <a:lstStyle/>
          <a:p>
            <a:pPr>
              <a:buFont typeface="Arial"/>
              <a:buChar char="•"/>
            </a:pPr>
            <a:r>
              <a:rPr lang="en-US" dirty="0" smtClean="0"/>
              <a:t> </a:t>
            </a:r>
            <a:r>
              <a:rPr lang="en-US" sz="2600" dirty="0">
                <a:solidFill>
                  <a:schemeClr val="tx1"/>
                </a:solidFill>
              </a:rPr>
              <a:t>“Access to the internet and digital devices is no longer a simple yes or no. Whether families have </a:t>
            </a:r>
            <a:r>
              <a:rPr lang="en-US" sz="2600" b="1" dirty="0">
                <a:solidFill>
                  <a:schemeClr val="tx1"/>
                </a:solidFill>
              </a:rPr>
              <a:t>consistent, quality </a:t>
            </a:r>
            <a:r>
              <a:rPr lang="en-US" sz="2600" b="1" dirty="0"/>
              <a:t>connections</a:t>
            </a:r>
            <a:r>
              <a:rPr lang="en-US" sz="2600" dirty="0"/>
              <a:t> and the </a:t>
            </a:r>
            <a:r>
              <a:rPr lang="en-US" sz="2600" b="1" dirty="0"/>
              <a:t>capability </a:t>
            </a:r>
            <a:r>
              <a:rPr lang="en-US" sz="2600" b="1" dirty="0">
                <a:solidFill>
                  <a:schemeClr val="tx1"/>
                </a:solidFill>
              </a:rPr>
              <a:t>to make the most of being connected</a:t>
            </a:r>
            <a:r>
              <a:rPr lang="en-US" sz="2600" dirty="0">
                <a:solidFill>
                  <a:schemeClr val="tx1"/>
                </a:solidFill>
              </a:rPr>
              <a:t> </a:t>
            </a:r>
            <a:r>
              <a:rPr lang="en-US" sz="2600" dirty="0"/>
              <a:t>is becoming just as important.” [Katz, </a:t>
            </a:r>
            <a:r>
              <a:rPr lang="en-US" sz="2600" dirty="0" err="1"/>
              <a:t>Gonzolas</a:t>
            </a:r>
            <a:r>
              <a:rPr lang="en-US" sz="2600" dirty="0"/>
              <a:t> &amp; </a:t>
            </a:r>
            <a:r>
              <a:rPr lang="en-US" sz="2600" dirty="0" err="1"/>
              <a:t>Renyal</a:t>
            </a:r>
            <a:r>
              <a:rPr lang="en-US" sz="2600" dirty="0"/>
              <a:t>, 2014]</a:t>
            </a:r>
            <a:r>
              <a:rPr lang="en-US" sz="2600" dirty="0" smtClean="0"/>
              <a:t>;</a:t>
            </a:r>
          </a:p>
          <a:p>
            <a:pPr>
              <a:buFont typeface="Arial"/>
              <a:buChar char="•"/>
            </a:pPr>
            <a:r>
              <a:rPr lang="en-US" sz="2600" dirty="0"/>
              <a:t>Broadband access at home is most strongly associated with </a:t>
            </a:r>
            <a:r>
              <a:rPr lang="en-US" sz="2600" b="1" dirty="0"/>
              <a:t>meaningful connectedness</a:t>
            </a:r>
            <a:r>
              <a:rPr lang="en-US" sz="2600" dirty="0"/>
              <a:t>, or an individual’s abilities to use the internet broadly, intensively and productively to achieve their goals. </a:t>
            </a:r>
            <a:r>
              <a:rPr lang="en-US" sz="2600" dirty="0">
                <a:solidFill>
                  <a:schemeClr val="tx1"/>
                </a:solidFill>
              </a:rPr>
              <a:t>[Kim et al, 2001; Livingstone &amp; </a:t>
            </a:r>
            <a:r>
              <a:rPr lang="en-US" sz="2600" dirty="0" err="1">
                <a:solidFill>
                  <a:schemeClr val="tx1"/>
                </a:solidFill>
              </a:rPr>
              <a:t>Helsper</a:t>
            </a:r>
            <a:r>
              <a:rPr lang="en-US" sz="2600" dirty="0">
                <a:solidFill>
                  <a:schemeClr val="tx1"/>
                </a:solidFill>
              </a:rPr>
              <a:t>, 2007; Lopez et al, 2013</a:t>
            </a:r>
            <a:r>
              <a:rPr lang="en-US" sz="2600" dirty="0" smtClean="0">
                <a:solidFill>
                  <a:schemeClr val="tx1"/>
                </a:solidFill>
              </a:rPr>
              <a:t>]</a:t>
            </a:r>
            <a:endParaRPr lang="en-US" sz="2600" dirty="0" smtClean="0"/>
          </a:p>
          <a:p>
            <a:pPr>
              <a:buFont typeface="Arial"/>
              <a:buChar char="•"/>
            </a:pPr>
            <a:r>
              <a:rPr lang="en-US" sz="2600" dirty="0" smtClean="0"/>
              <a:t>There is a </a:t>
            </a:r>
            <a:r>
              <a:rPr lang="en-US" sz="2600" dirty="0"/>
              <a:t>relationship between how long adults </a:t>
            </a:r>
            <a:r>
              <a:rPr lang="en-US" sz="2600" dirty="0" smtClean="0"/>
              <a:t>have </a:t>
            </a:r>
            <a:r>
              <a:rPr lang="en-US" sz="2600" dirty="0"/>
              <a:t>been online and how broadly and productively they use the </a:t>
            </a:r>
            <a:r>
              <a:rPr lang="en-US" sz="2600" dirty="0" smtClean="0"/>
              <a:t>internet. [</a:t>
            </a:r>
            <a:r>
              <a:rPr lang="en-US" sz="2600" dirty="0" err="1"/>
              <a:t>Hargittai</a:t>
            </a:r>
            <a:r>
              <a:rPr lang="en-US" sz="2600" dirty="0">
                <a:solidFill>
                  <a:schemeClr val="tx1"/>
                </a:solidFill>
              </a:rPr>
              <a:t>, 2002; Jung, </a:t>
            </a:r>
            <a:r>
              <a:rPr lang="en-US" sz="2600" dirty="0" err="1"/>
              <a:t>Qiu</a:t>
            </a:r>
            <a:r>
              <a:rPr lang="en-US" sz="2600" dirty="0"/>
              <a:t> &amp; Kim, 2002; </a:t>
            </a:r>
            <a:r>
              <a:rPr lang="en-US" sz="2600" dirty="0" err="1"/>
              <a:t>Litt</a:t>
            </a:r>
            <a:r>
              <a:rPr lang="en-US" sz="2600" dirty="0"/>
              <a:t>, 2013]</a:t>
            </a:r>
            <a:r>
              <a:rPr lang="en-US" sz="2600" dirty="0" smtClean="0"/>
              <a:t>.</a:t>
            </a:r>
          </a:p>
          <a:p>
            <a:pPr>
              <a:buFont typeface="Arial"/>
              <a:buChar char="•"/>
            </a:pPr>
            <a:endParaRPr lang="en-US" sz="2600" dirty="0" smtClean="0"/>
          </a:p>
          <a:p>
            <a:pPr marL="114300" indent="0">
              <a:buNone/>
            </a:pPr>
            <a:r>
              <a:rPr lang="en-US" sz="2600" b="1" dirty="0" smtClean="0"/>
              <a:t>DIGITAL ACCESS PROVIDES CONTEXT TO STUDIES OF ACCESS</a:t>
            </a:r>
          </a:p>
          <a:p>
            <a:pPr marL="114300" indent="0">
              <a:buNone/>
            </a:pPr>
            <a:endParaRPr lang="en-US" sz="2600" b="1" dirty="0" smtClean="0"/>
          </a:p>
          <a:p>
            <a:pPr marL="114300" indent="0">
              <a:buNone/>
            </a:pPr>
            <a:endParaRPr lang="en-US" sz="2600" dirty="0"/>
          </a:p>
          <a:p>
            <a:pPr marL="114300" indent="0">
              <a:buNone/>
            </a:pPr>
            <a:endParaRPr lang="en-US" dirty="0" smtClean="0"/>
          </a:p>
          <a:p>
            <a:pPr marL="114300" indent="0">
              <a:buNone/>
            </a:pPr>
            <a:endParaRPr lang="en-US" dirty="0"/>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981658321"/>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Meaningful connectivity measures for low-moderate income families</a:t>
            </a:r>
            <a:endParaRPr lang="en-US" b="1" dirty="0"/>
          </a:p>
        </p:txBody>
      </p:sp>
      <p:sp>
        <p:nvSpPr>
          <p:cNvPr id="3" name="Content Placeholder 2"/>
          <p:cNvSpPr>
            <a:spLocks noGrp="1"/>
          </p:cNvSpPr>
          <p:nvPr>
            <p:ph idx="1"/>
          </p:nvPr>
        </p:nvSpPr>
        <p:spPr>
          <a:xfrm>
            <a:off x="0" y="1687355"/>
            <a:ext cx="9144000" cy="5170645"/>
          </a:xfrm>
        </p:spPr>
        <p:txBody>
          <a:bodyPr>
            <a:normAutofit fontScale="25000" lnSpcReduction="20000"/>
          </a:bodyPr>
          <a:lstStyle/>
          <a:p>
            <a:pPr>
              <a:buFont typeface="Arial"/>
              <a:buChar char="•"/>
            </a:pPr>
            <a:r>
              <a:rPr lang="en-US" sz="9600" b="1" dirty="0" smtClean="0"/>
              <a:t>DEVICES: </a:t>
            </a:r>
            <a:br>
              <a:rPr lang="en-US" sz="9600" b="1" dirty="0" smtClean="0"/>
            </a:br>
            <a:r>
              <a:rPr lang="en-US" sz="9600" b="1" dirty="0" smtClean="0"/>
              <a:t>--</a:t>
            </a:r>
            <a:r>
              <a:rPr lang="en-US" sz="9600" dirty="0" smtClean="0"/>
              <a:t>Under-connected with mobile devices </a:t>
            </a:r>
            <a:br>
              <a:rPr lang="en-US" sz="9600" dirty="0" smtClean="0"/>
            </a:br>
            <a:r>
              <a:rPr lang="en-US" sz="9600" dirty="0" smtClean="0"/>
              <a:t>-</a:t>
            </a:r>
            <a:r>
              <a:rPr lang="en-US" sz="9600" dirty="0" smtClean="0">
                <a:solidFill>
                  <a:schemeClr val="tx1"/>
                </a:solidFill>
              </a:rPr>
              <a:t>-Slow and aging devices shared by family members</a:t>
            </a:r>
            <a:endParaRPr lang="en-US" sz="9600" dirty="0">
              <a:solidFill>
                <a:schemeClr val="tx1"/>
              </a:solidFill>
            </a:endParaRPr>
          </a:p>
          <a:p>
            <a:r>
              <a:rPr lang="en-US" sz="9600" b="1" dirty="0" smtClean="0"/>
              <a:t>FAMILY USE</a:t>
            </a:r>
            <a:br>
              <a:rPr lang="en-US" sz="9600" b="1" dirty="0" smtClean="0"/>
            </a:br>
            <a:r>
              <a:rPr lang="en-US" sz="9600" dirty="0" smtClean="0"/>
              <a:t>--One in five families are comfortable and positive with IT -- Family members are resources for each other </a:t>
            </a:r>
            <a:br>
              <a:rPr lang="en-US" sz="9600" dirty="0" smtClean="0"/>
            </a:br>
            <a:r>
              <a:rPr lang="en-US" sz="9600" dirty="0" smtClean="0"/>
              <a:t>--Families use the internet for connecting to schools, </a:t>
            </a:r>
            <a:br>
              <a:rPr lang="en-US" sz="9600" dirty="0" smtClean="0"/>
            </a:br>
            <a:r>
              <a:rPr lang="en-US" sz="9600" dirty="0" smtClean="0"/>
              <a:t>    homework and applying for jobs and services</a:t>
            </a:r>
            <a:endParaRPr lang="en-US" sz="5100" dirty="0"/>
          </a:p>
          <a:p>
            <a:r>
              <a:rPr lang="en-US" sz="9600" b="1" dirty="0" smtClean="0"/>
              <a:t>EDUCATION </a:t>
            </a:r>
            <a:r>
              <a:rPr lang="en-US" sz="9600" dirty="0"/>
              <a:t/>
            </a:r>
            <a:br>
              <a:rPr lang="en-US" sz="9600" dirty="0"/>
            </a:br>
            <a:r>
              <a:rPr lang="en-US" sz="9600" dirty="0" smtClean="0"/>
              <a:t>-- Children take charge of their learning and need help</a:t>
            </a:r>
            <a:br>
              <a:rPr lang="en-US" sz="9600" dirty="0" smtClean="0"/>
            </a:br>
            <a:r>
              <a:rPr lang="en-US" sz="9600" dirty="0" smtClean="0"/>
              <a:t>-- Children use computers/internet to pursue interests</a:t>
            </a:r>
            <a:br>
              <a:rPr lang="en-US" sz="9600" dirty="0" smtClean="0"/>
            </a:br>
            <a:r>
              <a:rPr lang="en-US" sz="9600" dirty="0" smtClean="0"/>
              <a:t>-- Children’s learning trajectories influenced by their families’ relationships with their schools and teachers</a:t>
            </a:r>
            <a:br>
              <a:rPr lang="en-US" sz="9600" dirty="0" smtClean="0"/>
            </a:br>
            <a:r>
              <a:rPr lang="en-US" sz="9600" dirty="0" smtClean="0"/>
              <a:t>--Exposure to digital technology at school and in libraries is no longer enough.</a:t>
            </a:r>
          </a:p>
          <a:p>
            <a:pPr marL="114300" indent="0">
              <a:buNone/>
            </a:pPr>
            <a:r>
              <a:rPr lang="en-US" sz="9600" dirty="0" smtClean="0"/>
              <a:t>                                                                         {Katz et al, 2014]</a:t>
            </a:r>
          </a:p>
          <a:p>
            <a:pPr marL="114300" indent="0">
              <a:buNone/>
            </a:pPr>
            <a:r>
              <a:rPr lang="en-US" sz="9600" dirty="0" smtClean="0"/>
              <a:t/>
            </a:r>
            <a:br>
              <a:rPr lang="en-US" sz="9600" dirty="0" smtClean="0"/>
            </a:br>
            <a:endParaRPr lang="en-US" sz="9600" dirty="0"/>
          </a:p>
          <a:p>
            <a:endParaRPr lang="en-US" dirty="0"/>
          </a:p>
        </p:txBody>
      </p:sp>
    </p:spTree>
    <p:extLst>
      <p:ext uri="{BB962C8B-B14F-4D97-AF65-F5344CB8AC3E}">
        <p14:creationId xmlns:p14="http://schemas.microsoft.com/office/powerpoint/2010/main" val="23587156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974" y="408372"/>
            <a:ext cx="8988026" cy="1039427"/>
          </a:xfrm>
        </p:spPr>
        <p:txBody>
          <a:bodyPr>
            <a:normAutofit fontScale="90000"/>
          </a:bodyPr>
          <a:lstStyle/>
          <a:p>
            <a:r>
              <a:rPr lang="en-US" b="1" dirty="0" smtClean="0"/>
              <a:t>Randomized control </a:t>
            </a:r>
            <a:r>
              <a:rPr lang="en-US" b="1" dirty="0" smtClean="0"/>
              <a:t/>
            </a:r>
            <a:br>
              <a:rPr lang="en-US" b="1" dirty="0" smtClean="0"/>
            </a:br>
            <a:r>
              <a:rPr lang="en-US" b="1" dirty="0" smtClean="0"/>
              <a:t>trial </a:t>
            </a:r>
            <a:r>
              <a:rPr lang="en-US" b="1" dirty="0" smtClean="0"/>
              <a:t>studies</a:t>
            </a:r>
            <a:endParaRPr lang="en-US" b="1" dirty="0"/>
          </a:p>
        </p:txBody>
      </p:sp>
      <p:sp>
        <p:nvSpPr>
          <p:cNvPr id="3" name="Content Placeholder 2"/>
          <p:cNvSpPr>
            <a:spLocks noGrp="1"/>
          </p:cNvSpPr>
          <p:nvPr>
            <p:ph idx="1"/>
          </p:nvPr>
        </p:nvSpPr>
        <p:spPr>
          <a:xfrm>
            <a:off x="155974" y="1752600"/>
            <a:ext cx="8988026" cy="5105400"/>
          </a:xfrm>
        </p:spPr>
        <p:txBody>
          <a:bodyPr/>
          <a:lstStyle/>
          <a:p>
            <a:r>
              <a:rPr lang="en-US" dirty="0" smtClean="0"/>
              <a:t>Expensive;</a:t>
            </a:r>
          </a:p>
          <a:p>
            <a:endParaRPr lang="en-US" dirty="0" smtClean="0"/>
          </a:p>
          <a:p>
            <a:r>
              <a:rPr lang="en-US" dirty="0" smtClean="0"/>
              <a:t>Feasibility problems implementing random assignment of librarians to schools or students to librarians</a:t>
            </a:r>
          </a:p>
          <a:p>
            <a:endParaRPr lang="en-US" dirty="0"/>
          </a:p>
          <a:p>
            <a:r>
              <a:rPr lang="en-US" dirty="0" smtClean="0"/>
              <a:t>The alternative is to use a strong non-randomized experimental design</a:t>
            </a:r>
          </a:p>
          <a:p>
            <a:endParaRPr lang="en-US" dirty="0"/>
          </a:p>
        </p:txBody>
      </p:sp>
    </p:spTree>
    <p:extLst>
      <p:ext uri="{BB962C8B-B14F-4D97-AF65-F5344CB8AC3E}">
        <p14:creationId xmlns:p14="http://schemas.microsoft.com/office/powerpoint/2010/main" val="1544871248"/>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dirty="0" smtClean="0"/>
              <a:t>Alternative Non-randomized designs</a:t>
            </a:r>
            <a:endParaRPr lang="en-US" b="1" dirty="0"/>
          </a:p>
        </p:txBody>
      </p:sp>
      <p:sp>
        <p:nvSpPr>
          <p:cNvPr id="5" name="Content Placeholder 4"/>
          <p:cNvSpPr>
            <a:spLocks noGrp="1"/>
          </p:cNvSpPr>
          <p:nvPr>
            <p:ph idx="1"/>
          </p:nvPr>
        </p:nvSpPr>
        <p:spPr>
          <a:xfrm>
            <a:off x="0" y="1565100"/>
            <a:ext cx="9144000" cy="5490486"/>
          </a:xfrm>
        </p:spPr>
        <p:txBody>
          <a:bodyPr>
            <a:normAutofit lnSpcReduction="10000"/>
          </a:bodyPr>
          <a:lstStyle/>
          <a:p>
            <a:r>
              <a:rPr lang="en-US" b="1" dirty="0" smtClean="0"/>
              <a:t>Time-series design. Identify schools that have either a positive change</a:t>
            </a:r>
            <a:r>
              <a:rPr lang="en-US" dirty="0" smtClean="0"/>
              <a:t> [e.g., hiring a school librarian for the first time] </a:t>
            </a:r>
            <a:r>
              <a:rPr lang="en-US" b="1" dirty="0" smtClean="0"/>
              <a:t>or a negative change </a:t>
            </a:r>
            <a:r>
              <a:rPr lang="en-US" dirty="0" smtClean="0"/>
              <a:t>[losing a school librarian] and </a:t>
            </a:r>
            <a:r>
              <a:rPr lang="en-US" b="1" dirty="0" smtClean="0"/>
              <a:t>track selected outcome measures  </a:t>
            </a:r>
            <a:r>
              <a:rPr lang="en-US" dirty="0" smtClean="0"/>
              <a:t>based on </a:t>
            </a:r>
            <a:r>
              <a:rPr lang="en-US" b="1" dirty="0" smtClean="0"/>
              <a:t>the theory of library influence</a:t>
            </a:r>
            <a:r>
              <a:rPr lang="en-US" dirty="0" smtClean="0"/>
              <a:t> being developed over a significant period of time before and after the change.</a:t>
            </a:r>
          </a:p>
          <a:p>
            <a:endParaRPr lang="en-US" dirty="0"/>
          </a:p>
          <a:p>
            <a:r>
              <a:rPr lang="en-US" b="1" dirty="0" smtClean="0"/>
              <a:t>Matching study. </a:t>
            </a:r>
            <a:r>
              <a:rPr lang="en-US" dirty="0" smtClean="0"/>
              <a:t>School libraries or librarians with some </a:t>
            </a:r>
            <a:r>
              <a:rPr lang="en-US" b="1" dirty="0" smtClean="0"/>
              <a:t>treatment characterist</a:t>
            </a:r>
            <a:r>
              <a:rPr lang="en-US" dirty="0" smtClean="0"/>
              <a:t>ic [e.g., strong information literacy curriculum] are </a:t>
            </a:r>
            <a:r>
              <a:rPr lang="en-US" b="1" dirty="0" smtClean="0"/>
              <a:t>matched with libraries or librarians that are similar in many other characteristics but have the same socio-economic status [SES] mix </a:t>
            </a:r>
            <a:r>
              <a:rPr lang="en-US" dirty="0" smtClean="0"/>
              <a:t>of students, certified librarians and teachers, and are in the same district. This matching mimics random assignment process that could be unworkable for experimental designs</a:t>
            </a:r>
            <a:endParaRPr lang="en-US" b="1" dirty="0"/>
          </a:p>
        </p:txBody>
      </p:sp>
    </p:spTree>
    <p:extLst>
      <p:ext uri="{BB962C8B-B14F-4D97-AF65-F5344CB8AC3E}">
        <p14:creationId xmlns:p14="http://schemas.microsoft.com/office/powerpoint/2010/main" val="3678105828"/>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Single subject </a:t>
            </a:r>
            <a:br>
              <a:rPr lang="en-US" b="1" dirty="0" smtClean="0"/>
            </a:br>
            <a:r>
              <a:rPr lang="en-US" b="1" dirty="0" smtClean="0"/>
              <a:t>experimental design</a:t>
            </a:r>
            <a:endParaRPr lang="en-US" b="1" dirty="0"/>
          </a:p>
        </p:txBody>
      </p:sp>
      <p:sp>
        <p:nvSpPr>
          <p:cNvPr id="3" name="Content Placeholder 2"/>
          <p:cNvSpPr>
            <a:spLocks noGrp="1"/>
          </p:cNvSpPr>
          <p:nvPr>
            <p:ph idx="1"/>
          </p:nvPr>
        </p:nvSpPr>
        <p:spPr>
          <a:xfrm>
            <a:off x="0" y="1752600"/>
            <a:ext cx="9144000" cy="4888128"/>
          </a:xfrm>
        </p:spPr>
        <p:txBody>
          <a:bodyPr>
            <a:normAutofit fontScale="92500" lnSpcReduction="10000"/>
          </a:bodyPr>
          <a:lstStyle/>
          <a:p>
            <a:r>
              <a:rPr lang="en-US" dirty="0" smtClean="0"/>
              <a:t>Most often used in applied fields of psychology, education, and human behavior;</a:t>
            </a:r>
          </a:p>
          <a:p>
            <a:endParaRPr lang="en-US" dirty="0"/>
          </a:p>
          <a:p>
            <a:r>
              <a:rPr lang="en-US" dirty="0" smtClean="0"/>
              <a:t>The </a:t>
            </a:r>
            <a:r>
              <a:rPr lang="en-US" b="1" dirty="0" smtClean="0"/>
              <a:t>subject is representative of a group </a:t>
            </a:r>
            <a:r>
              <a:rPr lang="en-US" dirty="0" smtClean="0"/>
              <a:t>with regard to specific characteristics;</a:t>
            </a:r>
          </a:p>
          <a:p>
            <a:endParaRPr lang="en-US" dirty="0" smtClean="0"/>
          </a:p>
          <a:p>
            <a:r>
              <a:rPr lang="en-US" dirty="0" smtClean="0"/>
              <a:t>The </a:t>
            </a:r>
            <a:r>
              <a:rPr lang="en-US" b="1" dirty="0" smtClean="0"/>
              <a:t>subject serves as its own control </a:t>
            </a:r>
            <a:r>
              <a:rPr lang="en-US" dirty="0" smtClean="0"/>
              <a:t>rather than using other individuals or groups;</a:t>
            </a:r>
          </a:p>
          <a:p>
            <a:endParaRPr lang="en-US" dirty="0"/>
          </a:p>
          <a:p>
            <a:r>
              <a:rPr lang="en-US" dirty="0" smtClean="0"/>
              <a:t>Sensitive to </a:t>
            </a:r>
            <a:r>
              <a:rPr lang="en-US" b="1" dirty="0" smtClean="0"/>
              <a:t>individual differences rather than group designs </a:t>
            </a:r>
            <a:r>
              <a:rPr lang="en-US" dirty="0" smtClean="0"/>
              <a:t>sensitive to averages of groups; </a:t>
            </a:r>
          </a:p>
          <a:p>
            <a:endParaRPr lang="en-US" dirty="0"/>
          </a:p>
          <a:p>
            <a:r>
              <a:rPr lang="en-US" dirty="0" smtClean="0"/>
              <a:t>Used to </a:t>
            </a:r>
            <a:r>
              <a:rPr lang="en-US" b="1" dirty="0" smtClean="0"/>
              <a:t>evaluate the effect of a variety of interventions.</a:t>
            </a:r>
          </a:p>
          <a:p>
            <a:endParaRPr lang="en-US" b="1" dirty="0"/>
          </a:p>
          <a:p>
            <a:endParaRPr lang="en-US" dirty="0" smtClean="0"/>
          </a:p>
          <a:p>
            <a:endParaRPr lang="en-US" dirty="0"/>
          </a:p>
          <a:p>
            <a:endParaRPr lang="en-US" dirty="0" smtClean="0"/>
          </a:p>
          <a:p>
            <a:endParaRPr lang="en-US" dirty="0"/>
          </a:p>
        </p:txBody>
      </p:sp>
    </p:spTree>
    <p:extLst>
      <p:ext uri="{BB962C8B-B14F-4D97-AF65-F5344CB8AC3E}">
        <p14:creationId xmlns:p14="http://schemas.microsoft.com/office/powerpoint/2010/main" val="2531049945"/>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Implications </a:t>
            </a:r>
            <a:r>
              <a:rPr lang="en-US" b="1" dirty="0" smtClean="0"/>
              <a:t>for further research</a:t>
            </a:r>
            <a:endParaRPr lang="en-US" b="1" dirty="0"/>
          </a:p>
        </p:txBody>
      </p:sp>
      <p:sp>
        <p:nvSpPr>
          <p:cNvPr id="3" name="Content Placeholder 2"/>
          <p:cNvSpPr>
            <a:spLocks noGrp="1"/>
          </p:cNvSpPr>
          <p:nvPr>
            <p:ph idx="1"/>
          </p:nvPr>
        </p:nvSpPr>
        <p:spPr>
          <a:xfrm>
            <a:off x="0" y="1752600"/>
            <a:ext cx="9144000" cy="5105400"/>
          </a:xfrm>
        </p:spPr>
        <p:txBody>
          <a:bodyPr/>
          <a:lstStyle/>
          <a:p>
            <a:pPr>
              <a:buFont typeface="Arial"/>
              <a:buChar char="•"/>
            </a:pPr>
            <a:r>
              <a:rPr lang="en-US" dirty="0" smtClean="0"/>
              <a:t>Averaging and generalizing across school districts is not enough. Research must include grass roots;</a:t>
            </a:r>
          </a:p>
          <a:p>
            <a:pPr>
              <a:buFont typeface="Arial"/>
              <a:buChar char="•"/>
            </a:pPr>
            <a:endParaRPr lang="en-US" dirty="0"/>
          </a:p>
          <a:p>
            <a:pPr>
              <a:buFont typeface="Arial"/>
              <a:buChar char="•"/>
            </a:pPr>
            <a:r>
              <a:rPr lang="en-US" dirty="0" smtClean="0"/>
              <a:t>Qualitative and quantitative research is needed to provide causal description as well as causal explanation;</a:t>
            </a:r>
          </a:p>
          <a:p>
            <a:pPr marL="114300" indent="0">
              <a:buNone/>
            </a:pPr>
            <a:endParaRPr lang="en-US" dirty="0" smtClean="0"/>
          </a:p>
          <a:p>
            <a:pPr>
              <a:buFont typeface="Arial"/>
              <a:buChar char="•"/>
            </a:pPr>
            <a:r>
              <a:rPr lang="en-US" dirty="0" smtClean="0"/>
              <a:t>New non-randomized experimental methods are needed</a:t>
            </a:r>
          </a:p>
          <a:p>
            <a:pPr marL="114300" indent="0">
              <a:buNone/>
            </a:pPr>
            <a:endParaRPr lang="en-US" dirty="0"/>
          </a:p>
          <a:p>
            <a:pPr>
              <a:buFont typeface="Arial"/>
              <a:buChar char="•"/>
            </a:pPr>
            <a:r>
              <a:rPr lang="en-US" dirty="0" smtClean="0"/>
              <a:t>Eclectic literature reviews beyond library and information science.</a:t>
            </a:r>
          </a:p>
          <a:p>
            <a:pPr>
              <a:buFont typeface="Arial"/>
              <a:buChar char="•"/>
            </a:pPr>
            <a:endParaRPr lang="en-US" dirty="0"/>
          </a:p>
          <a:p>
            <a:pPr>
              <a:buFont typeface="Arial"/>
              <a:buChar char="•"/>
            </a:pPr>
            <a:r>
              <a:rPr lang="en-US" dirty="0" smtClean="0"/>
              <a:t>Dissemination of the research to other disciplines.</a:t>
            </a:r>
            <a:endParaRPr lang="en-US" dirty="0"/>
          </a:p>
          <a:p>
            <a:pPr>
              <a:buFont typeface="Arial"/>
              <a:buChar char="•"/>
            </a:pPr>
            <a:endParaRPr lang="en-US" dirty="0"/>
          </a:p>
          <a:p>
            <a:pPr>
              <a:buFont typeface="Arial"/>
              <a:buChar char="•"/>
            </a:pPr>
            <a:endParaRPr lang="en-US" dirty="0"/>
          </a:p>
          <a:p>
            <a:pPr marL="114300" indent="0">
              <a:buNone/>
            </a:pPr>
            <a:endParaRPr lang="en-US" dirty="0"/>
          </a:p>
          <a:p>
            <a:pPr>
              <a:buFont typeface="Arial"/>
              <a:buChar char="•"/>
            </a:pPr>
            <a:endParaRPr lang="en-US" dirty="0"/>
          </a:p>
          <a:p>
            <a:endParaRPr lang="en-US" dirty="0"/>
          </a:p>
        </p:txBody>
      </p:sp>
    </p:spTree>
    <p:extLst>
      <p:ext uri="{BB962C8B-B14F-4D97-AF65-F5344CB8AC3E}">
        <p14:creationId xmlns:p14="http://schemas.microsoft.com/office/powerpoint/2010/main" val="306349994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3999" cy="1670493"/>
          </a:xfrm>
        </p:spPr>
        <p:txBody>
          <a:bodyPr>
            <a:normAutofit fontScale="90000"/>
          </a:bodyPr>
          <a:lstStyle/>
          <a:p>
            <a:r>
              <a:rPr lang="en-US" sz="2800" b="1" dirty="0" smtClean="0"/>
              <a:t>American association of school librarians</a:t>
            </a:r>
            <a:br>
              <a:rPr lang="en-US" sz="2800" b="1" dirty="0" smtClean="0"/>
            </a:br>
            <a:r>
              <a:rPr lang="en-US" sz="2800" b="1" dirty="0" smtClean="0"/>
              <a:t>CAUSALITY: LIBRARIES AND STUDENT SUCCESS [CLASS], 2014</a:t>
            </a:r>
            <a:endParaRPr lang="en-US" sz="2800" b="1" dirty="0"/>
          </a:p>
        </p:txBody>
      </p:sp>
      <p:sp>
        <p:nvSpPr>
          <p:cNvPr id="3" name="Content Placeholder 2"/>
          <p:cNvSpPr>
            <a:spLocks noGrp="1"/>
          </p:cNvSpPr>
          <p:nvPr>
            <p:ph idx="1"/>
          </p:nvPr>
        </p:nvSpPr>
        <p:spPr>
          <a:xfrm>
            <a:off x="0" y="1670493"/>
            <a:ext cx="9144000" cy="5187507"/>
          </a:xfrm>
        </p:spPr>
        <p:txBody>
          <a:bodyPr>
            <a:noAutofit/>
          </a:bodyPr>
          <a:lstStyle/>
          <a:p>
            <a:pPr>
              <a:buFont typeface="Arial"/>
              <a:buChar char="•"/>
            </a:pPr>
            <a:r>
              <a:rPr lang="en-US" sz="2400" b="1" dirty="0" smtClean="0"/>
              <a:t>WHO? </a:t>
            </a:r>
            <a:r>
              <a:rPr lang="en-US" sz="2400" dirty="0" smtClean="0"/>
              <a:t>Dr. Thomas Cook, 5 scholars, practitioners, and 50 established and emerging school library researchers;</a:t>
            </a:r>
            <a:br>
              <a:rPr lang="en-US" sz="2400" dirty="0" smtClean="0"/>
            </a:br>
            <a:endParaRPr lang="en-US" sz="2400" dirty="0" smtClean="0"/>
          </a:p>
          <a:p>
            <a:pPr>
              <a:buFont typeface="Arial"/>
              <a:buChar char="•"/>
            </a:pPr>
            <a:r>
              <a:rPr lang="en-US" b="1" dirty="0" smtClean="0"/>
              <a:t>WHAT?  </a:t>
            </a:r>
            <a:r>
              <a:rPr lang="en-US" dirty="0"/>
              <a:t>IMLS - funded National Forum </a:t>
            </a:r>
            <a:r>
              <a:rPr lang="en-US" dirty="0" smtClean="0"/>
              <a:t>produced </a:t>
            </a:r>
            <a:r>
              <a:rPr lang="en-US" dirty="0"/>
              <a:t>a White Paper </a:t>
            </a:r>
            <a:r>
              <a:rPr lang="en-US" dirty="0" smtClean="0"/>
              <a:t>that made the following recommendations:</a:t>
            </a:r>
            <a:endParaRPr lang="en-US" dirty="0"/>
          </a:p>
          <a:p>
            <a:pPr marL="114300" indent="0">
              <a:buNone/>
            </a:pPr>
            <a:r>
              <a:rPr lang="en-US" dirty="0"/>
              <a:t>	</a:t>
            </a:r>
            <a:r>
              <a:rPr lang="en-US" dirty="0" smtClean="0"/>
              <a:t/>
            </a:r>
            <a:br>
              <a:rPr lang="en-US" dirty="0" smtClean="0"/>
            </a:br>
            <a:r>
              <a:rPr lang="en-US" dirty="0" smtClean="0"/>
              <a:t>	--</a:t>
            </a:r>
            <a:r>
              <a:rPr lang="en-US" sz="2400" dirty="0" smtClean="0"/>
              <a:t>Articulate a national research agenda to investigate 	causal phenomena in school library instruction, 	resources and services;</a:t>
            </a:r>
            <a:br>
              <a:rPr lang="en-US" sz="2400" dirty="0" smtClean="0"/>
            </a:br>
            <a:endParaRPr lang="en-US" sz="2400" dirty="0" smtClean="0"/>
          </a:p>
          <a:p>
            <a:pPr marL="114300" indent="0">
              <a:buNone/>
            </a:pPr>
            <a:r>
              <a:rPr lang="en-US" b="1" dirty="0"/>
              <a:t>	</a:t>
            </a:r>
            <a:r>
              <a:rPr lang="en-US" b="1" dirty="0" smtClean="0"/>
              <a:t>--</a:t>
            </a:r>
            <a:r>
              <a:rPr lang="en-US" sz="2400" dirty="0" smtClean="0"/>
              <a:t>Build on over 25 correlational studies of school 	librarians’ activities/programs and student learning/	teaching support.</a:t>
            </a:r>
          </a:p>
        </p:txBody>
      </p:sp>
    </p:spTree>
    <p:extLst>
      <p:ext uri="{BB962C8B-B14F-4D97-AF65-F5344CB8AC3E}">
        <p14:creationId xmlns:p14="http://schemas.microsoft.com/office/powerpoint/2010/main" val="410542072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Why correlational studies </a:t>
            </a:r>
            <a:br>
              <a:rPr lang="en-US" b="1" dirty="0" smtClean="0"/>
            </a:br>
            <a:r>
              <a:rPr lang="en-US" b="1" dirty="0" smtClean="0"/>
              <a:t>are not enough</a:t>
            </a:r>
            <a:endParaRPr lang="en-US" b="1" dirty="0"/>
          </a:p>
        </p:txBody>
      </p:sp>
      <p:sp>
        <p:nvSpPr>
          <p:cNvPr id="3" name="Content Placeholder 2"/>
          <p:cNvSpPr>
            <a:spLocks noGrp="1"/>
          </p:cNvSpPr>
          <p:nvPr>
            <p:ph idx="1"/>
          </p:nvPr>
        </p:nvSpPr>
        <p:spPr>
          <a:xfrm>
            <a:off x="0" y="1752600"/>
            <a:ext cx="9144000" cy="5105400"/>
          </a:xfrm>
        </p:spPr>
        <p:txBody>
          <a:bodyPr>
            <a:normAutofit lnSpcReduction="10000"/>
          </a:bodyPr>
          <a:lstStyle/>
          <a:p>
            <a:pPr marL="114300" indent="0">
              <a:buNone/>
            </a:pPr>
            <a:r>
              <a:rPr lang="en-US" dirty="0" smtClean="0"/>
              <a:t>They provide a strong exploratory research base BUT </a:t>
            </a:r>
            <a:r>
              <a:rPr lang="mr-IN" dirty="0" smtClean="0"/>
              <a:t>…</a:t>
            </a:r>
            <a:r>
              <a:rPr lang="en-US" dirty="0" smtClean="0"/>
              <a:t/>
            </a:r>
            <a:br>
              <a:rPr lang="en-US" dirty="0" smtClean="0"/>
            </a:br>
            <a:endParaRPr lang="en-US" dirty="0" smtClean="0"/>
          </a:p>
          <a:p>
            <a:pPr>
              <a:buFont typeface="Arial"/>
              <a:buChar char="•"/>
            </a:pPr>
            <a:r>
              <a:rPr lang="en-US" dirty="0" smtClean="0"/>
              <a:t>Existing correlational study of library effects on student and teacher outcomes are </a:t>
            </a:r>
            <a:r>
              <a:rPr lang="en-US" b="1" dirty="0" smtClean="0"/>
              <a:t>not generally able to rule out plausible alternative explanations;</a:t>
            </a:r>
            <a:r>
              <a:rPr lang="en-US" dirty="0" smtClean="0"/>
              <a:t/>
            </a:r>
            <a:br>
              <a:rPr lang="en-US" dirty="0" smtClean="0"/>
            </a:br>
            <a:endParaRPr lang="en-US" dirty="0" smtClean="0"/>
          </a:p>
          <a:p>
            <a:pPr>
              <a:buFont typeface="Arial"/>
              <a:buChar char="•"/>
            </a:pPr>
            <a:r>
              <a:rPr lang="en-US" dirty="0" smtClean="0"/>
              <a:t>It is important for research on this topic to move to </a:t>
            </a:r>
            <a:r>
              <a:rPr lang="en-US" b="1" dirty="0" smtClean="0"/>
              <a:t>other research designs that can effectively address alternative explanations;</a:t>
            </a:r>
          </a:p>
          <a:p>
            <a:pPr>
              <a:buFont typeface="Arial"/>
              <a:buChar char="•"/>
            </a:pPr>
            <a:endParaRPr lang="en-US" b="1" dirty="0"/>
          </a:p>
          <a:p>
            <a:pPr>
              <a:buFont typeface="Arial"/>
              <a:buChar char="•"/>
            </a:pPr>
            <a:r>
              <a:rPr lang="en-US" dirty="0"/>
              <a:t>Results of </a:t>
            </a:r>
            <a:r>
              <a:rPr lang="en-US" dirty="0" smtClean="0"/>
              <a:t>correlational </a:t>
            </a:r>
            <a:r>
              <a:rPr lang="en-US" dirty="0"/>
              <a:t>studies </a:t>
            </a:r>
            <a:r>
              <a:rPr lang="en-US" dirty="0" smtClean="0"/>
              <a:t>suggest complementary research </a:t>
            </a:r>
            <a:r>
              <a:rPr lang="en-US" dirty="0"/>
              <a:t>to establish a causal relationship between the work of </a:t>
            </a:r>
            <a:r>
              <a:rPr lang="en-US" b="1" dirty="0"/>
              <a:t>effective school librarians </a:t>
            </a:r>
            <a:r>
              <a:rPr lang="en-US" dirty="0"/>
              <a:t>and the creation of </a:t>
            </a:r>
            <a:r>
              <a:rPr lang="en-US" b="1" dirty="0"/>
              <a:t>motivated, engaged, and agile learners. </a:t>
            </a:r>
            <a:endParaRPr lang="en-US" dirty="0"/>
          </a:p>
          <a:p>
            <a:pPr>
              <a:buFont typeface="Arial"/>
              <a:buChar char="•"/>
            </a:pPr>
            <a:endParaRPr lang="en-US" b="1" dirty="0" smtClean="0"/>
          </a:p>
          <a:p>
            <a:endParaRPr lang="en-US" dirty="0" smtClean="0"/>
          </a:p>
          <a:p>
            <a:endParaRPr lang="en-US" dirty="0"/>
          </a:p>
        </p:txBody>
      </p:sp>
    </p:spTree>
    <p:extLst>
      <p:ext uri="{BB962C8B-B14F-4D97-AF65-F5344CB8AC3E}">
        <p14:creationId xmlns:p14="http://schemas.microsoft.com/office/powerpoint/2010/main" val="192032020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AASL’S Proposed </a:t>
            </a:r>
            <a:br>
              <a:rPr lang="en-US" b="1" dirty="0" smtClean="0"/>
            </a:br>
            <a:r>
              <a:rPr lang="en-US" b="1" dirty="0" smtClean="0"/>
              <a:t>Research agenda</a:t>
            </a:r>
            <a:br>
              <a:rPr lang="en-US" b="1" dirty="0" smtClean="0"/>
            </a:br>
            <a:endParaRPr lang="en-US" b="1" dirty="0"/>
          </a:p>
        </p:txBody>
      </p:sp>
      <p:sp>
        <p:nvSpPr>
          <p:cNvPr id="3" name="Content Placeholder 2"/>
          <p:cNvSpPr>
            <a:spLocks noGrp="1"/>
          </p:cNvSpPr>
          <p:nvPr>
            <p:ph idx="1"/>
          </p:nvPr>
        </p:nvSpPr>
        <p:spPr>
          <a:xfrm>
            <a:off x="0" y="1752600"/>
            <a:ext cx="9144000" cy="5105400"/>
          </a:xfrm>
        </p:spPr>
        <p:txBody>
          <a:bodyPr>
            <a:normAutofit/>
          </a:bodyPr>
          <a:lstStyle/>
          <a:p>
            <a:pPr>
              <a:buFont typeface="Wingdings" charset="2"/>
              <a:buChar char="ü"/>
            </a:pPr>
            <a:r>
              <a:rPr lang="en-US" b="1" dirty="0" smtClean="0">
                <a:solidFill>
                  <a:schemeClr val="accent2"/>
                </a:solidFill>
              </a:rPr>
              <a:t>PHASE ONE: Theory building </a:t>
            </a:r>
            <a:endParaRPr lang="en-US" b="1" dirty="0">
              <a:solidFill>
                <a:schemeClr val="accent2"/>
              </a:solidFill>
            </a:endParaRPr>
          </a:p>
          <a:p>
            <a:endParaRPr lang="en-US" dirty="0" smtClean="0"/>
          </a:p>
          <a:p>
            <a:pPr>
              <a:buFont typeface="Wingdings" charset="2"/>
              <a:buChar char="ü"/>
            </a:pPr>
            <a:r>
              <a:rPr lang="en-US" b="1" dirty="0" smtClean="0">
                <a:solidFill>
                  <a:schemeClr val="accent2"/>
                </a:solidFill>
              </a:rPr>
              <a:t>PHASE TWO: Exploratory research and methodology </a:t>
            </a:r>
          </a:p>
          <a:p>
            <a:pPr lvl="1"/>
            <a:r>
              <a:rPr lang="en-US" sz="2400" dirty="0" smtClean="0"/>
              <a:t>Meta-analyses, limited case studies; refined theory</a:t>
            </a:r>
            <a:r>
              <a:rPr lang="en-US" sz="2400" dirty="0"/>
              <a:t>;</a:t>
            </a:r>
            <a:endParaRPr lang="en-US" sz="2400" dirty="0" smtClean="0"/>
          </a:p>
          <a:p>
            <a:pPr lvl="1"/>
            <a:r>
              <a:rPr lang="en-US" sz="2400" dirty="0" smtClean="0"/>
              <a:t>Theories and questions are deployed in a limited number of sites and reviewed for implications for scaling over the five years of this stage. </a:t>
            </a:r>
          </a:p>
          <a:p>
            <a:pPr marL="114300" indent="0">
              <a:buNone/>
            </a:pPr>
            <a:endParaRPr lang="en-US" dirty="0" smtClean="0"/>
          </a:p>
          <a:p>
            <a:r>
              <a:rPr lang="en-US" b="1" dirty="0" smtClean="0"/>
              <a:t>PHASE THREE: Demonstration research. </a:t>
            </a:r>
            <a:r>
              <a:rPr lang="en-US" dirty="0" smtClean="0"/>
              <a:t>AASL will deploy studies making the causal relationship between the work of effective librarians and student learning examined on a large scale.</a:t>
            </a:r>
            <a:endParaRPr lang="en-US" dirty="0"/>
          </a:p>
        </p:txBody>
      </p:sp>
    </p:spTree>
    <p:extLst>
      <p:ext uri="{BB962C8B-B14F-4D97-AF65-F5344CB8AC3E}">
        <p14:creationId xmlns:p14="http://schemas.microsoft.com/office/powerpoint/2010/main" val="135533441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604705" y="4526148"/>
            <a:ext cx="6553200" cy="457200"/>
          </a:xfrm>
        </p:spPr>
        <p:txBody>
          <a:bodyPr>
            <a:noAutofit/>
          </a:bodyPr>
          <a:lstStyle/>
          <a:p>
            <a:r>
              <a:rPr lang="en-US" sz="2000" b="1" dirty="0" smtClean="0"/>
              <a:t>WHAT ARE the ESSENTIAL</a:t>
            </a:r>
          </a:p>
          <a:p>
            <a:r>
              <a:rPr lang="en-US" sz="2000" b="1" dirty="0" smtClean="0"/>
              <a:t> THEORETICAL CONSTRUCTs?  </a:t>
            </a:r>
            <a:endParaRPr lang="en-US" sz="2000" b="1" dirty="0"/>
          </a:p>
        </p:txBody>
      </p:sp>
      <p:sp>
        <p:nvSpPr>
          <p:cNvPr id="4" name="Title 3"/>
          <p:cNvSpPr>
            <a:spLocks noGrp="1"/>
          </p:cNvSpPr>
          <p:nvPr>
            <p:ph type="ctrTitle"/>
          </p:nvPr>
        </p:nvSpPr>
        <p:spPr/>
        <p:txBody>
          <a:bodyPr/>
          <a:lstStyle/>
          <a:p>
            <a:r>
              <a:rPr lang="en-US" b="1" dirty="0" smtClean="0"/>
              <a:t>Theory building</a:t>
            </a:r>
            <a:endParaRPr lang="en-US" b="1" dirty="0"/>
          </a:p>
        </p:txBody>
      </p:sp>
    </p:spTree>
    <p:extLst>
      <p:ext uri="{BB962C8B-B14F-4D97-AF65-F5344CB8AC3E}">
        <p14:creationId xmlns:p14="http://schemas.microsoft.com/office/powerpoint/2010/main" val="247288574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Paradigm shifts</a:t>
            </a:r>
            <a:endParaRPr lang="en-US" b="1" dirty="0"/>
          </a:p>
        </p:txBody>
      </p:sp>
      <p:sp>
        <p:nvSpPr>
          <p:cNvPr id="3" name="Content Placeholder 2"/>
          <p:cNvSpPr>
            <a:spLocks noGrp="1"/>
          </p:cNvSpPr>
          <p:nvPr>
            <p:ph sz="half" idx="1"/>
          </p:nvPr>
        </p:nvSpPr>
        <p:spPr>
          <a:xfrm>
            <a:off x="0" y="1719071"/>
            <a:ext cx="5170714" cy="5678713"/>
          </a:xfrm>
        </p:spPr>
        <p:txBody>
          <a:bodyPr>
            <a:normAutofit fontScale="62500" lnSpcReduction="20000"/>
          </a:bodyPr>
          <a:lstStyle/>
          <a:p>
            <a:pPr marL="114300" indent="0">
              <a:buNone/>
            </a:pPr>
            <a:r>
              <a:rPr lang="en-US" sz="3400" b="1" dirty="0" smtClean="0"/>
              <a:t>1. User</a:t>
            </a:r>
            <a:r>
              <a:rPr lang="en-US" sz="3400" b="1" dirty="0"/>
              <a:t>-centric </a:t>
            </a:r>
            <a:r>
              <a:rPr lang="en-US" sz="3400" b="1" dirty="0" smtClean="0"/>
              <a:t>approaches </a:t>
            </a:r>
            <a:r>
              <a:rPr lang="en-US" sz="3400" dirty="0"/>
              <a:t>displace system-centric approaches to prepare the way for information behavior research</a:t>
            </a:r>
            <a:r>
              <a:rPr lang="en-US" sz="3400" dirty="0" smtClean="0"/>
              <a:t>. [</a:t>
            </a:r>
            <a:r>
              <a:rPr lang="en-US" sz="3400" dirty="0" err="1" smtClean="0"/>
              <a:t>Belkin</a:t>
            </a:r>
            <a:r>
              <a:rPr lang="en-US" sz="3400" dirty="0" smtClean="0"/>
              <a:t>, </a:t>
            </a:r>
            <a:r>
              <a:rPr lang="en-US" sz="3400" dirty="0" err="1" smtClean="0"/>
              <a:t>Saracevic</a:t>
            </a:r>
            <a:r>
              <a:rPr lang="en-US" sz="3400" dirty="0" smtClean="0"/>
              <a:t>]</a:t>
            </a:r>
            <a:endParaRPr lang="en-US" sz="3400" dirty="0"/>
          </a:p>
          <a:p>
            <a:pPr marL="114300" indent="0">
              <a:buNone/>
            </a:pPr>
            <a:r>
              <a:rPr lang="en-US" sz="3400" b="1" dirty="0"/>
              <a:t>2. Learner-centric approaches </a:t>
            </a:r>
            <a:r>
              <a:rPr lang="en-US" sz="3400" dirty="0"/>
              <a:t>to teaching and </a:t>
            </a:r>
            <a:r>
              <a:rPr lang="en-US" sz="3400" dirty="0" smtClean="0"/>
              <a:t>learning.  </a:t>
            </a:r>
            <a:r>
              <a:rPr lang="en-US" sz="3400" dirty="0" err="1" smtClean="0"/>
              <a:t>Kuhlthau’s</a:t>
            </a:r>
            <a:r>
              <a:rPr lang="en-US" sz="3400" dirty="0" smtClean="0"/>
              <a:t> </a:t>
            </a:r>
            <a:r>
              <a:rPr lang="en-US" sz="3400" dirty="0"/>
              <a:t>Information Search Process</a:t>
            </a:r>
            <a:r>
              <a:rPr lang="en-US" sz="3400" b="1" dirty="0"/>
              <a:t> </a:t>
            </a:r>
            <a:r>
              <a:rPr lang="en-US" sz="3400" dirty="0"/>
              <a:t>[cognitive, behavioral, and affective dimensions of information behavior</a:t>
            </a:r>
            <a:r>
              <a:rPr lang="en-US" sz="3400" dirty="0" smtClean="0"/>
              <a:t>.</a:t>
            </a:r>
            <a:endParaRPr lang="en-US" sz="3400" dirty="0"/>
          </a:p>
          <a:p>
            <a:r>
              <a:rPr lang="en-US" sz="3400" dirty="0"/>
              <a:t>Constructivist theory [</a:t>
            </a:r>
            <a:r>
              <a:rPr lang="en-US" sz="3400" dirty="0" err="1"/>
              <a:t>Vygotsky’s</a:t>
            </a:r>
            <a:r>
              <a:rPr lang="en-US" sz="3400" dirty="0"/>
              <a:t> Zone of Proximal Development; John Dewey; Piaget; Bruner</a:t>
            </a:r>
          </a:p>
          <a:p>
            <a:r>
              <a:rPr lang="en-US" sz="3400" dirty="0"/>
              <a:t>Constructionist theory: </a:t>
            </a:r>
            <a:r>
              <a:rPr lang="en-US" sz="3400" dirty="0" err="1" smtClean="0"/>
              <a:t>Papert</a:t>
            </a:r>
            <a:endParaRPr lang="en-US" sz="3400" dirty="0"/>
          </a:p>
          <a:p>
            <a:pPr marL="114300" indent="0">
              <a:buNone/>
            </a:pPr>
            <a:r>
              <a:rPr lang="en-US" sz="3400" b="1" dirty="0"/>
              <a:t>3. </a:t>
            </a:r>
            <a:r>
              <a:rPr lang="en-US" sz="3400" b="1" dirty="0" smtClean="0"/>
              <a:t>Todd’s Evidence-based Practice</a:t>
            </a:r>
          </a:p>
          <a:p>
            <a:pPr marL="114300" indent="0">
              <a:buNone/>
            </a:pPr>
            <a:r>
              <a:rPr lang="en-US" sz="3400" dirty="0" smtClean="0"/>
              <a:t>Evidence for practice; </a:t>
            </a:r>
          </a:p>
          <a:p>
            <a:pPr marL="114300" indent="0">
              <a:buNone/>
            </a:pPr>
            <a:r>
              <a:rPr lang="en-US" sz="3400" dirty="0" smtClean="0"/>
              <a:t>Evidence in practice; </a:t>
            </a:r>
          </a:p>
          <a:p>
            <a:pPr marL="114300" indent="0">
              <a:buNone/>
            </a:pPr>
            <a:r>
              <a:rPr lang="en-US" sz="3400" dirty="0" smtClean="0"/>
              <a:t>Evidence of practice.</a:t>
            </a:r>
            <a:endParaRPr lang="en-US" sz="3400" dirty="0"/>
          </a:p>
          <a:p>
            <a:pPr marL="114300" indent="0">
              <a:buNone/>
            </a:pPr>
            <a:endParaRPr lang="en-US" b="1" dirty="0"/>
          </a:p>
          <a:p>
            <a:endParaRPr lang="en-US" dirty="0"/>
          </a:p>
        </p:txBody>
      </p:sp>
      <p:sp>
        <p:nvSpPr>
          <p:cNvPr id="9" name="Content Placeholder 8"/>
          <p:cNvSpPr>
            <a:spLocks noGrp="1"/>
          </p:cNvSpPr>
          <p:nvPr>
            <p:ph sz="half" idx="2"/>
          </p:nvPr>
        </p:nvSpPr>
        <p:spPr/>
        <p:txBody>
          <a:bodyPr>
            <a:normAutofit fontScale="62500" lnSpcReduction="20000"/>
          </a:bodyPr>
          <a:lstStyle/>
          <a:p>
            <a:endParaRPr lang="en-US" dirty="0"/>
          </a:p>
        </p:txBody>
      </p:sp>
      <p:pic>
        <p:nvPicPr>
          <p:cNvPr id="8" name="Picture 7" descr="download.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25571" y="1719070"/>
            <a:ext cx="3850596" cy="4053465"/>
          </a:xfrm>
          <a:prstGeom prst="rect">
            <a:avLst/>
          </a:prstGeom>
        </p:spPr>
      </p:pic>
      <p:sp>
        <p:nvSpPr>
          <p:cNvPr id="10" name="TextBox 9"/>
          <p:cNvSpPr txBox="1"/>
          <p:nvPr/>
        </p:nvSpPr>
        <p:spPr>
          <a:xfrm>
            <a:off x="5025571" y="5772536"/>
            <a:ext cx="3973286" cy="707886"/>
          </a:xfrm>
          <a:prstGeom prst="rect">
            <a:avLst/>
          </a:prstGeom>
          <a:noFill/>
        </p:spPr>
        <p:txBody>
          <a:bodyPr wrap="square" rtlCol="0">
            <a:spAutoFit/>
          </a:bodyPr>
          <a:lstStyle/>
          <a:p>
            <a:r>
              <a:rPr lang="en-US" sz="2000" b="1" dirty="0" smtClean="0"/>
              <a:t>Kuhn [1962] </a:t>
            </a:r>
            <a:r>
              <a:rPr lang="en-US" sz="2000" b="1" i="1" dirty="0" smtClean="0"/>
              <a:t>The structure of scientific revolutions, 3</a:t>
            </a:r>
            <a:r>
              <a:rPr lang="en-US" sz="2000" b="1" i="1" baseline="30000" dirty="0" smtClean="0"/>
              <a:t>rd</a:t>
            </a:r>
            <a:r>
              <a:rPr lang="en-US" sz="2000" b="1" i="1" dirty="0" smtClean="0"/>
              <a:t> ed. </a:t>
            </a:r>
            <a:endParaRPr lang="en-US" sz="2000" b="1" i="1" dirty="0"/>
          </a:p>
        </p:txBody>
      </p:sp>
    </p:spTree>
    <p:extLst>
      <p:ext uri="{BB962C8B-B14F-4D97-AF65-F5344CB8AC3E}">
        <p14:creationId xmlns:p14="http://schemas.microsoft.com/office/powerpoint/2010/main" val="263462831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42682"/>
            <a:ext cx="9144001" cy="1715892"/>
          </a:xfrm>
        </p:spPr>
        <p:txBody>
          <a:bodyPr>
            <a:normAutofit/>
          </a:bodyPr>
          <a:lstStyle/>
          <a:p>
            <a:pPr algn="ctr"/>
            <a:r>
              <a:rPr lang="en-US" sz="3100" b="1" dirty="0" smtClean="0"/>
              <a:t>THE ESSENTIAL SCHOOL LIBRARY:</a:t>
            </a:r>
            <a:br>
              <a:rPr lang="en-US" sz="3100" b="1" dirty="0" smtClean="0"/>
            </a:br>
            <a:r>
              <a:rPr lang="en-US" sz="3100" b="1" dirty="0" smtClean="0"/>
              <a:t>A theory of library influence</a:t>
            </a:r>
            <a:br>
              <a:rPr lang="en-US" sz="3100" b="1" dirty="0" smtClean="0"/>
            </a:br>
            <a:endParaRPr lang="en-US" sz="2400" b="1" dirty="0"/>
          </a:p>
        </p:txBody>
      </p:sp>
      <p:sp>
        <p:nvSpPr>
          <p:cNvPr id="3" name="Content Placeholder 2"/>
          <p:cNvSpPr>
            <a:spLocks noGrp="1"/>
          </p:cNvSpPr>
          <p:nvPr>
            <p:ph idx="1"/>
          </p:nvPr>
        </p:nvSpPr>
        <p:spPr>
          <a:xfrm>
            <a:off x="0" y="1448480"/>
            <a:ext cx="9143999" cy="3565491"/>
          </a:xfrm>
        </p:spPr>
        <p:txBody>
          <a:bodyPr/>
          <a:lstStyle/>
          <a:p>
            <a:endParaRPr lang="en-US" dirty="0"/>
          </a:p>
          <a:p>
            <a:pPr marL="114300" indent="0">
              <a:buNone/>
            </a:pPr>
            <a:endParaRPr lang="en-US" dirty="0"/>
          </a:p>
          <a:p>
            <a:r>
              <a:rPr lang="en-US" dirty="0"/>
              <a:t> </a:t>
            </a:r>
          </a:p>
        </p:txBody>
      </p:sp>
      <p:graphicFrame>
        <p:nvGraphicFramePr>
          <p:cNvPr id="4" name="Diagram 3"/>
          <p:cNvGraphicFramePr/>
          <p:nvPr>
            <p:extLst>
              <p:ext uri="{D42A27DB-BD31-4B8C-83A1-F6EECF244321}">
                <p14:modId xmlns:p14="http://schemas.microsoft.com/office/powerpoint/2010/main" val="3670575869"/>
              </p:ext>
            </p:extLst>
          </p:nvPr>
        </p:nvGraphicFramePr>
        <p:xfrm>
          <a:off x="69024" y="2170949"/>
          <a:ext cx="8973166" cy="37127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Left Arrow 6"/>
          <p:cNvSpPr/>
          <p:nvPr/>
        </p:nvSpPr>
        <p:spPr>
          <a:xfrm rot="21584710">
            <a:off x="2336283" y="4788935"/>
            <a:ext cx="738296" cy="450076"/>
          </a:xfrm>
          <a:prstGeom prst="leftArrow">
            <a:avLst>
              <a:gd name="adj1" fmla="val 60000"/>
              <a:gd name="adj2" fmla="val 50000"/>
            </a:avLst>
          </a:prstGeom>
          <a:solidFill>
            <a:schemeClr val="accent2">
              <a:lumMod val="20000"/>
              <a:lumOff val="80000"/>
            </a:schemeClr>
          </a:solidFill>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hueOff val="0"/>
              <a:satOff val="0"/>
              <a:lumOff val="0"/>
              <a:alphaOff val="0"/>
            </a:schemeClr>
          </a:fontRef>
        </p:style>
      </p:sp>
      <p:sp>
        <p:nvSpPr>
          <p:cNvPr id="8" name="Left Arrow 7"/>
          <p:cNvSpPr/>
          <p:nvPr/>
        </p:nvSpPr>
        <p:spPr>
          <a:xfrm rot="2172590">
            <a:off x="2735423" y="3787791"/>
            <a:ext cx="1307748" cy="450076"/>
          </a:xfrm>
          <a:prstGeom prst="leftArrow">
            <a:avLst>
              <a:gd name="adj1" fmla="val 60000"/>
              <a:gd name="adj2" fmla="val 50000"/>
            </a:avLst>
          </a:prstGeom>
          <a:solidFill>
            <a:schemeClr val="accent4">
              <a:lumMod val="20000"/>
              <a:lumOff val="80000"/>
            </a:schemeClr>
          </a:solidFill>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hueOff val="0"/>
              <a:satOff val="0"/>
              <a:lumOff val="0"/>
              <a:alphaOff val="0"/>
            </a:schemeClr>
          </a:fontRef>
        </p:style>
      </p:sp>
      <p:sp>
        <p:nvSpPr>
          <p:cNvPr id="9" name="Left Arrow 8"/>
          <p:cNvSpPr/>
          <p:nvPr/>
        </p:nvSpPr>
        <p:spPr>
          <a:xfrm rot="5325070">
            <a:off x="4260419" y="3602825"/>
            <a:ext cx="914259" cy="450076"/>
          </a:xfrm>
          <a:prstGeom prst="leftArrow">
            <a:avLst>
              <a:gd name="adj1" fmla="val 60000"/>
              <a:gd name="adj2" fmla="val 50000"/>
            </a:avLst>
          </a:prstGeom>
          <a:solidFill>
            <a:srgbClr val="FFFF00"/>
          </a:solidFill>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hueOff val="0"/>
              <a:satOff val="0"/>
              <a:lumOff val="0"/>
              <a:alphaOff val="0"/>
            </a:schemeClr>
          </a:fontRef>
        </p:style>
      </p:sp>
      <p:sp>
        <p:nvSpPr>
          <p:cNvPr id="10" name="Left Arrow 9"/>
          <p:cNvSpPr/>
          <p:nvPr/>
        </p:nvSpPr>
        <p:spPr>
          <a:xfrm rot="8540966">
            <a:off x="4889143" y="3770950"/>
            <a:ext cx="1479511" cy="450076"/>
          </a:xfrm>
          <a:prstGeom prst="leftArrow">
            <a:avLst>
              <a:gd name="adj1" fmla="val 60000"/>
              <a:gd name="adj2" fmla="val 50000"/>
            </a:avLst>
          </a:prstGeom>
          <a:solidFill>
            <a:schemeClr val="accent3">
              <a:lumMod val="20000"/>
              <a:lumOff val="80000"/>
            </a:schemeClr>
          </a:solidFill>
        </p:spPr>
        <p:style>
          <a:lnRef idx="0">
            <a:schemeClr val="lt1">
              <a:hueOff val="0"/>
              <a:satOff val="0"/>
              <a:lumOff val="0"/>
              <a:alphaOff val="0"/>
            </a:schemeClr>
          </a:lnRef>
          <a:fillRef idx="3">
            <a:schemeClr val="accent5">
              <a:hueOff val="0"/>
              <a:satOff val="0"/>
              <a:lumOff val="0"/>
              <a:alphaOff val="0"/>
            </a:schemeClr>
          </a:fillRef>
          <a:effectRef idx="2">
            <a:schemeClr val="accent5">
              <a:hueOff val="0"/>
              <a:satOff val="0"/>
              <a:lumOff val="0"/>
              <a:alphaOff val="0"/>
            </a:schemeClr>
          </a:effectRef>
          <a:fontRef idx="minor">
            <a:schemeClr val="lt1">
              <a:hueOff val="0"/>
              <a:satOff val="0"/>
              <a:lumOff val="0"/>
              <a:alphaOff val="0"/>
            </a:schemeClr>
          </a:fontRef>
        </p:style>
      </p:sp>
      <p:sp>
        <p:nvSpPr>
          <p:cNvPr id="11" name="Left Arrow 10"/>
          <p:cNvSpPr/>
          <p:nvPr/>
        </p:nvSpPr>
        <p:spPr>
          <a:xfrm rot="10799983">
            <a:off x="5577674" y="4714379"/>
            <a:ext cx="841587" cy="450078"/>
          </a:xfrm>
          <a:prstGeom prst="leftArrow">
            <a:avLst>
              <a:gd name="adj1" fmla="val 60000"/>
              <a:gd name="adj2" fmla="val 50000"/>
            </a:avLst>
          </a:prstGeom>
          <a:solidFill>
            <a:srgbClr val="FFFF00"/>
          </a:solidFill>
        </p:spPr>
        <p:style>
          <a:lnRef idx="0">
            <a:schemeClr val="lt1">
              <a:hueOff val="0"/>
              <a:satOff val="0"/>
              <a:lumOff val="0"/>
              <a:alphaOff val="0"/>
            </a:schemeClr>
          </a:lnRef>
          <a:fillRef idx="3">
            <a:schemeClr val="accent6">
              <a:hueOff val="0"/>
              <a:satOff val="0"/>
              <a:lumOff val="0"/>
              <a:alphaOff val="0"/>
            </a:schemeClr>
          </a:fillRef>
          <a:effectRef idx="2">
            <a:schemeClr val="accent6">
              <a:hueOff val="0"/>
              <a:satOff val="0"/>
              <a:lumOff val="0"/>
              <a:alphaOff val="0"/>
            </a:schemeClr>
          </a:effectRef>
          <a:fontRef idx="minor">
            <a:schemeClr val="lt1">
              <a:hueOff val="0"/>
              <a:satOff val="0"/>
              <a:lumOff val="0"/>
              <a:alphaOff val="0"/>
            </a:schemeClr>
          </a:fontRef>
        </p:style>
      </p:sp>
      <p:sp>
        <p:nvSpPr>
          <p:cNvPr id="15" name="Left Arrow 14"/>
          <p:cNvSpPr/>
          <p:nvPr/>
        </p:nvSpPr>
        <p:spPr>
          <a:xfrm rot="16125070">
            <a:off x="3851615" y="3603443"/>
            <a:ext cx="915495" cy="450076"/>
          </a:xfrm>
          <a:prstGeom prst="leftArrow">
            <a:avLst>
              <a:gd name="adj1" fmla="val 60000"/>
              <a:gd name="adj2" fmla="val 50000"/>
            </a:avLst>
          </a:prstGeom>
          <a:solidFill>
            <a:srgbClr val="FFFF00"/>
          </a:solidFill>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hueOff val="0"/>
              <a:satOff val="0"/>
              <a:lumOff val="0"/>
              <a:alphaOff val="0"/>
            </a:schemeClr>
          </a:fontRef>
        </p:style>
      </p:sp>
      <p:sp>
        <p:nvSpPr>
          <p:cNvPr id="6" name="TextBox 5"/>
          <p:cNvSpPr txBox="1"/>
          <p:nvPr/>
        </p:nvSpPr>
        <p:spPr>
          <a:xfrm>
            <a:off x="6517501" y="6065265"/>
            <a:ext cx="2328475" cy="400110"/>
          </a:xfrm>
          <a:prstGeom prst="rect">
            <a:avLst/>
          </a:prstGeom>
          <a:noFill/>
        </p:spPr>
        <p:txBody>
          <a:bodyPr wrap="square" rtlCol="0">
            <a:spAutoFit/>
          </a:bodyPr>
          <a:lstStyle/>
          <a:p>
            <a:r>
              <a:rPr lang="en-US" sz="2000" dirty="0" smtClean="0"/>
              <a:t>Gordon, 2017</a:t>
            </a:r>
            <a:endParaRPr lang="en-US" sz="2000" dirty="0"/>
          </a:p>
        </p:txBody>
      </p:sp>
    </p:spTree>
    <p:extLst>
      <p:ext uri="{BB962C8B-B14F-4D97-AF65-F5344CB8AC3E}">
        <p14:creationId xmlns:p14="http://schemas.microsoft.com/office/powerpoint/2010/main" val="341939012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exploratory research questions</a:t>
            </a:r>
          </a:p>
        </p:txBody>
      </p:sp>
      <p:sp>
        <p:nvSpPr>
          <p:cNvPr id="3" name="Content Placeholder 2"/>
          <p:cNvSpPr>
            <a:spLocks noGrp="1"/>
          </p:cNvSpPr>
          <p:nvPr>
            <p:ph sz="half" idx="1"/>
          </p:nvPr>
        </p:nvSpPr>
        <p:spPr>
          <a:xfrm>
            <a:off x="-31072" y="1719071"/>
            <a:ext cx="4464728" cy="4966226"/>
          </a:xfrm>
        </p:spPr>
        <p:txBody>
          <a:bodyPr>
            <a:normAutofit/>
          </a:bodyPr>
          <a:lstStyle/>
          <a:p>
            <a:r>
              <a:rPr lang="en-US" sz="2600" b="1" dirty="0"/>
              <a:t>What makes a </a:t>
            </a:r>
            <a:r>
              <a:rPr lang="en-US" sz="2600" b="1" i="1" dirty="0" smtClean="0"/>
              <a:t>good </a:t>
            </a:r>
            <a:r>
              <a:rPr lang="en-US" sz="2600" b="1" dirty="0"/>
              <a:t>school library?</a:t>
            </a:r>
          </a:p>
          <a:p>
            <a:endParaRPr lang="en-US" sz="2600" dirty="0"/>
          </a:p>
          <a:p>
            <a:r>
              <a:rPr lang="en-US" sz="2600" b="1" dirty="0"/>
              <a:t>What is an </a:t>
            </a:r>
            <a:r>
              <a:rPr lang="en-US" sz="2600" b="1" i="1" dirty="0" smtClean="0"/>
              <a:t>effective </a:t>
            </a:r>
            <a:r>
              <a:rPr lang="en-US" sz="2600" b="1" dirty="0"/>
              <a:t>school librarian?</a:t>
            </a:r>
            <a:br>
              <a:rPr lang="en-US" sz="2600" b="1" dirty="0"/>
            </a:br>
            <a:endParaRPr lang="en-US" sz="2600" b="1" dirty="0" smtClean="0"/>
          </a:p>
          <a:p>
            <a:r>
              <a:rPr lang="en-US" sz="2600" b="1" dirty="0" smtClean="0"/>
              <a:t>What does a </a:t>
            </a:r>
            <a:r>
              <a:rPr lang="en-US" sz="2600" b="1" i="1" dirty="0" smtClean="0"/>
              <a:t>motivated, engaged, and agile learner </a:t>
            </a:r>
            <a:r>
              <a:rPr lang="en-US" sz="2600" b="1" dirty="0" smtClean="0"/>
              <a:t>look like?</a:t>
            </a:r>
            <a:endParaRPr lang="en-US" sz="2600" b="1" dirty="0"/>
          </a:p>
          <a:p>
            <a:endParaRPr lang="en-US" dirty="0"/>
          </a:p>
        </p:txBody>
      </p:sp>
      <p:sp>
        <p:nvSpPr>
          <p:cNvPr id="4" name="Content Placeholder 3"/>
          <p:cNvSpPr>
            <a:spLocks noGrp="1"/>
          </p:cNvSpPr>
          <p:nvPr>
            <p:ph sz="half" idx="2"/>
          </p:nvPr>
        </p:nvSpPr>
        <p:spPr>
          <a:xfrm>
            <a:off x="4189027" y="1719071"/>
            <a:ext cx="4954973" cy="4966226"/>
          </a:xfrm>
        </p:spPr>
        <p:txBody>
          <a:bodyPr>
            <a:normAutofit/>
          </a:bodyPr>
          <a:lstStyle/>
          <a:p>
            <a:r>
              <a:rPr lang="en-US" sz="2600" b="1" dirty="0"/>
              <a:t>Learning Outcomes </a:t>
            </a:r>
            <a:r>
              <a:rPr lang="en-US" sz="2600" dirty="0"/>
              <a:t>[Program Evaluation]</a:t>
            </a:r>
            <a:br>
              <a:rPr lang="en-US" sz="2600" dirty="0"/>
            </a:br>
            <a:endParaRPr lang="en-US" sz="2600" dirty="0"/>
          </a:p>
          <a:p>
            <a:r>
              <a:rPr lang="en-US" sz="2600" b="1" dirty="0"/>
              <a:t>Learning Outcomes </a:t>
            </a:r>
            <a:r>
              <a:rPr lang="en-US" sz="2600" dirty="0"/>
              <a:t>[Performance evaluation</a:t>
            </a:r>
            <a:r>
              <a:rPr lang="en-US" sz="2600" dirty="0" smtClean="0"/>
              <a:t>]</a:t>
            </a:r>
            <a:br>
              <a:rPr lang="en-US" sz="2600" dirty="0" smtClean="0"/>
            </a:br>
            <a:endParaRPr lang="en-US" sz="2600" dirty="0" smtClean="0"/>
          </a:p>
          <a:p>
            <a:pPr>
              <a:buFont typeface="Arial"/>
              <a:buChar char="•"/>
            </a:pPr>
            <a:r>
              <a:rPr lang="en-US" sz="2600" b="1" dirty="0" smtClean="0"/>
              <a:t>Learning </a:t>
            </a:r>
            <a:r>
              <a:rPr lang="en-US" sz="2600" b="1" dirty="0"/>
              <a:t>Outcomes </a:t>
            </a:r>
            <a:r>
              <a:rPr lang="en-US" sz="2600" dirty="0" smtClean="0"/>
              <a:t>[Assessment of student work]</a:t>
            </a:r>
            <a:endParaRPr lang="en-US" sz="2600" dirty="0"/>
          </a:p>
          <a:p>
            <a:endParaRPr lang="en-US" dirty="0"/>
          </a:p>
        </p:txBody>
      </p:sp>
      <p:sp>
        <p:nvSpPr>
          <p:cNvPr id="5" name="TextBox 4"/>
          <p:cNvSpPr txBox="1"/>
          <p:nvPr/>
        </p:nvSpPr>
        <p:spPr>
          <a:xfrm>
            <a:off x="0" y="5222091"/>
            <a:ext cx="9186139" cy="3046988"/>
          </a:xfrm>
          <a:prstGeom prst="rect">
            <a:avLst/>
          </a:prstGeom>
          <a:noFill/>
        </p:spPr>
        <p:txBody>
          <a:bodyPr wrap="square" rtlCol="0">
            <a:spAutoFit/>
          </a:bodyPr>
          <a:lstStyle/>
          <a:p>
            <a:r>
              <a:rPr lang="en-US" sz="2400" dirty="0" smtClean="0"/>
              <a:t> </a:t>
            </a:r>
          </a:p>
          <a:p>
            <a:endParaRPr lang="en-US" sz="2400" dirty="0"/>
          </a:p>
          <a:p>
            <a:endParaRPr lang="en-US" sz="2400" dirty="0" smtClean="0"/>
          </a:p>
          <a:p>
            <a:endParaRPr lang="en-US" sz="2400" dirty="0"/>
          </a:p>
          <a:p>
            <a:endParaRPr lang="en-US" sz="2400" dirty="0" smtClean="0"/>
          </a:p>
          <a:p>
            <a:endParaRPr lang="en-US" dirty="0"/>
          </a:p>
          <a:p>
            <a:endParaRPr lang="en-US" dirty="0" smtClean="0"/>
          </a:p>
          <a:p>
            <a:endParaRPr lang="en-US" dirty="0"/>
          </a:p>
          <a:p>
            <a:endParaRPr lang="en-US" dirty="0"/>
          </a:p>
        </p:txBody>
      </p:sp>
      <p:sp>
        <p:nvSpPr>
          <p:cNvPr id="6" name="Right Arrow 5"/>
          <p:cNvSpPr/>
          <p:nvPr/>
        </p:nvSpPr>
        <p:spPr>
          <a:xfrm>
            <a:off x="3210619" y="2203336"/>
            <a:ext cx="978408"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ight Arrow 6"/>
          <p:cNvSpPr/>
          <p:nvPr/>
        </p:nvSpPr>
        <p:spPr>
          <a:xfrm>
            <a:off x="3210619" y="3559868"/>
            <a:ext cx="978408"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ight Arrow 7"/>
          <p:cNvSpPr/>
          <p:nvPr/>
        </p:nvSpPr>
        <p:spPr>
          <a:xfrm>
            <a:off x="3210619" y="5222091"/>
            <a:ext cx="978408"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0" y="5706723"/>
            <a:ext cx="9144000" cy="1200328"/>
          </a:xfrm>
          <a:prstGeom prst="rect">
            <a:avLst/>
          </a:prstGeom>
          <a:noFill/>
        </p:spPr>
        <p:txBody>
          <a:bodyPr wrap="square" rtlCol="0">
            <a:spAutoFit/>
          </a:bodyPr>
          <a:lstStyle/>
          <a:p>
            <a:r>
              <a:rPr lang="en-US" sz="2400" dirty="0" smtClean="0"/>
              <a:t>The convergence of program and performance evaluation with assessment of student work in an evidence-based environment. [Gordon, 2016]</a:t>
            </a:r>
            <a:endParaRPr lang="en-US" sz="2400" dirty="0"/>
          </a:p>
        </p:txBody>
      </p:sp>
    </p:spTree>
    <p:extLst>
      <p:ext uri="{BB962C8B-B14F-4D97-AF65-F5344CB8AC3E}">
        <p14:creationId xmlns:p14="http://schemas.microsoft.com/office/powerpoint/2010/main" val="3924959534"/>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ＭＳ Ｐ明朝"/>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Apothecary.thmx</Template>
  <TotalTime>2571</TotalTime>
  <Words>1967</Words>
  <Application>Microsoft Macintosh PowerPoint</Application>
  <PresentationFormat>On-screen Show (4:3)</PresentationFormat>
  <Paragraphs>335</Paragraphs>
  <Slides>29</Slides>
  <Notes>12</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Apothecary</vt:lpstr>
      <vt:lpstr>PowerPoint Presentation</vt:lpstr>
      <vt:lpstr>American association of school librarians  and CLASS</vt:lpstr>
      <vt:lpstr>American association of school librarians CAUSALITY: LIBRARIES AND STUDENT SUCCESS [CLASS], 2014</vt:lpstr>
      <vt:lpstr>Why correlational studies  are not enough</vt:lpstr>
      <vt:lpstr> AASL’S Proposed  Research agenda </vt:lpstr>
      <vt:lpstr>Theory building</vt:lpstr>
      <vt:lpstr>Paradigm shifts</vt:lpstr>
      <vt:lpstr>THE ESSENTIAL SCHOOL LIBRARY: A theory of library influence </vt:lpstr>
      <vt:lpstr> exploratory research questions</vt:lpstr>
      <vt:lpstr>The massachusetts study: equity and access for students in the commonwealth</vt:lpstr>
      <vt:lpstr> The Massachusetts School Library Study: Equity and Access for Students in the Commonwealth [Gordon &amp; Cicchetti, 2018].  </vt:lpstr>
      <vt:lpstr>Support for the  study</vt:lpstr>
      <vt:lpstr>AASL Class research agenda digital equity </vt:lpstr>
      <vt:lpstr>Sample size crisis: no current library stats</vt:lpstr>
      <vt:lpstr>Survey </vt:lpstr>
      <vt:lpstr>Validity: measuring Status and Equity</vt:lpstr>
      <vt:lpstr>Statistical tests for survey questions IBM SPSS Statistics (Version 22) </vt:lpstr>
      <vt:lpstr>findings</vt:lpstr>
      <vt:lpstr>STUDENT ACCESS TO IT</vt:lpstr>
      <vt:lpstr>Work in progress</vt:lpstr>
      <vt:lpstr>Pushing the research agenda forward</vt:lpstr>
      <vt:lpstr>What’s next?</vt:lpstr>
      <vt:lpstr>Digital equity  and digital inclusion [SIEFER, 2016]</vt:lpstr>
      <vt:lpstr>Digital equity- meaningful use and MEANINGFUL connectivity</vt:lpstr>
      <vt:lpstr>Meaningful connectivity measures for low-moderate income families</vt:lpstr>
      <vt:lpstr>Randomized control  trial studies</vt:lpstr>
      <vt:lpstr>Alternative Non-randomized designs</vt:lpstr>
      <vt:lpstr>Single subject  experimental design</vt:lpstr>
      <vt:lpstr>Implications for further research</vt:lpstr>
    </vt:vector>
  </TitlesOfParts>
  <Company>Gordon Consulting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Methods  for Conducting  School Library  Causality Research</dc:title>
  <dc:creator>Carol Gordon</dc:creator>
  <cp:lastModifiedBy>Carol Gordon</cp:lastModifiedBy>
  <cp:revision>162</cp:revision>
  <dcterms:created xsi:type="dcterms:W3CDTF">2018-05-22T17:14:07Z</dcterms:created>
  <dcterms:modified xsi:type="dcterms:W3CDTF">2018-06-14T08:12:11Z</dcterms:modified>
</cp:coreProperties>
</file>