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4"/>
  </p:sldMasterIdLst>
  <p:notesMasterIdLst>
    <p:notesMasterId r:id="rId19"/>
  </p:notesMasterIdLst>
  <p:handoutMasterIdLst>
    <p:handoutMasterId r:id="rId20"/>
  </p:handoutMasterIdLst>
  <p:sldIdLst>
    <p:sldId id="265" r:id="rId5"/>
    <p:sldId id="266" r:id="rId6"/>
    <p:sldId id="268" r:id="rId7"/>
    <p:sldId id="267" r:id="rId8"/>
    <p:sldId id="269" r:id="rId9"/>
    <p:sldId id="270" r:id="rId10"/>
    <p:sldId id="271" r:id="rId11"/>
    <p:sldId id="275" r:id="rId12"/>
    <p:sldId id="277" r:id="rId13"/>
    <p:sldId id="272" r:id="rId14"/>
    <p:sldId id="278" r:id="rId15"/>
    <p:sldId id="276" r:id="rId16"/>
    <p:sldId id="280"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326" autoAdjust="0"/>
  </p:normalViewPr>
  <p:slideViewPr>
    <p:cSldViewPr snapToGrid="0" showGuides="1">
      <p:cViewPr varScale="1">
        <p:scale>
          <a:sx n="77" d="100"/>
          <a:sy n="77" d="100"/>
        </p:scale>
        <p:origin x="185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8746B-C3DB-42A3-9CB2-ABDAE6501852}"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1446CB1C-E031-4843-AF7C-9BCEE9FC0146}">
      <dgm:prSet phldrT="[Text]"/>
      <dgm:spPr/>
      <dgm:t>
        <a:bodyPr/>
        <a:lstStyle/>
        <a:p>
          <a:r>
            <a:rPr lang="en-US" dirty="0" smtClean="0"/>
            <a:t>Internal </a:t>
          </a:r>
          <a:endParaRPr lang="en-US" dirty="0"/>
        </a:p>
      </dgm:t>
    </dgm:pt>
    <dgm:pt modelId="{6B9F31D9-C0C1-4D43-BF64-D9D75919D435}" type="parTrans" cxnId="{3EC3F013-EC99-4579-9C19-7CC792617AEE}">
      <dgm:prSet/>
      <dgm:spPr/>
      <dgm:t>
        <a:bodyPr/>
        <a:lstStyle/>
        <a:p>
          <a:endParaRPr lang="en-US"/>
        </a:p>
      </dgm:t>
    </dgm:pt>
    <dgm:pt modelId="{D14FC525-0843-4578-85C1-4597A18EE695}" type="sibTrans" cxnId="{3EC3F013-EC99-4579-9C19-7CC792617AEE}">
      <dgm:prSet/>
      <dgm:spPr/>
      <dgm:t>
        <a:bodyPr/>
        <a:lstStyle/>
        <a:p>
          <a:endParaRPr lang="en-US"/>
        </a:p>
      </dgm:t>
    </dgm:pt>
    <dgm:pt modelId="{D5004CC5-E56E-4077-B822-30156B6C96C5}">
      <dgm:prSet phldrT="[Text]" custT="1"/>
      <dgm:spPr/>
      <dgm:t>
        <a:bodyPr/>
        <a:lstStyle/>
        <a:p>
          <a:r>
            <a:rPr lang="en-US" sz="4000" dirty="0" smtClean="0"/>
            <a:t>External</a:t>
          </a:r>
        </a:p>
        <a:p>
          <a:r>
            <a:rPr lang="en-US" sz="2000" dirty="0" smtClean="0"/>
            <a:t>Chance     Powerful Others</a:t>
          </a:r>
          <a:endParaRPr lang="en-US" sz="2000" dirty="0"/>
        </a:p>
      </dgm:t>
    </dgm:pt>
    <dgm:pt modelId="{C6C5A144-D713-4EF4-886C-7A59BE20D2FC}" type="parTrans" cxnId="{A0C8D4D8-950D-49CC-9D30-2A4DB45E03B9}">
      <dgm:prSet/>
      <dgm:spPr/>
      <dgm:t>
        <a:bodyPr/>
        <a:lstStyle/>
        <a:p>
          <a:endParaRPr lang="en-US"/>
        </a:p>
      </dgm:t>
    </dgm:pt>
    <dgm:pt modelId="{DFCA86EF-BEF9-4006-BF5D-7E83E1FD2270}" type="sibTrans" cxnId="{A0C8D4D8-950D-49CC-9D30-2A4DB45E03B9}">
      <dgm:prSet/>
      <dgm:spPr/>
      <dgm:t>
        <a:bodyPr/>
        <a:lstStyle/>
        <a:p>
          <a:endParaRPr lang="en-US"/>
        </a:p>
      </dgm:t>
    </dgm:pt>
    <dgm:pt modelId="{51A47E56-4B6B-4C14-BC68-8C59CE1809BB}" type="pres">
      <dgm:prSet presAssocID="{BA38746B-C3DB-42A3-9CB2-ABDAE6501852}" presName="cycle" presStyleCnt="0">
        <dgm:presLayoutVars>
          <dgm:dir/>
          <dgm:resizeHandles val="exact"/>
        </dgm:presLayoutVars>
      </dgm:prSet>
      <dgm:spPr/>
      <dgm:t>
        <a:bodyPr/>
        <a:lstStyle/>
        <a:p>
          <a:endParaRPr lang="en-US"/>
        </a:p>
      </dgm:t>
    </dgm:pt>
    <dgm:pt modelId="{55FD8F98-72E1-4F16-A06A-D079BFBDB681}" type="pres">
      <dgm:prSet presAssocID="{1446CB1C-E031-4843-AF7C-9BCEE9FC0146}" presName="arrow" presStyleLbl="node1" presStyleIdx="0" presStyleCnt="2">
        <dgm:presLayoutVars>
          <dgm:bulletEnabled val="1"/>
        </dgm:presLayoutVars>
      </dgm:prSet>
      <dgm:spPr/>
      <dgm:t>
        <a:bodyPr/>
        <a:lstStyle/>
        <a:p>
          <a:endParaRPr lang="en-US"/>
        </a:p>
      </dgm:t>
    </dgm:pt>
    <dgm:pt modelId="{52F2B744-1C07-4557-B067-75E052E41879}" type="pres">
      <dgm:prSet presAssocID="{D5004CC5-E56E-4077-B822-30156B6C96C5}" presName="arrow" presStyleLbl="node1" presStyleIdx="1" presStyleCnt="2" custScaleY="100253" custRadScaleRad="100053">
        <dgm:presLayoutVars>
          <dgm:bulletEnabled val="1"/>
        </dgm:presLayoutVars>
      </dgm:prSet>
      <dgm:spPr/>
      <dgm:t>
        <a:bodyPr/>
        <a:lstStyle/>
        <a:p>
          <a:endParaRPr lang="en-US"/>
        </a:p>
      </dgm:t>
    </dgm:pt>
  </dgm:ptLst>
  <dgm:cxnLst>
    <dgm:cxn modelId="{A0C8D4D8-950D-49CC-9D30-2A4DB45E03B9}" srcId="{BA38746B-C3DB-42A3-9CB2-ABDAE6501852}" destId="{D5004CC5-E56E-4077-B822-30156B6C96C5}" srcOrd="1" destOrd="0" parTransId="{C6C5A144-D713-4EF4-886C-7A59BE20D2FC}" sibTransId="{DFCA86EF-BEF9-4006-BF5D-7E83E1FD2270}"/>
    <dgm:cxn modelId="{32C83F75-48B1-41E3-B66B-002F93B86D04}" type="presOf" srcId="{BA38746B-C3DB-42A3-9CB2-ABDAE6501852}" destId="{51A47E56-4B6B-4C14-BC68-8C59CE1809BB}" srcOrd="0" destOrd="0" presId="urn:microsoft.com/office/officeart/2005/8/layout/arrow1"/>
    <dgm:cxn modelId="{899918E8-E3BB-4C8E-AA43-1A78E210F271}" type="presOf" srcId="{1446CB1C-E031-4843-AF7C-9BCEE9FC0146}" destId="{55FD8F98-72E1-4F16-A06A-D079BFBDB681}" srcOrd="0" destOrd="0" presId="urn:microsoft.com/office/officeart/2005/8/layout/arrow1"/>
    <dgm:cxn modelId="{DB8862A2-5F98-4E78-A20D-FDCFE46F24B9}" type="presOf" srcId="{D5004CC5-E56E-4077-B822-30156B6C96C5}" destId="{52F2B744-1C07-4557-B067-75E052E41879}" srcOrd="0" destOrd="0" presId="urn:microsoft.com/office/officeart/2005/8/layout/arrow1"/>
    <dgm:cxn modelId="{3EC3F013-EC99-4579-9C19-7CC792617AEE}" srcId="{BA38746B-C3DB-42A3-9CB2-ABDAE6501852}" destId="{1446CB1C-E031-4843-AF7C-9BCEE9FC0146}" srcOrd="0" destOrd="0" parTransId="{6B9F31D9-C0C1-4D43-BF64-D9D75919D435}" sibTransId="{D14FC525-0843-4578-85C1-4597A18EE695}"/>
    <dgm:cxn modelId="{5948C8A2-72DD-4B87-A789-ECC3FB7C990C}" type="presParOf" srcId="{51A47E56-4B6B-4C14-BC68-8C59CE1809BB}" destId="{55FD8F98-72E1-4F16-A06A-D079BFBDB681}" srcOrd="0" destOrd="0" presId="urn:microsoft.com/office/officeart/2005/8/layout/arrow1"/>
    <dgm:cxn modelId="{EF644CE0-745F-4D42-8544-03ADD008C1C7}" type="presParOf" srcId="{51A47E56-4B6B-4C14-BC68-8C59CE1809BB}" destId="{52F2B744-1C07-4557-B067-75E052E41879}"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D8F98-72E1-4F16-A06A-D079BFBDB681}">
      <dsp:nvSpPr>
        <dsp:cNvPr id="0" name=""/>
        <dsp:cNvSpPr/>
      </dsp:nvSpPr>
      <dsp:spPr>
        <a:xfrm rot="16200000">
          <a:off x="3257" y="5084"/>
          <a:ext cx="4012555" cy="4012555"/>
        </a:xfrm>
        <a:prstGeom prst="up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en-US" sz="6000" kern="1200" dirty="0" smtClean="0"/>
            <a:t>Internal </a:t>
          </a:r>
          <a:endParaRPr lang="en-US" sz="6000" kern="1200" dirty="0"/>
        </a:p>
      </dsp:txBody>
      <dsp:txXfrm rot="5400000">
        <a:off x="705455" y="1008223"/>
        <a:ext cx="3310358" cy="2006277"/>
      </dsp:txXfrm>
    </dsp:sp>
    <dsp:sp modelId="{52F2B744-1C07-4557-B067-75E052E41879}">
      <dsp:nvSpPr>
        <dsp:cNvPr id="0" name=""/>
        <dsp:cNvSpPr/>
      </dsp:nvSpPr>
      <dsp:spPr>
        <a:xfrm rot="5400000">
          <a:off x="6042587" y="9"/>
          <a:ext cx="4012555" cy="4022706"/>
        </a:xfrm>
        <a:prstGeom prst="up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External</a:t>
          </a:r>
        </a:p>
        <a:p>
          <a:pPr lvl="0" algn="ctr" defTabSz="1778000">
            <a:lnSpc>
              <a:spcPct val="90000"/>
            </a:lnSpc>
            <a:spcBef>
              <a:spcPct val="0"/>
            </a:spcBef>
            <a:spcAft>
              <a:spcPct val="35000"/>
            </a:spcAft>
          </a:pPr>
          <a:r>
            <a:rPr lang="en-US" sz="2000" kern="1200" dirty="0" smtClean="0"/>
            <a:t>Chance     Powerful Others</a:t>
          </a:r>
          <a:endParaRPr lang="en-US" sz="2000" kern="1200" dirty="0"/>
        </a:p>
      </dsp:txBody>
      <dsp:txXfrm rot="-5400000">
        <a:off x="6037512" y="1008224"/>
        <a:ext cx="3320509" cy="2006277"/>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5/10/2018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think we can all agree Climate Change is one of the defining social justice issues of our time.  </a:t>
            </a:r>
            <a:r>
              <a:rPr lang="en-US" baseline="0" dirty="0" smtClean="0"/>
              <a:t>It’s a </a:t>
            </a:r>
            <a:r>
              <a:rPr lang="en-US" baseline="0" dirty="0" smtClean="0"/>
              <a:t>planet wide threat </a:t>
            </a:r>
            <a:r>
              <a:rPr lang="en-US" baseline="0" dirty="0" smtClean="0"/>
              <a:t> that requires </a:t>
            </a:r>
            <a:r>
              <a:rPr lang="en-US" baseline="0" dirty="0" smtClean="0"/>
              <a:t>societal response on a global scale. </a:t>
            </a:r>
            <a:r>
              <a:rPr lang="en-US" baseline="0" dirty="0" smtClean="0"/>
              <a:t>But discussing information with this kind of potentially devastating impact is frequently as difficult as it is essential.  As citizens in democratic societies, we can </a:t>
            </a:r>
            <a:r>
              <a:rPr lang="en-US" baseline="0" dirty="0" smtClean="0"/>
              <a:t>push to influence political forces to affect change. </a:t>
            </a:r>
            <a:r>
              <a:rPr lang="en-US" baseline="0" dirty="0" smtClean="0"/>
              <a:t>As </a:t>
            </a:r>
            <a:r>
              <a:rPr lang="en-US" baseline="0" dirty="0" smtClean="0"/>
              <a:t>information </a:t>
            </a:r>
            <a:r>
              <a:rPr lang="en-US" baseline="0" dirty="0" smtClean="0"/>
              <a:t>scientists, </a:t>
            </a:r>
            <a:r>
              <a:rPr lang="en-US" baseline="0" dirty="0" smtClean="0"/>
              <a:t>we </a:t>
            </a:r>
            <a:r>
              <a:rPr lang="en-US" baseline="0" dirty="0" smtClean="0"/>
              <a:t>can help </a:t>
            </a:r>
            <a:r>
              <a:rPr lang="en-US" baseline="0" dirty="0" smtClean="0"/>
              <a:t>demystify the complex cognitive and affective forces that influence individuals to discuss climate </a:t>
            </a:r>
            <a:r>
              <a:rPr lang="en-US" baseline="0" dirty="0" smtClean="0"/>
              <a:t>change in hopes of bolstering advocacy efforts.  In </a:t>
            </a:r>
            <a:r>
              <a:rPr lang="en-US" baseline="0" dirty="0" smtClean="0"/>
              <a:t>my project, I approach this using TMIM.</a:t>
            </a:r>
          </a:p>
        </p:txBody>
      </p:sp>
      <p:sp>
        <p:nvSpPr>
          <p:cNvPr id="4" name="Slide Number Placeholder 3"/>
          <p:cNvSpPr>
            <a:spLocks noGrp="1"/>
          </p:cNvSpPr>
          <p:nvPr>
            <p:ph type="sldNum" sz="quarter" idx="10"/>
          </p:nvPr>
        </p:nvSpPr>
        <p:spPr/>
        <p:txBody>
          <a:bodyPr/>
          <a:lstStyle/>
          <a:p>
            <a:fld id="{810E1E9A-E921-4174-A0FC-51868D7AC568}" type="slidenum">
              <a:rPr lang="en-US" smtClean="0"/>
              <a:t>1</a:t>
            </a:fld>
            <a:endParaRPr lang="en-US"/>
          </a:p>
        </p:txBody>
      </p:sp>
    </p:spTree>
    <p:extLst>
      <p:ext uri="{BB962C8B-B14F-4D97-AF65-F5344CB8AC3E}">
        <p14:creationId xmlns:p14="http://schemas.microsoft.com/office/powerpoint/2010/main" val="121773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includes target</a:t>
            </a:r>
            <a:r>
              <a:rPr lang="en-US" baseline="0" dirty="0" smtClean="0"/>
              <a:t> efficacy or how honest and forthright students expected their friends to be about climate change.  </a:t>
            </a:r>
          </a:p>
          <a:p>
            <a:r>
              <a:rPr lang="en-US" baseline="0" dirty="0" smtClean="0"/>
              <a:t>Again, the model was a good fit.  However, information seeking intent was directly influenced by outcome expectancy rather than target efficacy as hypothesized by TMIM.  Also, this time anxiety negatively affected students’ judgements about their friends’ honesty in discussing climate change but it continued to positively affect their expectations of a positive outcome of such conversations.  You can also see that this time the individual orientation for LoC positively influenced both positive outcome of climate change conversations and feelings about friends’ honesty during these conversations.</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10</a:t>
            </a:fld>
            <a:endParaRPr lang="en-US"/>
          </a:p>
        </p:txBody>
      </p:sp>
    </p:spTree>
    <p:extLst>
      <p:ext uri="{BB962C8B-B14F-4D97-AF65-F5344CB8AC3E}">
        <p14:creationId xmlns:p14="http://schemas.microsoft.com/office/powerpoint/2010/main" val="34760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last model includes coping efficacy or students’ confidence in their coping skills regarding their friends’ attitude toward climate change.  Again, contrary to TMIM in this model it was the outcome of conversations</a:t>
            </a:r>
            <a:r>
              <a:rPr lang="en-US" baseline="0" dirty="0" smtClean="0"/>
              <a:t> rather than the coping efficacy that influenced information seeking intent directly.  Also, as in the previous model anxiety negatively affected coping </a:t>
            </a:r>
            <a:r>
              <a:rPr lang="en-US" baseline="0" dirty="0" smtClean="0"/>
              <a:t>efficacy (or how well students thought they would cope with the outcome of the conversations) which is consistent with TMIM. LoC </a:t>
            </a:r>
            <a:r>
              <a:rPr lang="en-US" baseline="0" dirty="0" smtClean="0"/>
              <a:t>also positively affected both efficacy and outcome expectancy.</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11</a:t>
            </a:fld>
            <a:endParaRPr lang="en-US"/>
          </a:p>
        </p:txBody>
      </p:sp>
    </p:spTree>
    <p:extLst>
      <p:ext uri="{BB962C8B-B14F-4D97-AF65-F5344CB8AC3E}">
        <p14:creationId xmlns:p14="http://schemas.microsoft.com/office/powerpoint/2010/main" val="202743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TMIM framework works for climate change discussions but instead</a:t>
            </a:r>
            <a:r>
              <a:rPr lang="en-US" baseline="0" dirty="0" smtClean="0"/>
              <a:t> of efficacy, outcome expectancy was key to information seeking intention.  So, in as much students felt a sense of hope that these discussions were going to lead to some sort of positive outcome their intention to seek information increased.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Individual LoC  orientation affects both outcome expectancy and all 2 types of efficacy but not communication efficacy.  And so, communication efficacy is not affected by sense of control over circumstances.  Given that it relies on cognitive skill building rather than coping with emotional states, this also makes sense.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dirty="0" smtClean="0"/>
              <a:t>3 efficacy types are distinct constructs and</a:t>
            </a:r>
            <a:r>
              <a:rPr lang="en-US" baseline="0" dirty="0" smtClean="0"/>
              <a:t> only communication efficacy directly influenced information seeking intention.  This is significant because unlike the other 2 types which are tied to managing emotional responses such as trust and coping, this one is tied to problem solving.   Effective communication relies heavily on knowledge about a topic and so information literacy regarding climate change become an important component in influencing information seeking intent through communication efficacy.  And this is something we can influence.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12</a:t>
            </a:fld>
            <a:endParaRPr lang="en-US"/>
          </a:p>
        </p:txBody>
      </p:sp>
    </p:spTree>
    <p:extLst>
      <p:ext uri="{BB962C8B-B14F-4D97-AF65-F5344CB8AC3E}">
        <p14:creationId xmlns:p14="http://schemas.microsoft.com/office/powerpoint/2010/main" val="320350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14</a:t>
            </a:fld>
            <a:endParaRPr lang="en-US"/>
          </a:p>
        </p:txBody>
      </p:sp>
    </p:spTree>
    <p:extLst>
      <p:ext uri="{BB962C8B-B14F-4D97-AF65-F5344CB8AC3E}">
        <p14:creationId xmlns:p14="http://schemas.microsoft.com/office/powerpoint/2010/main" val="425812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 will explain the theoretical framework I adopted as well as some measures from psychology I suspected might be relevant to Climate change discussions.  Then I will share my results and possible implications.  I hope you will have some questions and suggestions for me as I continue to study these conversations.</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2</a:t>
            </a:fld>
            <a:endParaRPr lang="en-US"/>
          </a:p>
        </p:txBody>
      </p:sp>
    </p:spTree>
    <p:extLst>
      <p:ext uri="{BB962C8B-B14F-4D97-AF65-F5344CB8AC3E}">
        <p14:creationId xmlns:p14="http://schemas.microsoft.com/office/powerpoint/2010/main" val="65447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TMIM</a:t>
            </a:r>
            <a:r>
              <a:rPr lang="en-US" baseline="0" dirty="0" smtClean="0"/>
              <a:t> is a fairly recent theory and </a:t>
            </a:r>
            <a:r>
              <a:rPr lang="en-US" baseline="0" dirty="0" err="1" smtClean="0"/>
              <a:t>Affifi</a:t>
            </a:r>
            <a:r>
              <a:rPr lang="en-US" baseline="0" dirty="0" smtClean="0"/>
              <a:t> and Weiner who initially proposed it in 2004 are still refining it.  I chose TMIM to study climate change discussions, because unlike most other information seeking models and theories it doesn’t assume individuals will always be interested in seeking information.  Instead, </a:t>
            </a:r>
            <a:r>
              <a:rPr lang="en-US" baseline="0" dirty="0" err="1" smtClean="0"/>
              <a:t>Affifi</a:t>
            </a:r>
            <a:r>
              <a:rPr lang="en-US" baseline="0" dirty="0" smtClean="0"/>
              <a:t> and Weiner propose that in situations where information might have potential negative consequences, individuals will experience tension between how much they don’t know and how much they actually want to know (uncertainty discrepancy).  This will then cause affective response, usually in the form of anxiety which will negatively affect both what they expect to gain from information seeking (outcome expectancy) and their assessment of their ability to seek information (efficacy).  </a:t>
            </a:r>
          </a:p>
          <a:p>
            <a:endParaRPr lang="en-US" baseline="0" dirty="0" smtClean="0"/>
          </a:p>
          <a:p>
            <a:r>
              <a:rPr lang="en-US" baseline="0" dirty="0" err="1" smtClean="0"/>
              <a:t>Affifi</a:t>
            </a:r>
            <a:r>
              <a:rPr lang="en-US" baseline="0" dirty="0" smtClean="0"/>
              <a:t> and Weiner propose 3 kinds of efficacy.  Because information seeking in this framework is usually a discussion among individuals – communication efficacy measures individuals’ perception that they can successfully enact information seeking behavior (so successfully communicate about climate change with friends) coping efficacy measures to what extent they can cope with the outcome of their conversations, and target efficacy is individuals’ belief that the information target is willing and able to produce the information.   These 3 types of efficacies are sometimes (as in this conceptual model) actually indicative of a higher order construct of efficacy.  But more frequently, only one or more are included in separate models.  In any case, according to this theory, efficacy positively influences information seeking intent.  I should point out that this theory has also been used to study information avoidance.  I studied intention to engage in CH discussion with friends.</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3</a:t>
            </a:fld>
            <a:endParaRPr lang="en-US"/>
          </a:p>
        </p:txBody>
      </p:sp>
    </p:spTree>
    <p:extLst>
      <p:ext uri="{BB962C8B-B14F-4D97-AF65-F5344CB8AC3E}">
        <p14:creationId xmlns:p14="http://schemas.microsoft.com/office/powerpoint/2010/main" val="287946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so, my fist research question was…  Or does TMIM framework explain intention to discuss climate change among friends.</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4</a:t>
            </a:fld>
            <a:endParaRPr lang="en-US"/>
          </a:p>
        </p:txBody>
      </p:sp>
    </p:spTree>
    <p:extLst>
      <p:ext uri="{BB962C8B-B14F-4D97-AF65-F5344CB8AC3E}">
        <p14:creationId xmlns:p14="http://schemas.microsoft.com/office/powerpoint/2010/main" val="227668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TMIM,</a:t>
            </a:r>
            <a:r>
              <a:rPr lang="en-US" sz="1200" kern="1200" baseline="0" dirty="0" smtClean="0">
                <a:solidFill>
                  <a:schemeClr val="tx1"/>
                </a:solidFill>
                <a:effectLst/>
                <a:latin typeface="+mn-lt"/>
                <a:ea typeface="+mn-ea"/>
                <a:cs typeface="+mn-cs"/>
              </a:rPr>
              <a:t> I was also interested in personality characteristics that might influence some of these constructs directly and indirectly also information seeking intention.</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Locus of control measures the amount of personal control individuals believe they have over their circumstances (Rotter 1966).  Briefly,</a:t>
            </a:r>
            <a:r>
              <a:rPr lang="en-US" sz="1200" kern="1200" baseline="0" dirty="0" smtClean="0">
                <a:solidFill>
                  <a:schemeClr val="tx1"/>
                </a:solidFill>
                <a:effectLst/>
                <a:latin typeface="+mn-lt"/>
                <a:ea typeface="+mn-ea"/>
                <a:cs typeface="+mn-cs"/>
              </a:rPr>
              <a:t> internally oriented individuals believe they have more control over their destiny than externally oriented individuals. </a:t>
            </a:r>
            <a:r>
              <a:rPr lang="en-US" sz="1200" kern="1200" dirty="0" smtClean="0">
                <a:solidFill>
                  <a:schemeClr val="tx1"/>
                </a:solidFill>
                <a:effectLst/>
                <a:latin typeface="+mn-lt"/>
                <a:ea typeface="+mn-ea"/>
                <a:cs typeface="+mn-cs"/>
              </a:rPr>
              <a:t>Since Rotter (1966) introduced the construct, </a:t>
            </a:r>
            <a:r>
              <a:rPr lang="en-US" sz="1200" kern="1200" dirty="0" err="1" smtClean="0">
                <a:solidFill>
                  <a:schemeClr val="tx1"/>
                </a:solidFill>
                <a:effectLst/>
                <a:latin typeface="+mn-lt"/>
                <a:ea typeface="+mn-ea"/>
                <a:cs typeface="+mn-cs"/>
              </a:rPr>
              <a:t>Levenson</a:t>
            </a:r>
            <a:r>
              <a:rPr lang="en-US" sz="1200" kern="1200" dirty="0" smtClean="0">
                <a:solidFill>
                  <a:schemeClr val="tx1"/>
                </a:solidFill>
                <a:effectLst/>
                <a:latin typeface="+mn-lt"/>
                <a:ea typeface="+mn-ea"/>
                <a:cs typeface="+mn-cs"/>
              </a:rPr>
              <a:t> (1981) showed that the external locus of control is multidimensional and includes powerful others (i.e., destiny controlled by deity and/or elites) and chance (i.e., destiny controlled by chance).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Research</a:t>
            </a:r>
            <a:r>
              <a:rPr lang="en-US" sz="1200" kern="1200" baseline="0" dirty="0" smtClean="0">
                <a:solidFill>
                  <a:schemeClr val="tx1"/>
                </a:solidFill>
                <a:effectLst/>
                <a:latin typeface="+mn-lt"/>
                <a:ea typeface="+mn-ea"/>
                <a:cs typeface="+mn-cs"/>
              </a:rPr>
              <a:t> shows, most of us are somewhere on this spectrum and only pathological personalities tend to be on the extreme ends of this. </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5</a:t>
            </a:fld>
            <a:endParaRPr lang="en-US"/>
          </a:p>
        </p:txBody>
      </p:sp>
    </p:spTree>
    <p:extLst>
      <p:ext uri="{BB962C8B-B14F-4D97-AF65-F5344CB8AC3E}">
        <p14:creationId xmlns:p14="http://schemas.microsoft.com/office/powerpoint/2010/main" val="350878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other words do these personality</a:t>
            </a:r>
            <a:r>
              <a:rPr lang="en-US" baseline="0" dirty="0" smtClean="0"/>
              <a:t> traits influence how individuals perceive their ability to discuss climate change information and what their expectations from such conversations.  </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6</a:t>
            </a:fld>
            <a:endParaRPr lang="en-US"/>
          </a:p>
        </p:txBody>
      </p:sp>
    </p:spTree>
    <p:extLst>
      <p:ext uri="{BB962C8B-B14F-4D97-AF65-F5344CB8AC3E}">
        <p14:creationId xmlns:p14="http://schemas.microsoft.com/office/powerpoint/2010/main" val="3996005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don’t have enough time to go over numerous scales I constructed and used in this research.  However, I adapted </a:t>
            </a:r>
            <a:r>
              <a:rPr lang="en-US" baseline="0" dirty="0" err="1" smtClean="0"/>
              <a:t>Affifi’s</a:t>
            </a:r>
            <a:r>
              <a:rPr lang="en-US" baseline="0" dirty="0" smtClean="0"/>
              <a:t> TMIM scales to fit climate change discussion context and I used </a:t>
            </a:r>
            <a:r>
              <a:rPr lang="en-US" baseline="0" dirty="0" err="1" smtClean="0"/>
              <a:t>Levenson’s</a:t>
            </a:r>
            <a:r>
              <a:rPr lang="en-US" baseline="0" dirty="0" smtClean="0"/>
              <a:t> LoC measurement instrument.  </a:t>
            </a:r>
          </a:p>
          <a:p>
            <a:r>
              <a:rPr lang="en-US" baseline="0" dirty="0" smtClean="0"/>
              <a:t>As you can see, I used anywhere from 2 to 8 items and my reliability statistics were fine.  All alpha levels were above .7, which allowed me to include these items into the model.  </a:t>
            </a:r>
          </a:p>
          <a:p>
            <a:endParaRPr lang="en-US" baseline="0" dirty="0" smtClean="0"/>
          </a:p>
          <a:p>
            <a:r>
              <a:rPr lang="en-US" baseline="0" dirty="0" smtClean="0"/>
              <a:t>Before I present the models, I want to point out that I did run 2</a:t>
            </a:r>
            <a:r>
              <a:rPr lang="en-US" baseline="30000" dirty="0" smtClean="0"/>
              <a:t>nd</a:t>
            </a:r>
            <a:r>
              <a:rPr lang="en-US" baseline="0" dirty="0" smtClean="0"/>
              <a:t> order confirmatory factor analysis for efficacy constructs (coping, target, communication) and they in this case turned out to be distinct so I tested 3 separate TMIM climate change models to account for each type of efficacy separately.  </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a:p>
        </p:txBody>
      </p:sp>
    </p:spTree>
    <p:extLst>
      <p:ext uri="{BB962C8B-B14F-4D97-AF65-F5344CB8AC3E}">
        <p14:creationId xmlns:p14="http://schemas.microsoft.com/office/powerpoint/2010/main" val="6475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here, the observed variable loadings were all fine.  At the bottom of the screen you also see the 3 distinct efficacies and their associate loadings.</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8</a:t>
            </a:fld>
            <a:endParaRPr lang="en-US"/>
          </a:p>
        </p:txBody>
      </p:sp>
    </p:spTree>
    <p:extLst>
      <p:ext uri="{BB962C8B-B14F-4D97-AF65-F5344CB8AC3E}">
        <p14:creationId xmlns:p14="http://schemas.microsoft.com/office/powerpoint/2010/main" val="232009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model,</a:t>
            </a:r>
            <a:r>
              <a:rPr lang="en-US" baseline="0" dirty="0" smtClean="0"/>
              <a:t> I used communication efficacy.  As a reminder, this was students’ confidence in their own ability to effectively communicate with their friends about climate change. You can see at the bottom of the screen, that the model was a good fit.  It was also for the most part consistent with the TMIM and all of these paths are significant.  However, anxiety in this case positively affected both outcome </a:t>
            </a:r>
            <a:r>
              <a:rPr lang="en-US" baseline="0" dirty="0" smtClean="0"/>
              <a:t>expectancy (or how much they believed talking about it with friends would lead to positive outcomes) </a:t>
            </a:r>
            <a:r>
              <a:rPr lang="en-US" baseline="0" dirty="0" smtClean="0"/>
              <a:t>and communication </a:t>
            </a:r>
            <a:r>
              <a:rPr lang="en-US" baseline="0" dirty="0" smtClean="0"/>
              <a:t>efficacy (whether or not they would be able to communicate the issues effectively).    </a:t>
            </a:r>
          </a:p>
          <a:p>
            <a:r>
              <a:rPr lang="en-US" baseline="0" dirty="0" smtClean="0"/>
              <a:t>Although this is not consistent with TMIM, it’s very much consistent with the recent research in psychology on </a:t>
            </a:r>
            <a:r>
              <a:rPr lang="en-US" b="1" dirty="0" smtClean="0"/>
              <a:t>Collective problem-focused coping </a:t>
            </a:r>
            <a:r>
              <a:rPr lang="en-US" dirty="0" smtClean="0"/>
              <a:t>.   Since climate change affects</a:t>
            </a:r>
            <a:r>
              <a:rPr lang="en-US" baseline="0" dirty="0" smtClean="0"/>
              <a:t> everyone people tend to cope with the issue by thinking that if we all work together then things will turn out fine in the end.  Which also explains why in all 3 models anxiety actually positively affects outcome expectancy.  Social support is also a huge component.  Research also shows that people use talking to friends about climate change as a way of coping, which would explain the positive relationship between anxiety and communication efficacy.</a:t>
            </a:r>
            <a:endParaRPr lang="en-US" baseline="0" dirty="0" smtClean="0"/>
          </a:p>
          <a:p>
            <a:endParaRPr lang="en-US" baseline="0" dirty="0" smtClean="0"/>
          </a:p>
          <a:p>
            <a:r>
              <a:rPr lang="en-US" baseline="0" dirty="0" smtClean="0"/>
              <a:t>Individual orientation LoC was the only type that had a significant relationship in this and all other models.  So, in this case, sense of control over one’s destiny has a small but measurable effect on positive outcome from conversations about climate change.</a:t>
            </a:r>
            <a:endParaRPr lang="en-US" dirty="0"/>
          </a:p>
        </p:txBody>
      </p:sp>
      <p:sp>
        <p:nvSpPr>
          <p:cNvPr id="4" name="Slide Number Placeholder 3"/>
          <p:cNvSpPr>
            <a:spLocks noGrp="1"/>
          </p:cNvSpPr>
          <p:nvPr>
            <p:ph type="sldNum" sz="quarter" idx="10"/>
          </p:nvPr>
        </p:nvSpPr>
        <p:spPr/>
        <p:txBody>
          <a:bodyPr/>
          <a:lstStyle/>
          <a:p>
            <a:fld id="{810E1E9A-E921-4174-A0FC-51868D7AC568}" type="slidenum">
              <a:rPr lang="en-US" smtClean="0"/>
              <a:t>9</a:t>
            </a:fld>
            <a:endParaRPr lang="en-US"/>
          </a:p>
        </p:txBody>
      </p:sp>
    </p:spTree>
    <p:extLst>
      <p:ext uri="{BB962C8B-B14F-4D97-AF65-F5344CB8AC3E}">
        <p14:creationId xmlns:p14="http://schemas.microsoft.com/office/powerpoint/2010/main" val="157533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5/10/2018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68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5/10/2018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9028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5/10/2018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33758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5/10/2018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5/10/2018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5157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5/10/2018</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21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EAB7D7-3608-4730-B2E2-670834DF882C}" type="datetimeFigureOut">
              <a:rPr lang="en-US" smtClean="0"/>
              <a:t>5/10/2018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21430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EAB7D7-3608-4730-B2E2-670834DF882C}" type="datetimeFigureOut">
              <a:rPr lang="en-US" smtClean="0"/>
              <a:t>5/10/2018</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32037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EAB7D7-3608-4730-B2E2-670834DF882C}" type="datetimeFigureOut">
              <a:rPr lang="en-US" smtClean="0"/>
              <a:t>5/10/2018</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2978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EAB7D7-3608-4730-B2E2-670834DF882C}" type="datetimeFigureOut">
              <a:rPr lang="en-US" smtClean="0"/>
              <a:t>5/10/2018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5488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EAB7D7-3608-4730-B2E2-670834DF882C}" type="datetimeFigureOut">
              <a:rPr lang="en-US" smtClean="0"/>
              <a:t>5/10/2018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B7BAC7-FE87-40F6-AA24-4F4685D1B022}" type="slidenum">
              <a:rPr lang="en-US" smtClean="0"/>
              <a:t>‹#›</a:t>
            </a:fld>
            <a:endParaRPr lang="en-US"/>
          </a:p>
        </p:txBody>
      </p:sp>
    </p:spTree>
    <p:extLst>
      <p:ext uri="{BB962C8B-B14F-4D97-AF65-F5344CB8AC3E}">
        <p14:creationId xmlns:p14="http://schemas.microsoft.com/office/powerpoint/2010/main" val="258565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5/10/2018</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87949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EAB7D7-3608-4730-B2E2-670834DF882C}" type="datetimeFigureOut">
              <a:rPr lang="en-US" smtClean="0"/>
              <a:pPr/>
              <a:t>5/10/2018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B7BAC7-FE87-40F6-AA24-4F4685D1B022}"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01621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464" userDrawn="1">
          <p15:clr>
            <a:srgbClr val="F26B43"/>
          </p15:clr>
        </p15:guide>
        <p15:guide id="4" pos="7152" userDrawn="1">
          <p15:clr>
            <a:srgbClr val="F26B43"/>
          </p15:clr>
        </p15:guide>
        <p15:guide id="5" pos="984" userDrawn="1">
          <p15:clr>
            <a:srgbClr val="F26B43"/>
          </p15:clr>
        </p15:guide>
        <p15:guide id="6"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12192000" cy="6402585"/>
          </a:xfrm>
          <a:prstGeom prst="rect">
            <a:avLst/>
          </a:prstGeom>
        </p:spPr>
      </p:pic>
      <p:sp>
        <p:nvSpPr>
          <p:cNvPr id="2" name="Title 1"/>
          <p:cNvSpPr>
            <a:spLocks noGrp="1"/>
          </p:cNvSpPr>
          <p:nvPr>
            <p:ph type="ctrTitle"/>
          </p:nvPr>
        </p:nvSpPr>
        <p:spPr/>
        <p:txBody>
          <a:bodyPr>
            <a:normAutofit/>
          </a:bodyPr>
          <a:lstStyle/>
          <a:p>
            <a:pPr algn="ctr"/>
            <a:r>
              <a:rPr lang="en-US" sz="6600" b="1" dirty="0">
                <a:solidFill>
                  <a:schemeClr val="bg1"/>
                </a:solidFill>
                <a:effectLst>
                  <a:outerShdw blurRad="38100" dist="38100" dir="2700000" algn="tl">
                    <a:srgbClr val="000000">
                      <a:alpha val="43137"/>
                    </a:srgbClr>
                  </a:outerShdw>
                </a:effectLst>
              </a:rPr>
              <a:t>Climate Change Discussion among Friends </a:t>
            </a:r>
          </a:p>
        </p:txBody>
      </p:sp>
      <p:sp>
        <p:nvSpPr>
          <p:cNvPr id="3" name="Subtitle 2"/>
          <p:cNvSpPr>
            <a:spLocks noGrp="1"/>
          </p:cNvSpPr>
          <p:nvPr>
            <p:ph type="subTitle" idx="1"/>
          </p:nvPr>
        </p:nvSpPr>
        <p:spPr>
          <a:xfrm>
            <a:off x="406400" y="4455620"/>
            <a:ext cx="11468099"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Theory of motivated information management (TMIM) perspective</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TMIM Climate Change SEM- Model 2</a:t>
            </a:r>
            <a:endParaRPr lang="en-US" dirty="0"/>
          </a:p>
        </p:txBody>
      </p:sp>
      <p:sp>
        <p:nvSpPr>
          <p:cNvPr id="7" name="TextBox 6"/>
          <p:cNvSpPr txBox="1"/>
          <p:nvPr/>
        </p:nvSpPr>
        <p:spPr>
          <a:xfrm>
            <a:off x="8448899" y="5375057"/>
            <a:ext cx="2557110" cy="923330"/>
          </a:xfrm>
          <a:prstGeom prst="rect">
            <a:avLst/>
          </a:prstGeom>
          <a:noFill/>
        </p:spPr>
        <p:txBody>
          <a:bodyPr wrap="none" rtlCol="0">
            <a:spAutoFit/>
          </a:bodyPr>
          <a:lstStyle/>
          <a:p>
            <a:r>
              <a:rPr lang="el-GR" dirty="0" smtClean="0"/>
              <a:t>χ</a:t>
            </a:r>
            <a:r>
              <a:rPr lang="en-US" dirty="0" smtClean="0"/>
              <a:t>2 = 331.444 (</a:t>
            </a:r>
            <a:r>
              <a:rPr lang="en-US" dirty="0"/>
              <a:t>P = 0.0000</a:t>
            </a:r>
            <a:r>
              <a:rPr lang="en-US" dirty="0" smtClean="0"/>
              <a:t>)</a:t>
            </a:r>
          </a:p>
          <a:p>
            <a:r>
              <a:rPr lang="en-US" dirty="0"/>
              <a:t>RMSEA = </a:t>
            </a:r>
            <a:r>
              <a:rPr lang="en-US" dirty="0" smtClean="0"/>
              <a:t>0.0671</a:t>
            </a:r>
            <a:endParaRPr lang="en-US" dirty="0"/>
          </a:p>
          <a:p>
            <a:r>
              <a:rPr lang="en-US" dirty="0" smtClean="0"/>
              <a:t>CFI = 0.948 </a:t>
            </a:r>
          </a:p>
        </p:txBody>
      </p:sp>
      <p:pic>
        <p:nvPicPr>
          <p:cNvPr id="5" name="Content Placeholder 4"/>
          <p:cNvPicPr>
            <a:picLocks noGrp="1" noChangeAspect="1"/>
          </p:cNvPicPr>
          <p:nvPr>
            <p:ph idx="1"/>
          </p:nvPr>
        </p:nvPicPr>
        <p:blipFill>
          <a:blip r:embed="rId3"/>
          <a:stretch>
            <a:fillRect/>
          </a:stretch>
        </p:blipFill>
        <p:spPr>
          <a:xfrm>
            <a:off x="1298069" y="1887038"/>
            <a:ext cx="6825306" cy="3638550"/>
          </a:xfrm>
          <a:prstGeom prst="rect">
            <a:avLst/>
          </a:prstGeom>
        </p:spPr>
      </p:pic>
    </p:spTree>
    <p:extLst>
      <p:ext uri="{BB962C8B-B14F-4D97-AF65-F5344CB8AC3E}">
        <p14:creationId xmlns:p14="http://schemas.microsoft.com/office/powerpoint/2010/main" val="208957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TMIM Climate Change SEM- Model </a:t>
            </a:r>
            <a:r>
              <a:rPr lang="en-US" dirty="0" smtClean="0"/>
              <a:t>3</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302706" y="1820357"/>
            <a:ext cx="7209981" cy="3961249"/>
          </a:xfrm>
          <a:prstGeom prst="rect">
            <a:avLst/>
          </a:prstGeom>
        </p:spPr>
      </p:pic>
      <p:sp>
        <p:nvSpPr>
          <p:cNvPr id="5" name="TextBox 4"/>
          <p:cNvSpPr txBox="1"/>
          <p:nvPr/>
        </p:nvSpPr>
        <p:spPr>
          <a:xfrm>
            <a:off x="8361217" y="4966650"/>
            <a:ext cx="2557110" cy="1200329"/>
          </a:xfrm>
          <a:prstGeom prst="rect">
            <a:avLst/>
          </a:prstGeom>
          <a:noFill/>
        </p:spPr>
        <p:txBody>
          <a:bodyPr wrap="none" rtlCol="0">
            <a:spAutoFit/>
          </a:bodyPr>
          <a:lstStyle/>
          <a:p>
            <a:r>
              <a:rPr lang="el-GR" dirty="0" smtClean="0"/>
              <a:t>χ</a:t>
            </a:r>
            <a:r>
              <a:rPr lang="en-US" dirty="0" smtClean="0"/>
              <a:t>2 = </a:t>
            </a:r>
            <a:r>
              <a:rPr lang="en-US" dirty="0"/>
              <a:t>290.305 </a:t>
            </a:r>
            <a:r>
              <a:rPr lang="en-US" dirty="0" smtClean="0"/>
              <a:t>(</a:t>
            </a:r>
            <a:r>
              <a:rPr lang="en-US" dirty="0"/>
              <a:t>P = 0.0000</a:t>
            </a:r>
            <a:r>
              <a:rPr lang="en-US" dirty="0" smtClean="0"/>
              <a:t>)</a:t>
            </a:r>
          </a:p>
          <a:p>
            <a:r>
              <a:rPr lang="en-US" dirty="0" smtClean="0"/>
              <a:t>RMSEA = 0.0659</a:t>
            </a:r>
          </a:p>
          <a:p>
            <a:r>
              <a:rPr lang="en-US" dirty="0"/>
              <a:t>CFI = 0.952 </a:t>
            </a:r>
          </a:p>
          <a:p>
            <a:endParaRPr lang="en-US" dirty="0"/>
          </a:p>
        </p:txBody>
      </p:sp>
    </p:spTree>
    <p:extLst>
      <p:ext uri="{BB962C8B-B14F-4D97-AF65-F5344CB8AC3E}">
        <p14:creationId xmlns:p14="http://schemas.microsoft.com/office/powerpoint/2010/main" val="107634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implications</a:t>
            </a:r>
            <a:endParaRPr lang="en-US" dirty="0"/>
          </a:p>
        </p:txBody>
      </p:sp>
      <p:sp>
        <p:nvSpPr>
          <p:cNvPr id="3" name="Content Placeholder 2"/>
          <p:cNvSpPr>
            <a:spLocks noGrp="1"/>
          </p:cNvSpPr>
          <p:nvPr>
            <p:ph idx="1"/>
          </p:nvPr>
        </p:nvSpPr>
        <p:spPr/>
        <p:txBody>
          <a:bodyPr/>
          <a:lstStyle/>
          <a:p>
            <a:r>
              <a:rPr lang="en-US" dirty="0" smtClean="0"/>
              <a:t>TMIM framework works for climate change discussions</a:t>
            </a:r>
          </a:p>
          <a:p>
            <a:pPr marL="0" indent="0">
              <a:buNone/>
            </a:pPr>
            <a:r>
              <a:rPr lang="en-US" dirty="0" smtClean="0"/>
              <a:t>Individual LoC affects both outcome expectancy and efficacy</a:t>
            </a:r>
          </a:p>
          <a:p>
            <a:r>
              <a:rPr lang="en-US" dirty="0"/>
              <a:t>3 efficacy types are distinct constructs </a:t>
            </a:r>
          </a:p>
          <a:p>
            <a:endParaRPr lang="en-US" dirty="0"/>
          </a:p>
        </p:txBody>
      </p:sp>
    </p:spTree>
    <p:extLst>
      <p:ext uri="{BB962C8B-B14F-4D97-AF65-F5344CB8AC3E}">
        <p14:creationId xmlns:p14="http://schemas.microsoft.com/office/powerpoint/2010/main" val="114175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bibliography</a:t>
            </a:r>
            <a:endParaRPr lang="en-US" dirty="0"/>
          </a:p>
        </p:txBody>
      </p:sp>
      <p:sp>
        <p:nvSpPr>
          <p:cNvPr id="3" name="Content Placeholder 2"/>
          <p:cNvSpPr>
            <a:spLocks noGrp="1"/>
          </p:cNvSpPr>
          <p:nvPr>
            <p:ph idx="1"/>
          </p:nvPr>
        </p:nvSpPr>
        <p:spPr/>
        <p:txBody>
          <a:bodyPr/>
          <a:lstStyle/>
          <a:p>
            <a:r>
              <a:rPr lang="en-US" dirty="0" err="1"/>
              <a:t>Afifi</a:t>
            </a:r>
            <a:r>
              <a:rPr lang="en-US" dirty="0"/>
              <a:t>, W. A., &amp; Weiner, J. L. (2004). Toward a Theory of Motivated Information Management. </a:t>
            </a:r>
            <a:r>
              <a:rPr lang="en-US" i="1" dirty="0"/>
              <a:t>Communication </a:t>
            </a:r>
            <a:r>
              <a:rPr lang="en-US" i="1" dirty="0" smtClean="0"/>
              <a:t>Theory,</a:t>
            </a:r>
            <a:r>
              <a:rPr lang="en-US" dirty="0"/>
              <a:t> </a:t>
            </a:r>
            <a:r>
              <a:rPr lang="en-US" i="1" dirty="0"/>
              <a:t>14</a:t>
            </a:r>
            <a:r>
              <a:rPr lang="en-US" dirty="0"/>
              <a:t>(2), 167-190.</a:t>
            </a:r>
            <a:endParaRPr lang="en-US" dirty="0" smtClean="0"/>
          </a:p>
          <a:p>
            <a:r>
              <a:rPr lang="en-US" dirty="0" smtClean="0"/>
              <a:t>Fowler</a:t>
            </a:r>
            <a:r>
              <a:rPr lang="en-US" dirty="0"/>
              <a:t>, C. c., </a:t>
            </a:r>
            <a:r>
              <a:rPr lang="en-US" dirty="0" err="1"/>
              <a:t>Gasiorek</a:t>
            </a:r>
            <a:r>
              <a:rPr lang="en-US" dirty="0"/>
              <a:t>, J., &amp; </a:t>
            </a:r>
            <a:r>
              <a:rPr lang="en-US" dirty="0" err="1"/>
              <a:t>Afifi</a:t>
            </a:r>
            <a:r>
              <a:rPr lang="en-US" dirty="0"/>
              <a:t>, W. (2018). Complex Considerations in Couples’ Financial Information Management: Extending the Theory of Motivated Information Management. </a:t>
            </a:r>
            <a:r>
              <a:rPr lang="en-US" i="1" dirty="0"/>
              <a:t>Communication Research</a:t>
            </a:r>
            <a:r>
              <a:rPr lang="en-US" dirty="0"/>
              <a:t>, </a:t>
            </a:r>
            <a:r>
              <a:rPr lang="en-US" i="1" dirty="0"/>
              <a:t>45</a:t>
            </a:r>
            <a:r>
              <a:rPr lang="en-US" dirty="0"/>
              <a:t>(3), 365-393.</a:t>
            </a:r>
            <a:endParaRPr lang="en-US" dirty="0" smtClean="0"/>
          </a:p>
          <a:p>
            <a:r>
              <a:rPr lang="en-US" dirty="0" err="1" smtClean="0"/>
              <a:t>Noushari</a:t>
            </a:r>
            <a:r>
              <a:rPr lang="en-US" dirty="0"/>
              <a:t>, F. R., </a:t>
            </a:r>
            <a:r>
              <a:rPr lang="en-US" dirty="0" err="1"/>
              <a:t>Zare</a:t>
            </a:r>
            <a:r>
              <a:rPr lang="en-US" dirty="0"/>
              <a:t>, H., </a:t>
            </a:r>
            <a:r>
              <a:rPr lang="en-US" dirty="0" err="1"/>
              <a:t>Baradaran</a:t>
            </a:r>
            <a:r>
              <a:rPr lang="en-US" dirty="0"/>
              <a:t>, M., &amp; </a:t>
            </a:r>
            <a:r>
              <a:rPr lang="en-US" dirty="0" err="1"/>
              <a:t>Moamma</a:t>
            </a:r>
            <a:r>
              <a:rPr lang="en-US" dirty="0"/>
              <a:t>, N. (2017). The effectiveness of stress management training on self-efficacy, cognitive emotion regulation and psychological well-being. </a:t>
            </a:r>
            <a:r>
              <a:rPr lang="en-US" i="1" dirty="0"/>
              <a:t>Journal </a:t>
            </a:r>
            <a:r>
              <a:rPr lang="en-US" i="1" dirty="0" smtClean="0"/>
              <a:t>of </a:t>
            </a:r>
            <a:r>
              <a:rPr lang="en-US" i="1" dirty="0"/>
              <a:t>Psychology</a:t>
            </a:r>
            <a:r>
              <a:rPr lang="en-US" dirty="0"/>
              <a:t>, </a:t>
            </a:r>
            <a:r>
              <a:rPr lang="en-US" i="1" dirty="0"/>
              <a:t>20</a:t>
            </a:r>
            <a:r>
              <a:rPr lang="en-US" dirty="0"/>
              <a:t>(4), 453-467.</a:t>
            </a:r>
            <a:endParaRPr lang="en-US" dirty="0" smtClean="0"/>
          </a:p>
          <a:p>
            <a:r>
              <a:rPr lang="en-US" dirty="0" err="1" smtClean="0"/>
              <a:t>Ojala</a:t>
            </a:r>
            <a:r>
              <a:rPr lang="en-US" dirty="0"/>
              <a:t>, </a:t>
            </a:r>
            <a:r>
              <a:rPr lang="en-US" dirty="0" smtClean="0"/>
              <a:t>M. (2012). Regulating </a:t>
            </a:r>
            <a:r>
              <a:rPr lang="en-US" dirty="0"/>
              <a:t>Worry, Promoting Hope: How Do Children, Adolescents, and Young Adults Cope with Climate </a:t>
            </a:r>
            <a:r>
              <a:rPr lang="en-US" dirty="0" smtClean="0"/>
              <a:t>Change? </a:t>
            </a:r>
            <a:r>
              <a:rPr lang="en-US" i="1" dirty="0" smtClean="0"/>
              <a:t>International </a:t>
            </a:r>
            <a:r>
              <a:rPr lang="en-US" i="1" dirty="0"/>
              <a:t>Journal of Environmental and Science Education</a:t>
            </a:r>
            <a:r>
              <a:rPr lang="en-US" dirty="0"/>
              <a:t>, </a:t>
            </a:r>
            <a:r>
              <a:rPr lang="en-US" dirty="0" smtClean="0"/>
              <a:t>7(4), 537-561.</a:t>
            </a:r>
          </a:p>
          <a:p>
            <a:endParaRPr lang="en-US" dirty="0" smtClean="0"/>
          </a:p>
          <a:p>
            <a:endParaRPr lang="en-US" dirty="0"/>
          </a:p>
        </p:txBody>
      </p:sp>
    </p:spTree>
    <p:extLst>
      <p:ext uri="{BB962C8B-B14F-4D97-AF65-F5344CB8AC3E}">
        <p14:creationId xmlns:p14="http://schemas.microsoft.com/office/powerpoint/2010/main" val="340708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
        <p:nvSpPr>
          <p:cNvPr id="4" name="Content Placeholder 3"/>
          <p:cNvSpPr>
            <a:spLocks noGrp="1"/>
          </p:cNvSpPr>
          <p:nvPr>
            <p:ph idx="1"/>
          </p:nvPr>
        </p:nvSpPr>
        <p:spPr/>
        <p:txBody>
          <a:bodyPr/>
          <a:lstStyle/>
          <a:p>
            <a:endParaRPr lang="en-US" dirty="0"/>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866" y="1845734"/>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2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smtClean="0"/>
              <a:t>Presentation outline</a:t>
            </a:r>
            <a:endParaRPr lang="en-US" sz="4000" dirty="0"/>
          </a:p>
        </p:txBody>
      </p:sp>
      <p:sp>
        <p:nvSpPr>
          <p:cNvPr id="14" name="Content Placeholder 13"/>
          <p:cNvSpPr>
            <a:spLocks noGrp="1"/>
          </p:cNvSpPr>
          <p:nvPr>
            <p:ph idx="1"/>
          </p:nvPr>
        </p:nvSpPr>
        <p:spPr/>
        <p:txBody>
          <a:bodyPr/>
          <a:lstStyle/>
          <a:p>
            <a:pPr marL="544068" lvl="1" indent="-342900">
              <a:buAutoNum type="arabicPeriod"/>
            </a:pPr>
            <a:r>
              <a:rPr lang="en-US" dirty="0" smtClean="0"/>
              <a:t>Theoretical framework</a:t>
            </a:r>
          </a:p>
          <a:p>
            <a:pPr marL="544068" lvl="1" indent="-342900">
              <a:buAutoNum type="arabicPeriod"/>
            </a:pPr>
            <a:r>
              <a:rPr lang="en-US" dirty="0" smtClean="0"/>
              <a:t>Locus of Control</a:t>
            </a:r>
          </a:p>
          <a:p>
            <a:pPr marL="544068" lvl="1" indent="-342900">
              <a:buAutoNum type="arabicPeriod"/>
            </a:pPr>
            <a:r>
              <a:rPr lang="en-US" dirty="0" smtClean="0"/>
              <a:t>Research questions</a:t>
            </a:r>
          </a:p>
          <a:p>
            <a:pPr marL="544068" lvl="1" indent="-342900">
              <a:buAutoNum type="arabicPeriod"/>
            </a:pPr>
            <a:r>
              <a:rPr lang="en-US" dirty="0" smtClean="0"/>
              <a:t>Results</a:t>
            </a:r>
          </a:p>
          <a:p>
            <a:pPr marL="544068" lvl="1" indent="-342900">
              <a:buAutoNum type="arabicPeriod"/>
            </a:pPr>
            <a:r>
              <a:rPr lang="en-US" dirty="0" smtClean="0"/>
              <a:t>Implications</a:t>
            </a:r>
          </a:p>
          <a:p>
            <a:pPr marL="544068" lvl="1" indent="-342900">
              <a:buAutoNum type="arabicPeriod"/>
            </a:pPr>
            <a:r>
              <a:rPr lang="en-US" dirty="0" smtClean="0"/>
              <a:t>Discussion/questions</a:t>
            </a: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Motivated Information Management (TMIM)</a:t>
            </a:r>
            <a:endParaRPr lang="en-US" dirty="0"/>
          </a:p>
        </p:txBody>
      </p:sp>
      <p:pic>
        <p:nvPicPr>
          <p:cNvPr id="4" name="Content Placeholder 3"/>
          <p:cNvPicPr>
            <a:picLocks noGrp="1" noChangeAspect="1"/>
          </p:cNvPicPr>
          <p:nvPr>
            <p:ph idx="1"/>
          </p:nvPr>
        </p:nvPicPr>
        <p:blipFill>
          <a:blip r:embed="rId3"/>
          <a:stretch>
            <a:fillRect/>
          </a:stretch>
        </p:blipFill>
        <p:spPr>
          <a:xfrm>
            <a:off x="2087563" y="1881188"/>
            <a:ext cx="8077200" cy="3952875"/>
          </a:xfrm>
          <a:prstGeom prst="rect">
            <a:avLst/>
          </a:prstGeom>
        </p:spPr>
      </p:pic>
    </p:spTree>
    <p:extLst>
      <p:ext uri="{BB962C8B-B14F-4D97-AF65-F5344CB8AC3E}">
        <p14:creationId xmlns:p14="http://schemas.microsoft.com/office/powerpoint/2010/main" val="84708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1</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 Which </a:t>
            </a:r>
            <a:r>
              <a:rPr lang="en-US" dirty="0"/>
              <a:t>TMIM variables significantly predict individuals’ intentions to discuss climate change impact on the environment with their friends?</a:t>
            </a:r>
          </a:p>
          <a:p>
            <a:endParaRPr lang="en-US" dirty="0"/>
          </a:p>
        </p:txBody>
      </p:sp>
    </p:spTree>
    <p:extLst>
      <p:ext uri="{BB962C8B-B14F-4D97-AF65-F5344CB8AC3E}">
        <p14:creationId xmlns:p14="http://schemas.microsoft.com/office/powerpoint/2010/main" val="97131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Locus of Control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135763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flipH="1">
            <a:off x="7788925" y="3789802"/>
            <a:ext cx="363558" cy="35254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813494" y="3767769"/>
            <a:ext cx="363557" cy="37457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70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 2</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How </a:t>
            </a:r>
            <a:r>
              <a:rPr lang="en-US" dirty="0"/>
              <a:t>do Locus of Control orientations (i.e., internal, powerful others and chance) relate to TMIM </a:t>
            </a:r>
            <a:r>
              <a:rPr lang="en-US" dirty="0" smtClean="0"/>
              <a:t>constructs?</a:t>
            </a:r>
            <a:endParaRPr lang="en-US" dirty="0"/>
          </a:p>
          <a:p>
            <a:endParaRPr lang="en-US" dirty="0"/>
          </a:p>
        </p:txBody>
      </p:sp>
    </p:spTree>
    <p:extLst>
      <p:ext uri="{BB962C8B-B14F-4D97-AF65-F5344CB8AC3E}">
        <p14:creationId xmlns:p14="http://schemas.microsoft.com/office/powerpoint/2010/main" val="378544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instruments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22177044"/>
              </p:ext>
            </p:extLst>
          </p:nvPr>
        </p:nvGraphicFramePr>
        <p:xfrm>
          <a:off x="2137268" y="2038121"/>
          <a:ext cx="5772843" cy="3712681"/>
        </p:xfrm>
        <a:graphic>
          <a:graphicData uri="http://schemas.openxmlformats.org/drawingml/2006/table">
            <a:tbl>
              <a:tblPr firstRow="1" firstCol="1" bandRow="1">
                <a:tableStyleId>{5C22544A-7EE6-4342-B048-85BDC9FD1C3A}</a:tableStyleId>
              </a:tblPr>
              <a:tblGrid>
                <a:gridCol w="2456765">
                  <a:extLst>
                    <a:ext uri="{9D8B030D-6E8A-4147-A177-3AD203B41FA5}">
                      <a16:colId xmlns:a16="http://schemas.microsoft.com/office/drawing/2014/main" val="738423365"/>
                    </a:ext>
                  </a:extLst>
                </a:gridCol>
                <a:gridCol w="1046602">
                  <a:extLst>
                    <a:ext uri="{9D8B030D-6E8A-4147-A177-3AD203B41FA5}">
                      <a16:colId xmlns:a16="http://schemas.microsoft.com/office/drawing/2014/main" val="1629602181"/>
                    </a:ext>
                  </a:extLst>
                </a:gridCol>
                <a:gridCol w="991518">
                  <a:extLst>
                    <a:ext uri="{9D8B030D-6E8A-4147-A177-3AD203B41FA5}">
                      <a16:colId xmlns:a16="http://schemas.microsoft.com/office/drawing/2014/main" val="1523566279"/>
                    </a:ext>
                  </a:extLst>
                </a:gridCol>
                <a:gridCol w="1277958">
                  <a:extLst>
                    <a:ext uri="{9D8B030D-6E8A-4147-A177-3AD203B41FA5}">
                      <a16:colId xmlns:a16="http://schemas.microsoft.com/office/drawing/2014/main" val="125430245"/>
                    </a:ext>
                  </a:extLst>
                </a:gridCol>
              </a:tblGrid>
              <a:tr h="827813">
                <a:tc>
                  <a:txBody>
                    <a:bodyPr/>
                    <a:lstStyle/>
                    <a:p>
                      <a:pPr marL="0" marR="0">
                        <a:lnSpc>
                          <a:spcPct val="107000"/>
                        </a:lnSpc>
                        <a:spcBef>
                          <a:spcPts val="0"/>
                        </a:spcBef>
                        <a:spcAft>
                          <a:spcPts val="0"/>
                        </a:spcAft>
                      </a:pPr>
                      <a:r>
                        <a:rPr lang="en-US" sz="1600" dirty="0">
                          <a:effectLst/>
                          <a:latin typeface="+mn-lt"/>
                        </a:rPr>
                        <a:t>Scale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B w="38100" cmpd="sng">
                      <a:noFill/>
                    </a:lnB>
                  </a:tcPr>
                </a:tc>
                <a:tc>
                  <a:txBody>
                    <a:bodyPr/>
                    <a:lstStyle/>
                    <a:p>
                      <a:pPr marL="0" marR="0">
                        <a:lnSpc>
                          <a:spcPct val="107000"/>
                        </a:lnSpc>
                        <a:spcBef>
                          <a:spcPts val="0"/>
                        </a:spcBef>
                        <a:spcAft>
                          <a:spcPts val="0"/>
                        </a:spcAft>
                      </a:pPr>
                      <a:r>
                        <a:rPr lang="en-US" sz="1600">
                          <a:effectLst/>
                          <a:latin typeface="+mn-lt"/>
                        </a:rPr>
                        <a:t>N of items</a:t>
                      </a: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mn-lt"/>
                        </a:rPr>
                        <a:t>Mean</a:t>
                      </a:r>
                      <a:endParaRPr lang="en-US"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latin typeface="+mn-lt"/>
                        </a:rPr>
                        <a:t>Cronbach’s</a:t>
                      </a:r>
                    </a:p>
                    <a:p>
                      <a:pPr marL="0" marR="0">
                        <a:lnSpc>
                          <a:spcPct val="107000"/>
                        </a:lnSpc>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Alpha</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3967272"/>
                  </a:ext>
                </a:extLst>
              </a:tr>
              <a:tr h="299374">
                <a:tc>
                  <a:txBody>
                    <a:bodyPr/>
                    <a:lstStyle/>
                    <a:p>
                      <a:pPr marL="0" marR="0">
                        <a:lnSpc>
                          <a:spcPct val="107000"/>
                        </a:lnSpc>
                        <a:spcBef>
                          <a:spcPts val="0"/>
                        </a:spcBef>
                        <a:spcAft>
                          <a:spcPts val="0"/>
                        </a:spcAft>
                      </a:pPr>
                      <a:r>
                        <a:rPr lang="en-US" sz="1100" dirty="0">
                          <a:effectLst/>
                        </a:rPr>
                        <a:t>Uncertainty Discrepancy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nSpc>
                          <a:spcPct val="107000"/>
                        </a:lnSpc>
                        <a:spcBef>
                          <a:spcPts val="0"/>
                        </a:spcBef>
                        <a:spcAft>
                          <a:spcPts val="0"/>
                        </a:spcAft>
                      </a:pPr>
                      <a:r>
                        <a:rPr lang="en-US" sz="1100">
                          <a:effectLst/>
                        </a:rPr>
                        <a:t>9.66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3189537"/>
                  </a:ext>
                </a:extLst>
              </a:tr>
              <a:tr h="285765">
                <a:tc>
                  <a:txBody>
                    <a:bodyPr/>
                    <a:lstStyle/>
                    <a:p>
                      <a:pPr marL="0" marR="0">
                        <a:lnSpc>
                          <a:spcPct val="107000"/>
                        </a:lnSpc>
                        <a:spcBef>
                          <a:spcPts val="0"/>
                        </a:spcBef>
                        <a:spcAft>
                          <a:spcPts val="0"/>
                        </a:spcAft>
                      </a:pPr>
                      <a:r>
                        <a:rPr lang="en-US" sz="1100" dirty="0">
                          <a:effectLst/>
                        </a:rPr>
                        <a:t>Anxiety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nSpc>
                          <a:spcPct val="107000"/>
                        </a:lnSpc>
                        <a:spcBef>
                          <a:spcPts val="0"/>
                        </a:spcBef>
                        <a:spcAft>
                          <a:spcPts val="0"/>
                        </a:spcAft>
                      </a:pPr>
                      <a:r>
                        <a:rPr lang="en-US" sz="1100">
                          <a:effectLst/>
                        </a:rPr>
                        <a:t>16.54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500750"/>
                  </a:ext>
                </a:extLst>
              </a:tr>
              <a:tr h="285765">
                <a:tc>
                  <a:txBody>
                    <a:bodyPr/>
                    <a:lstStyle/>
                    <a:p>
                      <a:pPr marL="0" marR="0">
                        <a:lnSpc>
                          <a:spcPct val="107000"/>
                        </a:lnSpc>
                        <a:spcBef>
                          <a:spcPts val="0"/>
                        </a:spcBef>
                        <a:spcAft>
                          <a:spcPts val="0"/>
                        </a:spcAft>
                      </a:pPr>
                      <a:r>
                        <a:rPr lang="en-US" sz="1100" dirty="0">
                          <a:effectLst/>
                        </a:rPr>
                        <a:t>Outcome Expectancy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nSpc>
                          <a:spcPct val="107000"/>
                        </a:lnSpc>
                        <a:spcBef>
                          <a:spcPts val="0"/>
                        </a:spcBef>
                        <a:spcAft>
                          <a:spcPts val="0"/>
                        </a:spcAft>
                      </a:pPr>
                      <a:r>
                        <a:rPr lang="en-US" sz="1100">
                          <a:effectLst/>
                        </a:rPr>
                        <a:t>9.84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6603808"/>
                  </a:ext>
                </a:extLst>
              </a:tr>
              <a:tr h="285765">
                <a:tc>
                  <a:txBody>
                    <a:bodyPr/>
                    <a:lstStyle/>
                    <a:p>
                      <a:pPr marL="0" marR="0">
                        <a:lnSpc>
                          <a:spcPct val="107000"/>
                        </a:lnSpc>
                        <a:spcBef>
                          <a:spcPts val="0"/>
                        </a:spcBef>
                        <a:spcAft>
                          <a:spcPts val="0"/>
                        </a:spcAft>
                      </a:pPr>
                      <a:r>
                        <a:rPr lang="en-US" sz="1100" dirty="0">
                          <a:effectLst/>
                        </a:rPr>
                        <a:t>Coping Efficacy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nSpc>
                          <a:spcPct val="107000"/>
                        </a:lnSpc>
                        <a:spcBef>
                          <a:spcPts val="0"/>
                        </a:spcBef>
                        <a:spcAft>
                          <a:spcPts val="0"/>
                        </a:spcAft>
                      </a:pPr>
                      <a:r>
                        <a:rPr lang="en-US" sz="1100">
                          <a:effectLst/>
                        </a:rPr>
                        <a:t>6.19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0.81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5446533"/>
                  </a:ext>
                </a:extLst>
              </a:tr>
              <a:tr h="285765">
                <a:tc>
                  <a:txBody>
                    <a:bodyPr/>
                    <a:lstStyle/>
                    <a:p>
                      <a:pPr marL="0" marR="0">
                        <a:lnSpc>
                          <a:spcPct val="107000"/>
                        </a:lnSpc>
                        <a:spcBef>
                          <a:spcPts val="0"/>
                        </a:spcBef>
                        <a:spcAft>
                          <a:spcPts val="0"/>
                        </a:spcAft>
                      </a:pPr>
                      <a:r>
                        <a:rPr lang="en-US" sz="1100" dirty="0">
                          <a:effectLst/>
                        </a:rPr>
                        <a:t>Target Efficacy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nSpc>
                          <a:spcPct val="107000"/>
                        </a:lnSpc>
                        <a:spcBef>
                          <a:spcPts val="0"/>
                        </a:spcBef>
                        <a:spcAft>
                          <a:spcPts val="0"/>
                        </a:spcAft>
                      </a:pPr>
                      <a:r>
                        <a:rPr lang="en-US" sz="1100">
                          <a:effectLst/>
                        </a:rPr>
                        <a:t>7.83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90239"/>
                  </a:ext>
                </a:extLst>
              </a:tr>
              <a:tr h="285765">
                <a:tc>
                  <a:txBody>
                    <a:bodyPr/>
                    <a:lstStyle/>
                    <a:p>
                      <a:pPr marL="0" marR="0">
                        <a:lnSpc>
                          <a:spcPct val="107000"/>
                        </a:lnSpc>
                        <a:spcBef>
                          <a:spcPts val="0"/>
                        </a:spcBef>
                        <a:spcAft>
                          <a:spcPts val="0"/>
                        </a:spcAft>
                      </a:pPr>
                      <a:r>
                        <a:rPr lang="en-US" sz="1100" dirty="0">
                          <a:effectLst/>
                        </a:rPr>
                        <a:t>Communication Efficacy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nSpc>
                          <a:spcPct val="107000"/>
                        </a:lnSpc>
                        <a:spcBef>
                          <a:spcPts val="0"/>
                        </a:spcBef>
                        <a:spcAft>
                          <a:spcPts val="0"/>
                        </a:spcAft>
                      </a:pPr>
                      <a:r>
                        <a:rPr lang="en-US" sz="1100">
                          <a:effectLst/>
                        </a:rPr>
                        <a:t>7.23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7476419"/>
                  </a:ext>
                </a:extLst>
              </a:tr>
              <a:tr h="285765">
                <a:tc>
                  <a:txBody>
                    <a:bodyPr/>
                    <a:lstStyle/>
                    <a:p>
                      <a:pPr marL="0" marR="0">
                        <a:lnSpc>
                          <a:spcPct val="107000"/>
                        </a:lnSpc>
                        <a:spcBef>
                          <a:spcPts val="0"/>
                        </a:spcBef>
                        <a:spcAft>
                          <a:spcPts val="0"/>
                        </a:spcAft>
                      </a:pPr>
                      <a:r>
                        <a:rPr lang="en-US" sz="1100" dirty="0">
                          <a:effectLst/>
                        </a:rPr>
                        <a:t>Information Seeking Intent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nSpc>
                          <a:spcPct val="107000"/>
                        </a:lnSpc>
                        <a:spcBef>
                          <a:spcPts val="0"/>
                        </a:spcBef>
                        <a:spcAft>
                          <a:spcPts val="0"/>
                        </a:spcAft>
                      </a:pPr>
                      <a:r>
                        <a:rPr lang="en-US" sz="1100">
                          <a:effectLst/>
                        </a:rPr>
                        <a:t>7.75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9982563"/>
                  </a:ext>
                </a:extLst>
              </a:tr>
              <a:tr h="285765">
                <a:tc>
                  <a:txBody>
                    <a:bodyPr/>
                    <a:lstStyle/>
                    <a:p>
                      <a:pPr marL="0" marR="0">
                        <a:lnSpc>
                          <a:spcPct val="107000"/>
                        </a:lnSpc>
                        <a:spcBef>
                          <a:spcPts val="0"/>
                        </a:spcBef>
                        <a:spcAft>
                          <a:spcPts val="0"/>
                        </a:spcAft>
                      </a:pPr>
                      <a:r>
                        <a:rPr lang="en-US" sz="1100" dirty="0">
                          <a:effectLst/>
                        </a:rPr>
                        <a:t>Locus of Control (I)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nSpc>
                          <a:spcPct val="107000"/>
                        </a:lnSpc>
                        <a:spcBef>
                          <a:spcPts val="0"/>
                        </a:spcBef>
                        <a:spcAft>
                          <a:spcPts val="0"/>
                        </a:spcAft>
                      </a:pPr>
                      <a:r>
                        <a:rPr lang="en-US" sz="1100">
                          <a:effectLst/>
                        </a:rPr>
                        <a:t>24.24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0.83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3529762"/>
                  </a:ext>
                </a:extLst>
              </a:tr>
              <a:tr h="285765">
                <a:tc>
                  <a:txBody>
                    <a:bodyPr/>
                    <a:lstStyle/>
                    <a:p>
                      <a:pPr marL="0" marR="0">
                        <a:lnSpc>
                          <a:spcPct val="107000"/>
                        </a:lnSpc>
                        <a:spcBef>
                          <a:spcPts val="0"/>
                        </a:spcBef>
                        <a:spcAft>
                          <a:spcPts val="0"/>
                        </a:spcAft>
                      </a:pPr>
                      <a:r>
                        <a:rPr lang="en-US" sz="1100" dirty="0">
                          <a:effectLst/>
                        </a:rPr>
                        <a:t>Locus of Control (P)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nSpc>
                          <a:spcPct val="107000"/>
                        </a:lnSpc>
                        <a:spcBef>
                          <a:spcPts val="0"/>
                        </a:spcBef>
                        <a:spcAft>
                          <a:spcPts val="0"/>
                        </a:spcAft>
                      </a:pPr>
                      <a:r>
                        <a:rPr lang="en-US" sz="1100">
                          <a:effectLst/>
                        </a:rPr>
                        <a:t>24.24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1316124"/>
                  </a:ext>
                </a:extLst>
              </a:tr>
              <a:tr h="299374">
                <a:tc>
                  <a:txBody>
                    <a:bodyPr/>
                    <a:lstStyle/>
                    <a:p>
                      <a:pPr marL="0" marR="0">
                        <a:lnSpc>
                          <a:spcPct val="107000"/>
                        </a:lnSpc>
                        <a:spcBef>
                          <a:spcPts val="0"/>
                        </a:spcBef>
                        <a:spcAft>
                          <a:spcPts val="0"/>
                        </a:spcAft>
                      </a:pPr>
                      <a:r>
                        <a:rPr lang="en-US" sz="1100" dirty="0">
                          <a:effectLst/>
                        </a:rPr>
                        <a:t>Locus of Control (C)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a:txBody>
                    <a:bodyPr/>
                    <a:lstStyle/>
                    <a:p>
                      <a:pPr marL="0" marR="0">
                        <a:lnSpc>
                          <a:spcPct val="107000"/>
                        </a:lnSpc>
                        <a:spcBef>
                          <a:spcPts val="0"/>
                        </a:spcBef>
                        <a:spcAft>
                          <a:spcPts val="0"/>
                        </a:spcAft>
                      </a:pPr>
                      <a:r>
                        <a:rPr lang="en-US" sz="1100">
                          <a:effectLst/>
                        </a:rPr>
                        <a:t>32.69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2203473"/>
                  </a:ext>
                </a:extLst>
              </a:tr>
            </a:tbl>
          </a:graphicData>
        </a:graphic>
      </p:graphicFrame>
      <p:sp>
        <p:nvSpPr>
          <p:cNvPr id="13" name="TextBox 12"/>
          <p:cNvSpPr txBox="1"/>
          <p:nvPr/>
        </p:nvSpPr>
        <p:spPr>
          <a:xfrm>
            <a:off x="2302525" y="5866897"/>
            <a:ext cx="906017" cy="369332"/>
          </a:xfrm>
          <a:prstGeom prst="rect">
            <a:avLst/>
          </a:prstGeom>
          <a:noFill/>
        </p:spPr>
        <p:txBody>
          <a:bodyPr wrap="none" rtlCol="0">
            <a:spAutoFit/>
          </a:bodyPr>
          <a:lstStyle/>
          <a:p>
            <a:r>
              <a:rPr lang="en-US" dirty="0" smtClean="0"/>
              <a:t>N = 244</a:t>
            </a:r>
            <a:endParaRPr lang="en-US" dirty="0"/>
          </a:p>
        </p:txBody>
      </p:sp>
    </p:spTree>
    <p:extLst>
      <p:ext uri="{BB962C8B-B14F-4D97-AF65-F5344CB8AC3E}">
        <p14:creationId xmlns:p14="http://schemas.microsoft.com/office/powerpoint/2010/main" val="360049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Confirmatory Factor Analysis (CFA)Results</a:t>
            </a:r>
            <a:endParaRPr lang="en-US" sz="4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06861039"/>
              </p:ext>
            </p:extLst>
          </p:nvPr>
        </p:nvGraphicFramePr>
        <p:xfrm>
          <a:off x="1578277" y="1946477"/>
          <a:ext cx="4008330" cy="4241380"/>
        </p:xfrm>
        <a:graphic>
          <a:graphicData uri="http://schemas.openxmlformats.org/drawingml/2006/table">
            <a:tbl>
              <a:tblPr/>
              <a:tblGrid>
                <a:gridCol w="1531941">
                  <a:extLst>
                    <a:ext uri="{9D8B030D-6E8A-4147-A177-3AD203B41FA5}">
                      <a16:colId xmlns:a16="http://schemas.microsoft.com/office/drawing/2014/main" val="1427400609"/>
                    </a:ext>
                  </a:extLst>
                </a:gridCol>
                <a:gridCol w="847773">
                  <a:extLst>
                    <a:ext uri="{9D8B030D-6E8A-4147-A177-3AD203B41FA5}">
                      <a16:colId xmlns:a16="http://schemas.microsoft.com/office/drawing/2014/main" val="943222681"/>
                    </a:ext>
                  </a:extLst>
                </a:gridCol>
                <a:gridCol w="881238">
                  <a:extLst>
                    <a:ext uri="{9D8B030D-6E8A-4147-A177-3AD203B41FA5}">
                      <a16:colId xmlns:a16="http://schemas.microsoft.com/office/drawing/2014/main" val="1637603126"/>
                    </a:ext>
                  </a:extLst>
                </a:gridCol>
                <a:gridCol w="747378">
                  <a:extLst>
                    <a:ext uri="{9D8B030D-6E8A-4147-A177-3AD203B41FA5}">
                      <a16:colId xmlns:a16="http://schemas.microsoft.com/office/drawing/2014/main" val="2050806178"/>
                    </a:ext>
                  </a:extLst>
                </a:gridCol>
              </a:tblGrid>
              <a:tr h="163130">
                <a:tc>
                  <a:txBody>
                    <a:bodyPr/>
                    <a:lstStyle/>
                    <a:p>
                      <a:pPr algn="l" fontAlgn="b"/>
                      <a:r>
                        <a:rPr lang="en-US" sz="900" b="0" i="0" u="none" strike="noStrike">
                          <a:solidFill>
                            <a:srgbClr val="000000"/>
                          </a:solidFill>
                          <a:effectLst/>
                          <a:latin typeface="Calibri" panose="020F0502020204030204" pitchFamily="34" charset="0"/>
                        </a:rPr>
                        <a:t>Observed Variables</a:t>
                      </a:r>
                    </a:p>
                  </a:txBody>
                  <a:tcPr marL="7736" marR="7736" marT="773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Loadings</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2201466478"/>
                  </a:ext>
                </a:extLst>
              </a:tr>
              <a:tr h="163130">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Model 1 </a:t>
                      </a:r>
                    </a:p>
                  </a:txBody>
                  <a:tcPr marL="7736" marR="7736" marT="773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Model 2</a:t>
                      </a:r>
                    </a:p>
                  </a:txBody>
                  <a:tcPr marL="7736" marR="7736" marT="7736"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Model 3 </a:t>
                      </a:r>
                    </a:p>
                  </a:txBody>
                  <a:tcPr marL="7736" marR="7736" marT="7736" marB="0" anchor="b">
                    <a:lnL>
                      <a:noFill/>
                    </a:lnL>
                    <a:lnR>
                      <a:noFill/>
                    </a:lnR>
                    <a:lnT>
                      <a:noFill/>
                    </a:lnT>
                    <a:lnB>
                      <a:noFill/>
                    </a:lnB>
                  </a:tcPr>
                </a:tc>
                <a:extLst>
                  <a:ext uri="{0D108BD9-81ED-4DB2-BD59-A6C34878D82A}">
                    <a16:rowId xmlns:a16="http://schemas.microsoft.com/office/drawing/2014/main" val="4050648528"/>
                  </a:ext>
                </a:extLst>
              </a:tr>
              <a:tr h="163130">
                <a:tc>
                  <a:txBody>
                    <a:bodyPr/>
                    <a:lstStyle/>
                    <a:p>
                      <a:pPr algn="l" fontAlgn="b"/>
                      <a:r>
                        <a:rPr lang="en-US" sz="900" b="0" i="0" u="none" strike="noStrike">
                          <a:solidFill>
                            <a:srgbClr val="000000"/>
                          </a:solidFill>
                          <a:effectLst/>
                          <a:latin typeface="Calibri" panose="020F0502020204030204" pitchFamily="34" charset="0"/>
                        </a:rPr>
                        <a:t>AnxD1</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0.82</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1726500994"/>
                  </a:ext>
                </a:extLst>
              </a:tr>
              <a:tr h="163130">
                <a:tc>
                  <a:txBody>
                    <a:bodyPr/>
                    <a:lstStyle/>
                    <a:p>
                      <a:pPr algn="l" fontAlgn="b"/>
                      <a:r>
                        <a:rPr lang="en-US" sz="900" b="0" i="0" u="none" strike="noStrike">
                          <a:solidFill>
                            <a:srgbClr val="000000"/>
                          </a:solidFill>
                          <a:effectLst/>
                          <a:latin typeface="Calibri" panose="020F0502020204030204" pitchFamily="34" charset="0"/>
                        </a:rPr>
                        <a:t>AnxD2</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0.89</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2481723320"/>
                  </a:ext>
                </a:extLst>
              </a:tr>
              <a:tr h="163130">
                <a:tc>
                  <a:txBody>
                    <a:bodyPr/>
                    <a:lstStyle/>
                    <a:p>
                      <a:pPr algn="l" fontAlgn="b"/>
                      <a:r>
                        <a:rPr lang="en-US" sz="900" b="0" i="0" u="none" strike="noStrike">
                          <a:solidFill>
                            <a:srgbClr val="000000"/>
                          </a:solidFill>
                          <a:effectLst/>
                          <a:latin typeface="Calibri" panose="020F0502020204030204" pitchFamily="34" charset="0"/>
                        </a:rPr>
                        <a:t>AnxD3</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0.86</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4105766987"/>
                  </a:ext>
                </a:extLst>
              </a:tr>
              <a:tr h="163130">
                <a:tc>
                  <a:txBody>
                    <a:bodyPr/>
                    <a:lstStyle/>
                    <a:p>
                      <a:pPr algn="l" fontAlgn="b"/>
                      <a:r>
                        <a:rPr lang="en-US" sz="900" b="0" i="0" u="none" strike="noStrike">
                          <a:solidFill>
                            <a:srgbClr val="000000"/>
                          </a:solidFill>
                          <a:effectLst/>
                          <a:latin typeface="Calibri" panose="020F0502020204030204" pitchFamily="34" charset="0"/>
                        </a:rPr>
                        <a:t>AnxD4</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0.81</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3971216591"/>
                  </a:ext>
                </a:extLst>
              </a:tr>
              <a:tr h="163130">
                <a:tc>
                  <a:txBody>
                    <a:bodyPr/>
                    <a:lstStyle/>
                    <a:p>
                      <a:pPr algn="l" fontAlgn="b"/>
                      <a:r>
                        <a:rPr lang="en-US" sz="900" b="0" i="0" u="none" strike="noStrike">
                          <a:solidFill>
                            <a:srgbClr val="000000"/>
                          </a:solidFill>
                          <a:effectLst/>
                          <a:latin typeface="Calibri" panose="020F0502020204030204" pitchFamily="34" charset="0"/>
                        </a:rPr>
                        <a:t>OutE1</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0.83</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2272131838"/>
                  </a:ext>
                </a:extLst>
              </a:tr>
              <a:tr h="163130">
                <a:tc>
                  <a:txBody>
                    <a:bodyPr/>
                    <a:lstStyle/>
                    <a:p>
                      <a:pPr algn="l" fontAlgn="b"/>
                      <a:r>
                        <a:rPr lang="en-US" sz="900" b="0" i="0" u="none" strike="noStrike">
                          <a:solidFill>
                            <a:srgbClr val="000000"/>
                          </a:solidFill>
                          <a:effectLst/>
                          <a:latin typeface="Calibri" panose="020F0502020204030204" pitchFamily="34" charset="0"/>
                        </a:rPr>
                        <a:t>OutE2</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0.87</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3321864715"/>
                  </a:ext>
                </a:extLst>
              </a:tr>
              <a:tr h="163130">
                <a:tc>
                  <a:txBody>
                    <a:bodyPr/>
                    <a:lstStyle/>
                    <a:p>
                      <a:pPr algn="l" fontAlgn="b"/>
                      <a:r>
                        <a:rPr lang="en-US" sz="900" b="0" i="0" u="none" strike="noStrike">
                          <a:solidFill>
                            <a:srgbClr val="000000"/>
                          </a:solidFill>
                          <a:effectLst/>
                          <a:latin typeface="Calibri" panose="020F0502020204030204" pitchFamily="34" charset="0"/>
                        </a:rPr>
                        <a:t>OutE3</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2904186692"/>
                  </a:ext>
                </a:extLst>
              </a:tr>
              <a:tr h="163130">
                <a:tc>
                  <a:txBody>
                    <a:bodyPr/>
                    <a:lstStyle/>
                    <a:p>
                      <a:pPr algn="l" fontAlgn="b"/>
                      <a:r>
                        <a:rPr lang="en-US" sz="900" b="0" i="0" u="none" strike="noStrike">
                          <a:solidFill>
                            <a:srgbClr val="000000"/>
                          </a:solidFill>
                          <a:effectLst/>
                          <a:latin typeface="Calibri" panose="020F0502020204030204" pitchFamily="34" charset="0"/>
                        </a:rPr>
                        <a:t>ISI1</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0.93</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2018050639"/>
                  </a:ext>
                </a:extLst>
              </a:tr>
              <a:tr h="163130">
                <a:tc>
                  <a:txBody>
                    <a:bodyPr/>
                    <a:lstStyle/>
                    <a:p>
                      <a:pPr algn="l" fontAlgn="b"/>
                      <a:r>
                        <a:rPr lang="en-US" sz="900" b="0" i="0" u="none" strike="noStrike">
                          <a:solidFill>
                            <a:srgbClr val="000000"/>
                          </a:solidFill>
                          <a:effectLst/>
                          <a:latin typeface="Calibri" panose="020F0502020204030204" pitchFamily="34" charset="0"/>
                        </a:rPr>
                        <a:t>ISI2</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0.99</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381616392"/>
                  </a:ext>
                </a:extLst>
              </a:tr>
              <a:tr h="163130">
                <a:tc>
                  <a:txBody>
                    <a:bodyPr/>
                    <a:lstStyle/>
                    <a:p>
                      <a:pPr algn="l" fontAlgn="b"/>
                      <a:r>
                        <a:rPr lang="en-US" sz="900" b="0" i="0" u="none" strike="noStrike">
                          <a:solidFill>
                            <a:srgbClr val="000000"/>
                          </a:solidFill>
                          <a:effectLst/>
                          <a:latin typeface="Calibri" panose="020F0502020204030204" pitchFamily="34" charset="0"/>
                        </a:rPr>
                        <a:t>UD1</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0.61</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3982162420"/>
                  </a:ext>
                </a:extLst>
              </a:tr>
              <a:tr h="163130">
                <a:tc>
                  <a:txBody>
                    <a:bodyPr/>
                    <a:lstStyle/>
                    <a:p>
                      <a:pPr algn="l" fontAlgn="b"/>
                      <a:r>
                        <a:rPr lang="en-US" sz="900" b="0" i="0" u="none" strike="noStrike">
                          <a:solidFill>
                            <a:srgbClr val="000000"/>
                          </a:solidFill>
                          <a:effectLst/>
                          <a:latin typeface="Calibri" panose="020F0502020204030204" pitchFamily="34" charset="0"/>
                        </a:rPr>
                        <a:t>UD2</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0.91</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3778775504"/>
                  </a:ext>
                </a:extLst>
              </a:tr>
              <a:tr h="163130">
                <a:tc>
                  <a:txBody>
                    <a:bodyPr/>
                    <a:lstStyle/>
                    <a:p>
                      <a:pPr algn="l" fontAlgn="b"/>
                      <a:r>
                        <a:rPr lang="en-US" sz="900" b="0" i="0" u="none" strike="noStrike">
                          <a:solidFill>
                            <a:srgbClr val="000000"/>
                          </a:solidFill>
                          <a:effectLst/>
                          <a:latin typeface="Calibri" panose="020F0502020204030204" pitchFamily="34" charset="0"/>
                        </a:rPr>
                        <a:t>UD3</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0.94</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3414891463"/>
                  </a:ext>
                </a:extLst>
              </a:tr>
              <a:tr h="163130">
                <a:tc>
                  <a:txBody>
                    <a:bodyPr/>
                    <a:lstStyle/>
                    <a:p>
                      <a:pPr algn="l" fontAlgn="b"/>
                      <a:r>
                        <a:rPr lang="en-US" sz="900" b="0" i="0" u="none" strike="noStrike">
                          <a:solidFill>
                            <a:srgbClr val="000000"/>
                          </a:solidFill>
                          <a:effectLst/>
                          <a:latin typeface="Calibri" panose="020F0502020204030204" pitchFamily="34" charset="0"/>
                        </a:rPr>
                        <a:t>LoC_I3       </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0.63</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3106827801"/>
                  </a:ext>
                </a:extLst>
              </a:tr>
              <a:tr h="163130">
                <a:tc>
                  <a:txBody>
                    <a:bodyPr/>
                    <a:lstStyle/>
                    <a:p>
                      <a:pPr algn="l" fontAlgn="b"/>
                      <a:r>
                        <a:rPr lang="en-US" sz="900" b="0" i="0" u="none" strike="noStrike">
                          <a:solidFill>
                            <a:srgbClr val="000000"/>
                          </a:solidFill>
                          <a:effectLst/>
                          <a:latin typeface="Calibri" panose="020F0502020204030204" pitchFamily="34" charset="0"/>
                        </a:rPr>
                        <a:t>LoC_I5</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0.54</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3018834819"/>
                  </a:ext>
                </a:extLst>
              </a:tr>
              <a:tr h="163130">
                <a:tc>
                  <a:txBody>
                    <a:bodyPr/>
                    <a:lstStyle/>
                    <a:p>
                      <a:pPr algn="l" fontAlgn="b"/>
                      <a:r>
                        <a:rPr lang="en-US" sz="900" b="0" i="0" u="none" strike="noStrike">
                          <a:solidFill>
                            <a:srgbClr val="000000"/>
                          </a:solidFill>
                          <a:effectLst/>
                          <a:latin typeface="Calibri" panose="020F0502020204030204" pitchFamily="34" charset="0"/>
                        </a:rPr>
                        <a:t>LoC_I6</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0.78</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1492115062"/>
                  </a:ext>
                </a:extLst>
              </a:tr>
              <a:tr h="163130">
                <a:tc>
                  <a:txBody>
                    <a:bodyPr/>
                    <a:lstStyle/>
                    <a:p>
                      <a:pPr algn="l" fontAlgn="b"/>
                      <a:r>
                        <a:rPr lang="en-US" sz="900" b="0" i="0" u="none" strike="noStrike">
                          <a:solidFill>
                            <a:srgbClr val="000000"/>
                          </a:solidFill>
                          <a:effectLst/>
                          <a:latin typeface="Calibri" panose="020F0502020204030204" pitchFamily="34" charset="0"/>
                        </a:rPr>
                        <a:t>LoC_I7</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0.84</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891741203"/>
                  </a:ext>
                </a:extLst>
              </a:tr>
              <a:tr h="163130">
                <a:tc>
                  <a:txBody>
                    <a:bodyPr/>
                    <a:lstStyle/>
                    <a:p>
                      <a:pPr algn="l" fontAlgn="b"/>
                      <a:r>
                        <a:rPr lang="en-US" sz="900" b="0" i="0" u="none" strike="noStrike">
                          <a:solidFill>
                            <a:srgbClr val="000000"/>
                          </a:solidFill>
                          <a:effectLst/>
                          <a:latin typeface="Calibri" panose="020F0502020204030204" pitchFamily="34" charset="0"/>
                        </a:rPr>
                        <a:t>LoC_I8   </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0.79</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1914521985"/>
                  </a:ext>
                </a:extLst>
              </a:tr>
              <a:tr h="163130">
                <a:tc>
                  <a:txBody>
                    <a:bodyPr/>
                    <a:lstStyle/>
                    <a:p>
                      <a:pPr algn="l" fontAlgn="b"/>
                      <a:r>
                        <a:rPr lang="en-US" sz="900" b="0" i="0" u="none" strike="noStrike">
                          <a:solidFill>
                            <a:srgbClr val="000000"/>
                          </a:solidFill>
                          <a:effectLst/>
                          <a:latin typeface="Calibri" panose="020F0502020204030204" pitchFamily="34" charset="0"/>
                        </a:rPr>
                        <a:t>ComE1</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0.53</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2177404112"/>
                  </a:ext>
                </a:extLst>
              </a:tr>
              <a:tr h="163130">
                <a:tc>
                  <a:txBody>
                    <a:bodyPr/>
                    <a:lstStyle/>
                    <a:p>
                      <a:pPr algn="l" fontAlgn="b"/>
                      <a:r>
                        <a:rPr lang="en-US" sz="900" b="0" i="0" u="none" strike="noStrike">
                          <a:solidFill>
                            <a:srgbClr val="000000"/>
                          </a:solidFill>
                          <a:effectLst/>
                          <a:latin typeface="Calibri" panose="020F0502020204030204" pitchFamily="34" charset="0"/>
                        </a:rPr>
                        <a:t>ComE2</a:t>
                      </a: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0.44</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1828270304"/>
                  </a:ext>
                </a:extLst>
              </a:tr>
              <a:tr h="163130">
                <a:tc>
                  <a:txBody>
                    <a:bodyPr/>
                    <a:lstStyle/>
                    <a:p>
                      <a:pPr algn="l" fontAlgn="b"/>
                      <a:r>
                        <a:rPr lang="en-US" sz="900" b="0" i="0" u="none" strike="noStrike">
                          <a:solidFill>
                            <a:srgbClr val="000000"/>
                          </a:solidFill>
                          <a:effectLst/>
                          <a:latin typeface="Calibri" panose="020F0502020204030204" pitchFamily="34" charset="0"/>
                        </a:rPr>
                        <a:t>TeH1</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0.58</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2355037787"/>
                  </a:ext>
                </a:extLst>
              </a:tr>
              <a:tr h="163130">
                <a:tc>
                  <a:txBody>
                    <a:bodyPr/>
                    <a:lstStyle/>
                    <a:p>
                      <a:pPr algn="l" fontAlgn="b"/>
                      <a:r>
                        <a:rPr lang="en-US" sz="900" b="0" i="0" u="none" strike="noStrike">
                          <a:solidFill>
                            <a:srgbClr val="000000"/>
                          </a:solidFill>
                          <a:effectLst/>
                          <a:latin typeface="Calibri" panose="020F0502020204030204" pitchFamily="34" charset="0"/>
                        </a:rPr>
                        <a:t>TeH2</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0.75</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2581082273"/>
                  </a:ext>
                </a:extLst>
              </a:tr>
              <a:tr h="163130">
                <a:tc>
                  <a:txBody>
                    <a:bodyPr/>
                    <a:lstStyle/>
                    <a:p>
                      <a:pPr algn="l" fontAlgn="b"/>
                      <a:r>
                        <a:rPr lang="en-US" sz="900" b="0" i="0" u="none" strike="noStrike">
                          <a:solidFill>
                            <a:srgbClr val="000000"/>
                          </a:solidFill>
                          <a:effectLst/>
                          <a:latin typeface="Calibri" panose="020F0502020204030204" pitchFamily="34" charset="0"/>
                        </a:rPr>
                        <a:t>TeH3</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0.98</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extLst>
                  <a:ext uri="{0D108BD9-81ED-4DB2-BD59-A6C34878D82A}">
                    <a16:rowId xmlns:a16="http://schemas.microsoft.com/office/drawing/2014/main" val="4007826625"/>
                  </a:ext>
                </a:extLst>
              </a:tr>
              <a:tr h="163130">
                <a:tc>
                  <a:txBody>
                    <a:bodyPr/>
                    <a:lstStyle/>
                    <a:p>
                      <a:pPr algn="l" fontAlgn="b"/>
                      <a:r>
                        <a:rPr lang="en-US" sz="900" b="0" i="0" u="none" strike="noStrike">
                          <a:solidFill>
                            <a:srgbClr val="000000"/>
                          </a:solidFill>
                          <a:effectLst/>
                          <a:latin typeface="Calibri" panose="020F0502020204030204" pitchFamily="34" charset="0"/>
                        </a:rPr>
                        <a:t>CpE1</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0.69</a:t>
                      </a:r>
                    </a:p>
                  </a:txBody>
                  <a:tcPr marL="7736" marR="7736" marT="7736" marB="0" anchor="b">
                    <a:lnL>
                      <a:noFill/>
                    </a:lnL>
                    <a:lnR>
                      <a:noFill/>
                    </a:lnR>
                    <a:lnT>
                      <a:noFill/>
                    </a:lnT>
                    <a:lnB>
                      <a:noFill/>
                    </a:lnB>
                  </a:tcPr>
                </a:tc>
                <a:extLst>
                  <a:ext uri="{0D108BD9-81ED-4DB2-BD59-A6C34878D82A}">
                    <a16:rowId xmlns:a16="http://schemas.microsoft.com/office/drawing/2014/main" val="3032387705"/>
                  </a:ext>
                </a:extLst>
              </a:tr>
              <a:tr h="163130">
                <a:tc>
                  <a:txBody>
                    <a:bodyPr/>
                    <a:lstStyle/>
                    <a:p>
                      <a:pPr algn="l" fontAlgn="b"/>
                      <a:r>
                        <a:rPr lang="en-US" sz="900" b="0" i="0" u="none" strike="noStrike">
                          <a:solidFill>
                            <a:srgbClr val="000000"/>
                          </a:solidFill>
                          <a:effectLst/>
                          <a:latin typeface="Calibri" panose="020F0502020204030204" pitchFamily="34" charset="0"/>
                        </a:rPr>
                        <a:t>CpE2</a:t>
                      </a: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736" marR="7736" marT="7736"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panose="020F0502020204030204" pitchFamily="34" charset="0"/>
                        </a:rPr>
                        <a:t>0.98</a:t>
                      </a:r>
                    </a:p>
                  </a:txBody>
                  <a:tcPr marL="7736" marR="7736" marT="7736" marB="0" anchor="b">
                    <a:lnL>
                      <a:noFill/>
                    </a:lnL>
                    <a:lnR>
                      <a:noFill/>
                    </a:lnR>
                    <a:lnT>
                      <a:noFill/>
                    </a:lnT>
                    <a:lnB>
                      <a:noFill/>
                    </a:lnB>
                  </a:tcPr>
                </a:tc>
                <a:extLst>
                  <a:ext uri="{0D108BD9-81ED-4DB2-BD59-A6C34878D82A}">
                    <a16:rowId xmlns:a16="http://schemas.microsoft.com/office/drawing/2014/main" val="4120722861"/>
                  </a:ext>
                </a:extLst>
              </a:tr>
            </a:tbl>
          </a:graphicData>
        </a:graphic>
      </p:graphicFrame>
    </p:spTree>
    <p:extLst>
      <p:ext uri="{BB962C8B-B14F-4D97-AF65-F5344CB8AC3E}">
        <p14:creationId xmlns:p14="http://schemas.microsoft.com/office/powerpoint/2010/main" val="339231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TMIM Climate Change </a:t>
            </a:r>
            <a:r>
              <a:rPr lang="en-US" dirty="0" smtClean="0"/>
              <a:t>SEM – Model 1</a:t>
            </a:r>
            <a:endParaRPr lang="en-US" dirty="0"/>
          </a:p>
        </p:txBody>
      </p:sp>
      <p:pic>
        <p:nvPicPr>
          <p:cNvPr id="4" name="Content Placeholder 3"/>
          <p:cNvPicPr>
            <a:picLocks noGrp="1" noChangeAspect="1"/>
          </p:cNvPicPr>
          <p:nvPr>
            <p:ph idx="1"/>
          </p:nvPr>
        </p:nvPicPr>
        <p:blipFill>
          <a:blip r:embed="rId3"/>
          <a:stretch>
            <a:fillRect/>
          </a:stretch>
        </p:blipFill>
        <p:spPr>
          <a:xfrm>
            <a:off x="1353541" y="1837568"/>
            <a:ext cx="7115194" cy="4022725"/>
          </a:xfrm>
          <a:prstGeom prst="rect">
            <a:avLst/>
          </a:prstGeom>
        </p:spPr>
      </p:pic>
      <p:sp>
        <p:nvSpPr>
          <p:cNvPr id="5" name="TextBox 4"/>
          <p:cNvSpPr txBox="1"/>
          <p:nvPr/>
        </p:nvSpPr>
        <p:spPr>
          <a:xfrm>
            <a:off x="8296499" y="5222657"/>
            <a:ext cx="2557110" cy="1200329"/>
          </a:xfrm>
          <a:prstGeom prst="rect">
            <a:avLst/>
          </a:prstGeom>
          <a:noFill/>
        </p:spPr>
        <p:txBody>
          <a:bodyPr wrap="none" rtlCol="0">
            <a:spAutoFit/>
          </a:bodyPr>
          <a:lstStyle/>
          <a:p>
            <a:r>
              <a:rPr lang="el-GR" dirty="0" smtClean="0"/>
              <a:t>χ</a:t>
            </a:r>
            <a:r>
              <a:rPr lang="en-US" dirty="0" smtClean="0"/>
              <a:t>2 = 304.559 </a:t>
            </a:r>
            <a:r>
              <a:rPr lang="en-US" dirty="0"/>
              <a:t>(P = 0.0000</a:t>
            </a:r>
            <a:r>
              <a:rPr lang="en-US" dirty="0" smtClean="0"/>
              <a:t>)</a:t>
            </a:r>
          </a:p>
          <a:p>
            <a:r>
              <a:rPr lang="en-US" dirty="0" smtClean="0"/>
              <a:t>RMSEA = 0.069</a:t>
            </a:r>
          </a:p>
          <a:p>
            <a:r>
              <a:rPr lang="en-US" dirty="0"/>
              <a:t>CFI = 0.947  </a:t>
            </a:r>
          </a:p>
          <a:p>
            <a:endParaRPr lang="en-US" dirty="0"/>
          </a:p>
        </p:txBody>
      </p:sp>
    </p:spTree>
    <p:extLst>
      <p:ext uri="{BB962C8B-B14F-4D97-AF65-F5344CB8AC3E}">
        <p14:creationId xmlns:p14="http://schemas.microsoft.com/office/powerpoint/2010/main" val="273195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DEDD01B8-816B-49B7-8C81-03AB51D87C54}">
  <ds:schemaRefs>
    <ds:schemaRef ds:uri="http://purl.org/dc/terms/"/>
    <ds:schemaRef ds:uri="http://schemas.microsoft.com/office/2006/documentManagement/types"/>
    <ds:schemaRef ds:uri="40262f94-9f35-4ac3-9a90-690165a166b7"/>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a4f35948-e619-41b3-aa29-22878b09cfd2"/>
    <ds:schemaRef ds:uri="http://www.w3.org/XML/1998/namespace"/>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63417</TotalTime>
  <Words>1833</Words>
  <Application>Microsoft Office PowerPoint</Application>
  <PresentationFormat>Widescreen</PresentationFormat>
  <Paragraphs>186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Retrospect</vt:lpstr>
      <vt:lpstr>Climate Change Discussion among Friends </vt:lpstr>
      <vt:lpstr>Presentation outline</vt:lpstr>
      <vt:lpstr>Theory of Motivated Information Management (TMIM)</vt:lpstr>
      <vt:lpstr>Research question 1</vt:lpstr>
      <vt:lpstr>Locus of Control</vt:lpstr>
      <vt:lpstr>Research question 2</vt:lpstr>
      <vt:lpstr>Measurement instruments</vt:lpstr>
      <vt:lpstr>Confirmatory Factor Analysis (CFA)Results</vt:lpstr>
      <vt:lpstr>TMIM Climate Change SEM – Model 1</vt:lpstr>
      <vt:lpstr>TMIM Climate Change SEM- Model 2</vt:lpstr>
      <vt:lpstr>TMIM Climate Change SEM- Model 3</vt:lpstr>
      <vt:lpstr>Conclusion and implications</vt:lpstr>
      <vt:lpstr>Selected bibliography</vt:lpstr>
      <vt:lpstr>Questions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Discussion among Friends</dc:title>
  <dc:creator>Windows User</dc:creator>
  <cp:lastModifiedBy>DUBNJAKOVIC, ANA</cp:lastModifiedBy>
  <cp:revision>76</cp:revision>
  <dcterms:created xsi:type="dcterms:W3CDTF">2018-03-22T13:23:20Z</dcterms:created>
  <dcterms:modified xsi:type="dcterms:W3CDTF">2018-06-05T13:44:40Z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