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4" autoAdjust="0"/>
    <p:restoredTop sz="94660"/>
  </p:normalViewPr>
  <p:slideViewPr>
    <p:cSldViewPr snapToGrid="0">
      <p:cViewPr>
        <p:scale>
          <a:sx n="67" d="100"/>
          <a:sy n="67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TPB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Familiar with TPB</c:v>
                </c:pt>
                <c:pt idx="1">
                  <c:v>Download material</c:v>
                </c:pt>
                <c:pt idx="2">
                  <c:v>Awarness of pirated material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16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3-4DB6-A822-8265C1DD75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Familiar with TPB</c:v>
                </c:pt>
                <c:pt idx="1">
                  <c:v>Download material</c:v>
                </c:pt>
                <c:pt idx="2">
                  <c:v>Awarness of pirated material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E3-4DB6-A822-8265C1DD75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Maybe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Familiar with TPB</c:v>
                </c:pt>
                <c:pt idx="1">
                  <c:v>Download material</c:v>
                </c:pt>
                <c:pt idx="2">
                  <c:v>Awarness of pirated material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E3-4DB6-A822-8265C1DD7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1849183"/>
        <c:axId val="703576623"/>
      </c:barChart>
      <c:catAx>
        <c:axId val="7718491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03576623"/>
        <c:crosses val="autoZero"/>
        <c:auto val="1"/>
        <c:lblAlgn val="ctr"/>
        <c:lblOffset val="100"/>
        <c:noMultiLvlLbl val="0"/>
      </c:catAx>
      <c:valAx>
        <c:axId val="703576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71849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Reasons for using TPB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3E-449B-B974-9DED568982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3E-449B-B974-9DED568982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3E-449B-B974-9DED568982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3E-449B-B974-9DED5689824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Easy access 70,6%</c:v>
                </c:pt>
                <c:pt idx="1">
                  <c:v>Free access 64,7%</c:v>
                </c:pt>
                <c:pt idx="2">
                  <c:v>Commercially not available in my country 47,1%</c:v>
                </c:pt>
                <c:pt idx="3">
                  <c:v>Different file quality 5.9%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B6-45D5-8BDF-F8E97FC7917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digital material downloaded from TPB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8C9-4B4F-8578-8295246E2D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8C9-4B4F-8578-8295246E2D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8C9-4B4F-8578-8295246E2D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8C9-4B4F-8578-8295246E2D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8C9-4B4F-8578-8295246E2D3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68C9-4B4F-8578-8295246E2D3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68C9-4B4F-8578-8295246E2D3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68C9-4B4F-8578-8295246E2D3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Music 4,3%</c:v>
                </c:pt>
                <c:pt idx="1">
                  <c:v>Movies 56,5%</c:v>
                </c:pt>
                <c:pt idx="2">
                  <c:v>TV shows 43,5% </c:v>
                </c:pt>
                <c:pt idx="3">
                  <c:v>Computer programs 13%</c:v>
                </c:pt>
                <c:pt idx="4">
                  <c:v>E-books 17,4%</c:v>
                </c:pt>
                <c:pt idx="5">
                  <c:v>Audio books 4.3%</c:v>
                </c:pt>
                <c:pt idx="6">
                  <c:v>Porn 4,3% </c:v>
                </c:pt>
                <c:pt idx="7">
                  <c:v>Comics 4,3%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13</c:v>
                </c:pt>
                <c:pt idx="2">
                  <c:v>10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9-4431-9199-9484096FB0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Reasons for using streaming services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044-4344-8EC5-29AA61C713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044-4344-8EC5-29AA61C713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044-4344-8EC5-29AA61C713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044-4344-8EC5-29AA61C713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044-4344-8EC5-29AA61C713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044-4344-8EC5-29AA61C713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C044-4344-8EC5-29AA61C7139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Easy access 86,4%</c:v>
                </c:pt>
                <c:pt idx="1">
                  <c:v>Mobile access 27,3%</c:v>
                </c:pt>
                <c:pt idx="2">
                  <c:v>Low cost of service 45,5%</c:v>
                </c:pt>
                <c:pt idx="3">
                  <c:v>Better quality 37,8%</c:v>
                </c:pt>
                <c:pt idx="4">
                  <c:v>Free access 27,3%</c:v>
                </c:pt>
                <c:pt idx="5">
                  <c:v>Variety of entertainment 72,7%</c:v>
                </c:pt>
                <c:pt idx="6">
                  <c:v>Possibility of using the service whenever 45,5%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</c:v>
                </c:pt>
                <c:pt idx="1">
                  <c:v>6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  <c:pt idx="5">
                  <c:v>16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C-4C8D-9C5C-E102BA2665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5274734679904118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Have you ever used any of the illegal streaming services for entertainment?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35F-488E-9611-3ADD0773BE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35F-488E-9611-3ADD0773BE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35F-488E-9611-3ADD0773BE3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Yes 54,2%</c:v>
                </c:pt>
                <c:pt idx="1">
                  <c:v>No 25%</c:v>
                </c:pt>
                <c:pt idx="2">
                  <c:v>Maybe 20,8%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30-4AFF-B745-1CEE31D192E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Reasons for using illegal streaming services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A70-4EA2-A0BC-1AE889EFB0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A70-4EA2-A0BC-1AE889EFB0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A70-4EA2-A0BC-1AE889EFB0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A70-4EA2-A0BC-1AE889EFB09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Easy access 33,3%</c:v>
                </c:pt>
                <c:pt idx="1">
                  <c:v>Free access 42,9%</c:v>
                </c:pt>
                <c:pt idx="2">
                  <c:v>Commercially not available in my country 66,7%</c:v>
                </c:pt>
                <c:pt idx="3">
                  <c:v>More different content 4,8%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A-433B-8221-90A0BF0DBDE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support the work of Sci-Hub?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E53-4F75-9FA5-2808352022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E53-4F75-9FA5-2808352022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E53-4F75-9FA5-2808352022C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Yes 10%</c:v>
                </c:pt>
                <c:pt idx="1">
                  <c:v>No 5%</c:v>
                </c:pt>
                <c:pt idx="2">
                  <c:v>Maybe 85%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1-4E00-8E36-43CCB5FD98B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996B2-A135-471E-AEC5-D0E6579EA74C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4F8CC-D0F7-4628-944A-BF2EBFC95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22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4F8CC-D0F7-4628-944A-BF2EBFC950D8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960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75F8-573F-454A-8F72-4AD46D8AD558}" type="datetime1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64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FF04-61EB-4CF7-9DA2-2B911FDE5791}" type="datetime1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149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8FBF-B49F-4F06-99E1-8F2FEDA64659}" type="datetime1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7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C10D-9CF4-4EEC-BE9F-7FCA0552CEF1}" type="datetime1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98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C29-1792-4D12-856C-2780F2E0E1DC}" type="datetime1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913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5736-2C9D-40E2-94DD-907FEE4DD929}" type="datetime1">
              <a:rPr lang="hr-HR" smtClean="0"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2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D66B-88EB-4030-A481-D411C0521F56}" type="datetime1">
              <a:rPr lang="hr-HR" smtClean="0"/>
              <a:t>13.6.2018.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664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14F7-30ED-4124-83AF-62D0A37E98F7}" type="datetime1">
              <a:rPr lang="hr-HR" smtClean="0"/>
              <a:t>13.6.2018.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396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B9-E01A-4F5F-BD2C-5BD5E978AE55}" type="datetime1">
              <a:rPr lang="hr-HR" smtClean="0"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683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8CD8-1109-44E0-866C-52562C82C77E}" type="datetime1">
              <a:rPr lang="hr-HR" smtClean="0"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41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E409-C44E-459F-A664-9E921D188BC8}" type="datetime1">
              <a:rPr lang="hr-HR" smtClean="0"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949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713D-BEF2-44A4-A208-A2B1D010FBB9}" type="datetime1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24E1-437F-42F4-8B31-FE0E6EE334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46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doi.org/10.1349/PS1.1938-6060.A.426" TargetMode="External"/><Relationship Id="rId13" Type="http://schemas.openxmlformats.org/officeDocument/2006/relationships/hyperlink" Target="http://dx.doi.org/10.4067/S0718-27242016000300005" TargetMode="External"/><Relationship Id="rId3" Type="http://schemas.openxmlformats.org/officeDocument/2006/relationships/hyperlink" Target="https://doi.org/10.1007/s10551-015-2789-8" TargetMode="External"/><Relationship Id="rId7" Type="http://schemas.openxmlformats.org/officeDocument/2006/relationships/hyperlink" Target="https://thenextweb.com/eu/2017/09/21/eu-paid-report-concluded-piracy-isnt-harmful-tried-hide-findings/" TargetMode="External"/><Relationship Id="rId12" Type="http://schemas.openxmlformats.org/officeDocument/2006/relationships/hyperlink" Target="https://thepiratebay.org/about" TargetMode="External"/><Relationship Id="rId2" Type="http://schemas.openxmlformats.org/officeDocument/2006/relationships/hyperlink" Target="https://ec.europa.eu/jrc/sites/jrcsh/files/JRC96951.pdf" TargetMode="External"/><Relationship Id="rId16" Type="http://schemas.openxmlformats.org/officeDocument/2006/relationships/hyperlink" Target="https://en.wikipedia.org/wiki/The_Pirate_Ba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0/1369118X.2012.757632" TargetMode="External"/><Relationship Id="rId11" Type="http://schemas.openxmlformats.org/officeDocument/2006/relationships/hyperlink" Target="https://doi.org/10.1016/j.bushor.2012.11.001" TargetMode="External"/><Relationship Id="rId5" Type="http://schemas.openxmlformats.org/officeDocument/2006/relationships/hyperlink" Target="https://torrentfreak.com/pirates-are-valuable-customers-not-the-enemy-180606/" TargetMode="External"/><Relationship Id="rId15" Type="http://schemas.openxmlformats.org/officeDocument/2006/relationships/hyperlink" Target="https://en.wikipedia.org/wiki/Spotify" TargetMode="External"/><Relationship Id="rId10" Type="http://schemas.openxmlformats.org/officeDocument/2006/relationships/hyperlink" Target="https://doi.org/10.1108/IntR-11-2012-0243" TargetMode="External"/><Relationship Id="rId4" Type="http://schemas.openxmlformats.org/officeDocument/2006/relationships/hyperlink" Target="https://torrentfreak.com/extratorrent-shuts-down-for-good-170517/" TargetMode="External"/><Relationship Id="rId9" Type="http://schemas.openxmlformats.org/officeDocument/2006/relationships/hyperlink" Target="https://doi.org/10.1177/0266666917703638" TargetMode="External"/><Relationship Id="rId14" Type="http://schemas.openxmlformats.org/officeDocument/2006/relationships/hyperlink" Target="https://en.wikipedia.org/wiki/BitTorrent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deleine.lundman@lnu.se" TargetMode="External"/><Relationship Id="rId2" Type="http://schemas.openxmlformats.org/officeDocument/2006/relationships/hyperlink" Target="mailto:berketakristina@gmail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9267-6DF1-439F-8DEB-E63B8B280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18" y="345234"/>
            <a:ext cx="7184572" cy="3659833"/>
          </a:xfrm>
        </p:spPr>
        <p:txBody>
          <a:bodyPr>
            <a:normAutofit/>
          </a:bodyPr>
          <a:lstStyle/>
          <a:p>
            <a:r>
              <a:rPr lang="en-US" b="1" dirty="0"/>
              <a:t>The land of Pirate Bay: online piracy habits and opinions of Swedish students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94CCB-0C43-46E2-B084-B213EF508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918" y="4180113"/>
            <a:ext cx="6873357" cy="2332653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1800" b="1" dirty="0" smtClean="0"/>
              <a:t>Libraries in the Digital Age (LIDA), Zadar, Croatia, 13 – 15 June 2018</a:t>
            </a:r>
          </a:p>
          <a:p>
            <a:pPr algn="just"/>
            <a:r>
              <a:rPr lang="hr-HR" sz="1400" b="1" dirty="0" smtClean="0"/>
              <a:t>Kristina </a:t>
            </a:r>
            <a:r>
              <a:rPr lang="hr-HR" sz="1400" b="1" dirty="0"/>
              <a:t>Berketa </a:t>
            </a:r>
          </a:p>
          <a:p>
            <a:pPr algn="just"/>
            <a:r>
              <a:rPr lang="hr-HR" sz="1400" dirty="0"/>
              <a:t>Department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Information</a:t>
            </a:r>
            <a:r>
              <a:rPr lang="hr-HR" sz="1400" dirty="0"/>
              <a:t> Science</a:t>
            </a:r>
          </a:p>
          <a:p>
            <a:pPr algn="just"/>
            <a:r>
              <a:rPr lang="hr-HR" sz="1400" dirty="0"/>
              <a:t>University </a:t>
            </a:r>
            <a:r>
              <a:rPr lang="hr-HR" sz="1400" dirty="0" err="1"/>
              <a:t>of</a:t>
            </a:r>
            <a:r>
              <a:rPr lang="hr-HR" sz="1400" dirty="0"/>
              <a:t> Zadar</a:t>
            </a:r>
          </a:p>
          <a:p>
            <a:pPr algn="just"/>
            <a:r>
              <a:rPr lang="hr-HR" sz="1400" b="1" dirty="0" err="1"/>
              <a:t>Madeleine</a:t>
            </a:r>
            <a:r>
              <a:rPr lang="hr-HR" sz="1400" b="1" dirty="0"/>
              <a:t> </a:t>
            </a:r>
            <a:r>
              <a:rPr lang="hr-HR" sz="1400" b="1" dirty="0" err="1"/>
              <a:t>Lundman</a:t>
            </a:r>
            <a:r>
              <a:rPr lang="hr-HR" sz="1400" b="1" dirty="0"/>
              <a:t> </a:t>
            </a:r>
          </a:p>
          <a:p>
            <a:pPr algn="just"/>
            <a:r>
              <a:rPr lang="hr-HR" sz="1400" dirty="0"/>
              <a:t>Department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Library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Information</a:t>
            </a:r>
            <a:r>
              <a:rPr lang="hr-HR" sz="1400" dirty="0"/>
              <a:t> Science, </a:t>
            </a:r>
            <a:r>
              <a:rPr lang="hr-HR" sz="1400" dirty="0" err="1"/>
              <a:t>School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Cultural</a:t>
            </a:r>
            <a:r>
              <a:rPr lang="hr-HR" sz="1400" dirty="0"/>
              <a:t> </a:t>
            </a:r>
            <a:r>
              <a:rPr lang="hr-HR" sz="1400" dirty="0" err="1"/>
              <a:t>Sciences</a:t>
            </a:r>
            <a:endParaRPr lang="hr-HR" sz="1400" dirty="0"/>
          </a:p>
          <a:p>
            <a:pPr algn="just"/>
            <a:r>
              <a:rPr lang="hr-HR" sz="1400" dirty="0" err="1"/>
              <a:t>Linnaeus</a:t>
            </a:r>
            <a:r>
              <a:rPr lang="hr-HR" sz="1400" dirty="0"/>
              <a:t> University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B2520C-9A24-41D2-B31A-FB0475D7F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275" y="0"/>
            <a:ext cx="5038725" cy="633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0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8D1C-A6F0-4EC2-8F52-87900F4C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Sci-Hub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CC7F-5372-4E4F-A76A-AE881832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 err="1"/>
              <a:t>The</a:t>
            </a:r>
            <a:r>
              <a:rPr lang="hr-HR" dirty="0"/>
              <a:t> Pirate Bay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science</a:t>
            </a:r>
            <a:endParaRPr lang="hr-HR" dirty="0"/>
          </a:p>
          <a:p>
            <a:pPr algn="just"/>
            <a:r>
              <a:rPr lang="hr-HR" dirty="0" err="1"/>
              <a:t>Founded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2011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en-US" dirty="0"/>
              <a:t>Alexandra </a:t>
            </a:r>
            <a:r>
              <a:rPr lang="en-US" dirty="0" err="1"/>
              <a:t>Elbakyan</a:t>
            </a:r>
            <a:endParaRPr lang="hr-HR" dirty="0"/>
          </a:p>
          <a:p>
            <a:pPr algn="just"/>
            <a:r>
              <a:rPr lang="en-US" dirty="0"/>
              <a:t>The website sidesteps paywalls by connecting to institutional networks covered by subscription plans</a:t>
            </a:r>
            <a:r>
              <a:rPr lang="hr-HR" dirty="0"/>
              <a:t> </a:t>
            </a:r>
          </a:p>
          <a:p>
            <a:pPr algn="just"/>
            <a:r>
              <a:rPr lang="hr-HR" dirty="0" err="1"/>
              <a:t>Documents</a:t>
            </a:r>
            <a:r>
              <a:rPr lang="hr-HR" dirty="0"/>
              <a:t> </a:t>
            </a:r>
            <a:r>
              <a:rPr lang="hr-HR" dirty="0" err="1"/>
              <a:t>stored</a:t>
            </a:r>
            <a:r>
              <a:rPr lang="hr-HR" dirty="0"/>
              <a:t> </a:t>
            </a:r>
            <a:r>
              <a:rPr lang="en-US" dirty="0"/>
              <a:t>to </a:t>
            </a:r>
            <a:r>
              <a:rPr lang="en-US" dirty="0" err="1"/>
              <a:t>LibGen</a:t>
            </a:r>
            <a:r>
              <a:rPr lang="en-US" dirty="0"/>
              <a:t>, a massive online repository for articles and </a:t>
            </a:r>
            <a:r>
              <a:rPr lang="en-US" dirty="0" err="1"/>
              <a:t>ebooks</a:t>
            </a:r>
            <a:endParaRPr lang="hr-HR" dirty="0"/>
          </a:p>
          <a:p>
            <a:pPr algn="just"/>
            <a:r>
              <a:rPr lang="en-US" dirty="0"/>
              <a:t>Since 2015, Sci-Hub relies on its own storage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shut</a:t>
            </a:r>
            <a:r>
              <a:rPr lang="hr-HR" dirty="0"/>
              <a:t> </a:t>
            </a:r>
            <a:r>
              <a:rPr lang="hr-HR" dirty="0" err="1"/>
              <a:t>down</a:t>
            </a:r>
            <a:r>
              <a:rPr lang="hr-HR" dirty="0"/>
              <a:t> </a:t>
            </a:r>
            <a:r>
              <a:rPr lang="hr-HR" dirty="0" err="1"/>
              <a:t>multiple</a:t>
            </a:r>
            <a:r>
              <a:rPr lang="hr-HR" dirty="0"/>
              <a:t> </a:t>
            </a:r>
            <a:r>
              <a:rPr lang="hr-HR" dirty="0" err="1"/>
              <a:t>times</a:t>
            </a:r>
            <a:endParaRPr lang="hr-HR" dirty="0"/>
          </a:p>
          <a:p>
            <a:pPr algn="just"/>
            <a:r>
              <a:rPr lang="hr-HR" dirty="0"/>
              <a:t>I</a:t>
            </a:r>
            <a:r>
              <a:rPr lang="en-US" dirty="0"/>
              <a:t>t provides a gateway to knowledge that should be freely accessed, particularly in less developed countries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E4FCF-C4E9-4324-9DFD-70BA54C7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0AC814-B0AD-40FB-9336-2EEE42410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922" y="111102"/>
            <a:ext cx="1571687" cy="307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C75B-D59E-4C61-8B4A-0BB57FB8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Research </a:t>
            </a:r>
            <a:r>
              <a:rPr lang="hr-HR" dirty="0" err="1"/>
              <a:t>questions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1AE2C-4033-499D-8A86-2C4D5E44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RQ1: </a:t>
            </a:r>
            <a:r>
              <a:rPr lang="en-US" dirty="0" smtClean="0"/>
              <a:t>Do </a:t>
            </a:r>
            <a:r>
              <a:rPr lang="en-US" dirty="0"/>
              <a:t>Swedish students willingly use online piracy websites as a source for accessing or downloading digital materials? </a:t>
            </a:r>
            <a:endParaRPr lang="hr-HR" dirty="0"/>
          </a:p>
          <a:p>
            <a:r>
              <a:rPr lang="hr-HR" dirty="0" smtClean="0"/>
              <a:t>RQ2: </a:t>
            </a:r>
            <a:r>
              <a:rPr lang="en-US" dirty="0" smtClean="0"/>
              <a:t>Does </a:t>
            </a:r>
            <a:r>
              <a:rPr lang="en-US" dirty="0"/>
              <a:t>the use of illegal downloads and streaming services point to access problems and user habits rather than economic issues of the user?</a:t>
            </a:r>
            <a:endParaRPr lang="hr-HR" dirty="0"/>
          </a:p>
          <a:p>
            <a:r>
              <a:rPr lang="hr-HR" dirty="0" smtClean="0"/>
              <a:t>RQ3: </a:t>
            </a:r>
            <a:r>
              <a:rPr lang="en-US" dirty="0" smtClean="0"/>
              <a:t>Would </a:t>
            </a:r>
            <a:r>
              <a:rPr lang="en-US" dirty="0"/>
              <a:t>the Swedish students rather use Spotify than download music, legal or illegal?</a:t>
            </a:r>
            <a:endParaRPr lang="hr-HR" dirty="0"/>
          </a:p>
          <a:p>
            <a:r>
              <a:rPr lang="hr-HR" dirty="0" smtClean="0"/>
              <a:t>RQ4: </a:t>
            </a:r>
            <a:r>
              <a:rPr lang="en-US" dirty="0" smtClean="0"/>
              <a:t>Are </a:t>
            </a:r>
            <a:r>
              <a:rPr lang="en-US" dirty="0"/>
              <a:t>Swedish students familiar with Sci-Hub and reason behind it?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F4C60-6E20-4F05-80C9-4B40AB33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7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44EDA-B419-4884-8A67-9828AAD5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Methodology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CFFFF-0B2B-45B8-BBA6-ED5D3F12D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aim of this research was to research the online piracy habits and opinions of Swedish students</a:t>
            </a:r>
            <a:endParaRPr lang="hr-HR" dirty="0"/>
          </a:p>
          <a:p>
            <a:r>
              <a:rPr lang="en-US" dirty="0"/>
              <a:t>An online survey was targeted at Swedish students in the period of one month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00B407-D158-4532-8305-FB93B418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415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297B4-CF92-424E-B878-38466771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endParaRPr lang="hr-HR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DD4C95F-8DE7-4455-8F61-F853E47B4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3455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F576E-6BF4-45EA-BE8A-A87691BE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03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401F-DC11-4C62-A49C-9589B2B4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75C74-344B-49E3-AA4D-ABB5E804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7192B9D3-1590-4B24-9DE8-0D8D5CBE4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6711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8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268C4-687F-44C0-8B6F-23E99239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endParaRPr lang="hr-HR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A30267-7EDA-42CA-AD6B-55A817C6E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5999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85427-6EE7-4302-84F5-BF112780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400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2B226-3620-49E5-B196-36F02707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BB7D7-0D11-4DCA-9DCC-AF6B36D3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3237C28-9685-43F6-B50C-A0965FC76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1782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82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5342-E7E4-4C18-994B-0E3A98507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endParaRPr lang="hr-HR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41A876F-CDAB-4A93-AB0B-B47BA5053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473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5271F-E847-4195-8E3D-4F964EA6B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4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2052E-5716-4BC5-AED8-DD8F54D4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endParaRPr lang="hr-HR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4802191-6A61-4B67-89B4-0688DBBACE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0065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1BEEC-62EF-4D98-86C8-A3D945E5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36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242F-C72A-4E9C-BF57-C404ACC5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Results</a:t>
            </a:r>
            <a:endParaRPr lang="hr-HR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2CC8E0-6897-4D94-9D98-6CE5AB459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6770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9D38C-A613-4960-8B3E-AC1BC97C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6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8B3-2E8E-4918-83DB-97BAA80D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Introduction</a:t>
            </a:r>
            <a:r>
              <a:rPr lang="hr-H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CB55-647A-463E-A261-0C9ACC231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Piracy is defined as </a:t>
            </a:r>
            <a:r>
              <a:rPr lang="hr-HR" dirty="0" smtClean="0"/>
              <a:t>„</a:t>
            </a:r>
            <a:r>
              <a:rPr lang="en-US" dirty="0" smtClean="0"/>
              <a:t>unauthorized </a:t>
            </a:r>
            <a:r>
              <a:rPr lang="en-US" dirty="0"/>
              <a:t>use of intellectual </a:t>
            </a:r>
            <a:r>
              <a:rPr lang="en-US" dirty="0" smtClean="0"/>
              <a:t>property</a:t>
            </a:r>
            <a:r>
              <a:rPr lang="hr-HR" dirty="0" smtClean="0"/>
              <a:t>” (De Korte and Van Kenhove 2015, 441)</a:t>
            </a:r>
            <a:endParaRPr lang="hr-HR" dirty="0"/>
          </a:p>
          <a:p>
            <a:pPr algn="just"/>
            <a:r>
              <a:rPr lang="hr-HR" dirty="0"/>
              <a:t>E</a:t>
            </a:r>
            <a:r>
              <a:rPr lang="en-US" dirty="0" err="1"/>
              <a:t>ntertainment</a:t>
            </a:r>
            <a:r>
              <a:rPr lang="en-US" dirty="0"/>
              <a:t> industry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en-US" dirty="0"/>
              <a:t>wag</a:t>
            </a:r>
            <a:r>
              <a:rPr lang="hr-HR" dirty="0" err="1"/>
              <a:t>ing</a:t>
            </a:r>
            <a:r>
              <a:rPr lang="hr-HR" dirty="0"/>
              <a:t> </a:t>
            </a:r>
            <a:r>
              <a:rPr lang="en-US" dirty="0"/>
              <a:t>wars against piracy</a:t>
            </a:r>
            <a:r>
              <a:rPr lang="hr-HR" dirty="0"/>
              <a:t> for </a:t>
            </a:r>
            <a:r>
              <a:rPr lang="hr-HR" dirty="0" err="1"/>
              <a:t>years</a:t>
            </a:r>
            <a:endParaRPr lang="hr-HR" dirty="0"/>
          </a:p>
          <a:p>
            <a:pPr algn="just"/>
            <a:r>
              <a:rPr lang="en-US" dirty="0"/>
              <a:t>For the purpose of this study we have defined online piracy as the illegal acquisition of infringed copyrighted digital media file</a:t>
            </a:r>
            <a:r>
              <a:rPr lang="hr-HR" dirty="0"/>
              <a:t> </a:t>
            </a:r>
          </a:p>
          <a:p>
            <a:pPr algn="just"/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looking</a:t>
            </a:r>
            <a:r>
              <a:rPr lang="hr-HR" dirty="0"/>
              <a:t> </a:t>
            </a:r>
            <a:r>
              <a:rPr lang="hr-HR" dirty="0" err="1"/>
              <a:t>glass</a:t>
            </a:r>
            <a:r>
              <a:rPr lang="hr-HR" dirty="0"/>
              <a:t>: </a:t>
            </a:r>
            <a:r>
              <a:rPr lang="hr-HR" dirty="0" err="1"/>
              <a:t>piracy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Pirate Bay, </a:t>
            </a:r>
            <a:r>
              <a:rPr lang="hr-HR" dirty="0" err="1"/>
              <a:t>Spotify</a:t>
            </a:r>
            <a:r>
              <a:rPr lang="hr-HR" dirty="0"/>
              <a:t>, </a:t>
            </a:r>
            <a:r>
              <a:rPr lang="hr-HR" dirty="0" err="1"/>
              <a:t>Sci-Hub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Swedish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792C6-EECC-4DF4-BDD8-068FFEF6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03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AB94-1ACE-458E-8C6B-3A422F7C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say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Sci-Hub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0B06-0920-4A44-BACB-06B788003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„</a:t>
            </a:r>
            <a:r>
              <a:rPr lang="en-US" dirty="0"/>
              <a:t> It's a good initiative but not a solution, it's not </a:t>
            </a:r>
            <a:r>
              <a:rPr lang="en-US" dirty="0" err="1"/>
              <a:t>resonable</a:t>
            </a:r>
            <a:r>
              <a:rPr lang="en-US" dirty="0"/>
              <a:t> for the government to purchase back research they've already funded, the system has to improve somehow.</a:t>
            </a:r>
            <a:r>
              <a:rPr lang="hr-HR" dirty="0"/>
              <a:t> „</a:t>
            </a:r>
          </a:p>
          <a:p>
            <a:endParaRPr lang="hr-HR" dirty="0"/>
          </a:p>
          <a:p>
            <a:r>
              <a:rPr lang="hr-HR" dirty="0"/>
              <a:t>„ </a:t>
            </a:r>
            <a:r>
              <a:rPr lang="en-US" dirty="0"/>
              <a:t>What really resonated with me is the inability for libraries in poorer countries to provide their </a:t>
            </a:r>
            <a:r>
              <a:rPr lang="en-US" dirty="0" err="1"/>
              <a:t>reseachers</a:t>
            </a:r>
            <a:r>
              <a:rPr lang="en-US" dirty="0"/>
              <a:t> and students with high quality research articles because of a lack of funds.</a:t>
            </a:r>
            <a:r>
              <a:rPr lang="hr-HR" dirty="0"/>
              <a:t> „</a:t>
            </a:r>
          </a:p>
          <a:p>
            <a:endParaRPr lang="hr-HR" dirty="0"/>
          </a:p>
          <a:p>
            <a:r>
              <a:rPr lang="hr-HR" dirty="0"/>
              <a:t>„ </a:t>
            </a:r>
            <a:r>
              <a:rPr lang="en-US" dirty="0"/>
              <a:t>I agree that research and information should be accessed by anyone, and not just those </a:t>
            </a:r>
            <a:r>
              <a:rPr lang="en-US" dirty="0" err="1"/>
              <a:t>privilaged</a:t>
            </a:r>
            <a:r>
              <a:rPr lang="en-US" dirty="0"/>
              <a:t> to.</a:t>
            </a:r>
            <a:r>
              <a:rPr lang="hr-HR" dirty="0"/>
              <a:t> „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112D3-6DC7-488F-8AE9-124EFF608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57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230A8-3B80-4868-88DE-8AF871DE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Conclusion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071A8-241A-41C9-8C22-A9D827661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en-US" dirty="0" err="1"/>
              <a:t>iracy</a:t>
            </a:r>
            <a:r>
              <a:rPr lang="en-US" dirty="0"/>
              <a:t> is still alive among Swedish students but mostly used for movies and TV shows</a:t>
            </a:r>
            <a:endParaRPr lang="hr-HR" dirty="0"/>
          </a:p>
          <a:p>
            <a:r>
              <a:rPr lang="hr-HR" dirty="0"/>
              <a:t>Major problem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materials</a:t>
            </a:r>
            <a:endParaRPr lang="hr-HR" dirty="0"/>
          </a:p>
          <a:p>
            <a:r>
              <a:rPr lang="en-US" dirty="0"/>
              <a:t>Spotify is used as a substitute for music download and music piracy</a:t>
            </a:r>
            <a:endParaRPr lang="hr-HR" dirty="0"/>
          </a:p>
          <a:p>
            <a:r>
              <a:rPr lang="en-US" dirty="0"/>
              <a:t>Swedish students are not aware od Sci-Hub and the reasons behind it</a:t>
            </a:r>
            <a:endParaRPr lang="hr-HR" dirty="0"/>
          </a:p>
          <a:p>
            <a:r>
              <a:rPr lang="hr-HR" dirty="0" err="1"/>
              <a:t>Further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needed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3DAD5-E50C-4B40-8722-2E4A759C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0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24EAD-9DD3-4A56-8A34-58EA36148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948E-545F-44A4-B351-248D1142D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849522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Aguiar, Luis and Joel </a:t>
            </a:r>
            <a:r>
              <a:rPr lang="en-US" dirty="0" err="1"/>
              <a:t>Waldfogel</a:t>
            </a:r>
            <a:r>
              <a:rPr lang="en-US" dirty="0"/>
              <a:t>. 2015. “Streaming Reaches Flood Stage: Does Spotify Stimulate or Depress Music Sales?” Institute for Prospective Technological Studies Digital Economy Working Paper 2015/05: 1-37. </a:t>
            </a:r>
            <a:r>
              <a:rPr lang="en-US" u="sng" dirty="0">
                <a:hlinkClick r:id="rId2"/>
              </a:rPr>
              <a:t>https://ec.europa.eu/jrc/sites/jrcsh/files/JRC96951.pdf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/>
              <a:t>De Corte, Charlotte Emily and Patrick Van </a:t>
            </a:r>
            <a:r>
              <a:rPr lang="en-US" dirty="0" err="1"/>
              <a:t>Kenhove</a:t>
            </a:r>
            <a:r>
              <a:rPr lang="en-US" dirty="0"/>
              <a:t>. 2017. “One Sail Fits All? A Psychographic Segmentation of Digital Pirates”. Journal of Business Ethics 143, no. 3: 441-465. </a:t>
            </a:r>
            <a:r>
              <a:rPr lang="hr-HR" u="sng" dirty="0">
                <a:hlinkClick r:id="rId3"/>
              </a:rPr>
              <a:t>https://doi.org/10.1007/s10551-015-2789-8</a:t>
            </a:r>
            <a:r>
              <a:rPr lang="hr-HR" dirty="0"/>
              <a:t>. </a:t>
            </a:r>
          </a:p>
          <a:p>
            <a:r>
              <a:rPr lang="en-US" dirty="0"/>
              <a:t>Ernesto. 2017. "</a:t>
            </a:r>
            <a:r>
              <a:rPr lang="en-US" dirty="0" err="1"/>
              <a:t>ExtraTorrent</a:t>
            </a:r>
            <a:r>
              <a:rPr lang="en-US" dirty="0"/>
              <a:t> Shuts Down For Good". </a:t>
            </a:r>
            <a:r>
              <a:rPr lang="en-US" dirty="0" err="1"/>
              <a:t>TorrentFreak</a:t>
            </a:r>
            <a:r>
              <a:rPr lang="en-US" dirty="0"/>
              <a:t>, May 17, 2017. </a:t>
            </a:r>
            <a:r>
              <a:rPr lang="en-US" u="sng" dirty="0">
                <a:hlinkClick r:id="rId4"/>
              </a:rPr>
              <a:t>https://torrentfreak.com/extratorrent-shuts-down-for-good-170517/</a:t>
            </a:r>
            <a:r>
              <a:rPr lang="en-US" dirty="0"/>
              <a:t>.</a:t>
            </a:r>
            <a:endParaRPr lang="hr-HR" dirty="0"/>
          </a:p>
          <a:p>
            <a:r>
              <a:rPr lang="en-US" dirty="0"/>
              <a:t>Ernesto. 2018. “Pirates Are Valuable Customers, Not The Enemy”. </a:t>
            </a:r>
            <a:r>
              <a:rPr lang="en-US" dirty="0" err="1"/>
              <a:t>TorrentFreak</a:t>
            </a:r>
            <a:r>
              <a:rPr lang="en-US" dirty="0"/>
              <a:t> June 6, 2018. </a:t>
            </a:r>
            <a:r>
              <a:rPr lang="en-US" u="sng" dirty="0">
                <a:hlinkClick r:id="rId5"/>
              </a:rPr>
              <a:t>https://torrentfreak.com/pirates-are-valuable-customers-not-the-enemy-180606/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/>
              <a:t>Lindgren, Simon. 2013. “Pirate Panics: Comparing news and blog discourse on illegal file sharing in Sweden:” Information, Communication &amp; Society 16, no. 8.: 1242-1265. https://doi.org/</a:t>
            </a:r>
            <a:r>
              <a:rPr lang="hr-HR" u="sng" dirty="0">
                <a:hlinkClick r:id="rId6"/>
              </a:rPr>
              <a:t>10.1080/1369118X.2012.757632</a:t>
            </a:r>
            <a:r>
              <a:rPr lang="hr-HR" dirty="0"/>
              <a:t>. </a:t>
            </a:r>
          </a:p>
          <a:p>
            <a:r>
              <a:rPr lang="en-US" dirty="0" err="1"/>
              <a:t>Maack</a:t>
            </a:r>
            <a:r>
              <a:rPr lang="en-US" dirty="0"/>
              <a:t>, </a:t>
            </a:r>
            <a:r>
              <a:rPr lang="en-US" dirty="0" err="1"/>
              <a:t>Már</a:t>
            </a:r>
            <a:r>
              <a:rPr lang="en-US" dirty="0"/>
              <a:t> </a:t>
            </a:r>
            <a:r>
              <a:rPr lang="en-US" dirty="0" err="1"/>
              <a:t>Másson</a:t>
            </a:r>
            <a:r>
              <a:rPr lang="en-US" dirty="0"/>
              <a:t>. 2017. "EU paid for a report that concluded piracy isn’t harmful —and tried to hide the findings." The Next Web, September 21, 2017. </a:t>
            </a:r>
            <a:r>
              <a:rPr lang="en-US" u="sng" dirty="0">
                <a:hlinkClick r:id="rId7"/>
              </a:rPr>
              <a:t>https://thenextweb.com/eu/2017/09/21/eu-paid-report-concluded-piracy-isnt-harmful-tried-hide-findings/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/>
              <a:t>Marx, Nick. 2013. "Storage Wars: Clouds, </a:t>
            </a:r>
            <a:r>
              <a:rPr lang="en-US" dirty="0" err="1"/>
              <a:t>Cyberlockers</a:t>
            </a:r>
            <a:r>
              <a:rPr lang="en-US" dirty="0"/>
              <a:t>, and Media Piracy in the Digital Economy." Journal of e-Media Studies 3, no.1: 1-27. </a:t>
            </a:r>
            <a:r>
              <a:rPr lang="en-US" u="sng" dirty="0">
                <a:hlinkClick r:id="rId8"/>
              </a:rPr>
              <a:t>http://doi.org/10.1349/PS1.1938-6060.A.426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/>
              <a:t>Novo, Luis A. B. and Viviani C. </a:t>
            </a:r>
            <a:r>
              <a:rPr lang="en-US" dirty="0" err="1"/>
              <a:t>Onishi</a:t>
            </a:r>
            <a:r>
              <a:rPr lang="en-US" dirty="0"/>
              <a:t>. 2017. “Could Sci-Hub become a quicksand for authors?” Information Development 33, no. 3: 324-325. </a:t>
            </a:r>
            <a:r>
              <a:rPr lang="en-US" u="sng" dirty="0">
                <a:hlinkClick r:id="rId9"/>
              </a:rPr>
              <a:t>https://doi.org/10.1177/0266666917703638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 err="1"/>
              <a:t>Phau</a:t>
            </a:r>
            <a:r>
              <a:rPr lang="en-US" dirty="0"/>
              <a:t>, Ian, Aaron Lim, Johan Liang and Michael Lwin. 2014. “Engaging in digital piracy of movies: a theory of planned behavior approach.” Internet Research 24, no. 2: 246-266. </a:t>
            </a:r>
            <a:r>
              <a:rPr lang="hr-HR" u="sng" dirty="0">
                <a:hlinkClick r:id="rId10"/>
              </a:rPr>
              <a:t>https://doi.org/10.1108/IntR-11-2012-0243</a:t>
            </a:r>
            <a:r>
              <a:rPr lang="hr-HR" dirty="0"/>
              <a:t>. </a:t>
            </a:r>
          </a:p>
          <a:p>
            <a:r>
              <a:rPr lang="hr-HR" dirty="0" err="1"/>
              <a:t>Sudler</a:t>
            </a:r>
            <a:r>
              <a:rPr lang="hr-HR" dirty="0"/>
              <a:t>, </a:t>
            </a:r>
            <a:r>
              <a:rPr lang="hr-HR" dirty="0" err="1"/>
              <a:t>Hasshi</a:t>
            </a:r>
            <a:r>
              <a:rPr lang="hr-HR" dirty="0"/>
              <a:t>. 2013. </a:t>
            </a:r>
            <a:r>
              <a:rPr lang="en-US" dirty="0"/>
              <a:t>“</a:t>
            </a:r>
            <a:r>
              <a:rPr lang="hr-HR" dirty="0" err="1"/>
              <a:t>Effectiveness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anti-piracy</a:t>
            </a:r>
            <a:r>
              <a:rPr lang="hr-HR" dirty="0"/>
              <a:t> </a:t>
            </a:r>
            <a:r>
              <a:rPr lang="hr-HR" dirty="0" err="1"/>
              <a:t>technology</a:t>
            </a:r>
            <a:r>
              <a:rPr lang="hr-HR" dirty="0"/>
              <a:t>: </a:t>
            </a:r>
            <a:r>
              <a:rPr lang="hr-HR" dirty="0" err="1"/>
              <a:t>Finding</a:t>
            </a:r>
            <a:r>
              <a:rPr lang="hr-HR" dirty="0"/>
              <a:t> </a:t>
            </a:r>
            <a:r>
              <a:rPr lang="hr-HR" dirty="0" err="1"/>
              <a:t>appropriate</a:t>
            </a:r>
            <a:r>
              <a:rPr lang="hr-HR" dirty="0"/>
              <a:t> </a:t>
            </a:r>
            <a:r>
              <a:rPr lang="hr-HR" dirty="0" err="1"/>
              <a:t>solutions</a:t>
            </a:r>
            <a:r>
              <a:rPr lang="hr-HR" dirty="0"/>
              <a:t> for </a:t>
            </a:r>
            <a:r>
              <a:rPr lang="hr-HR" dirty="0" err="1"/>
              <a:t>evolving</a:t>
            </a:r>
            <a:r>
              <a:rPr lang="hr-HR" dirty="0"/>
              <a:t> online </a:t>
            </a:r>
            <a:r>
              <a:rPr lang="hr-HR" dirty="0" err="1"/>
              <a:t>piracy</a:t>
            </a:r>
            <a:r>
              <a:rPr lang="hr-HR" dirty="0"/>
              <a:t>.</a:t>
            </a:r>
            <a:r>
              <a:rPr lang="en-US" dirty="0"/>
              <a:t>“ </a:t>
            </a:r>
            <a:r>
              <a:rPr lang="hr-HR" dirty="0"/>
              <a:t>Business </a:t>
            </a:r>
            <a:r>
              <a:rPr lang="hr-HR" dirty="0" err="1"/>
              <a:t>Horizons</a:t>
            </a:r>
            <a:r>
              <a:rPr lang="hr-HR" dirty="0"/>
              <a:t> 56, no. 2: 149-157. </a:t>
            </a:r>
            <a:r>
              <a:rPr lang="hr-HR" u="sng" dirty="0">
                <a:hlinkClick r:id="rId11" tooltip="Persistent link using digital object identifier"/>
              </a:rPr>
              <a:t>https://doi.org/10.1016/j.bushor.2012.11.001</a:t>
            </a:r>
            <a:r>
              <a:rPr lang="hr-HR" dirty="0"/>
              <a:t>. </a:t>
            </a:r>
          </a:p>
          <a:p>
            <a:r>
              <a:rPr lang="en-US" dirty="0"/>
              <a:t>The Pirate Bay. n.d. "About." Accessed June 10, 2018. </a:t>
            </a:r>
            <a:r>
              <a:rPr lang="en-US" u="sng" dirty="0">
                <a:hlinkClick r:id="rId12"/>
              </a:rPr>
              <a:t>https://thepiratebay.org/about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 err="1"/>
              <a:t>Wikhamn</a:t>
            </a:r>
            <a:r>
              <a:rPr lang="en-US" dirty="0"/>
              <a:t>, Björn </a:t>
            </a:r>
            <a:r>
              <a:rPr lang="en-US" dirty="0" err="1"/>
              <a:t>Remneland</a:t>
            </a:r>
            <a:r>
              <a:rPr lang="en-US" dirty="0"/>
              <a:t> and David Knights. 2016. "Associations for disruptiveness – The Pirate Bay vs. Spotify." Journal of Technology Management and Innovation 11, no.3: 40-49. </a:t>
            </a:r>
            <a:r>
              <a:rPr lang="en-US" u="sng" dirty="0">
                <a:hlinkClick r:id="rId13"/>
              </a:rPr>
              <a:t>http://dx.doi.org/10.4067/S0718-27242016000300005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/>
              <a:t>Wikipedia. n.d. “BitTorrent”. Last modified May 29, 2018. </a:t>
            </a:r>
            <a:r>
              <a:rPr lang="en-US" u="sng" dirty="0">
                <a:hlinkClick r:id="rId14"/>
              </a:rPr>
              <a:t>https://en.wikipedia.org/wiki/BitTorrent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/>
              <a:t>Wikipedia. n.d. “Spotify” Last modified June 10, 2018. </a:t>
            </a:r>
            <a:r>
              <a:rPr lang="en-US" u="sng" dirty="0">
                <a:hlinkClick r:id="rId15"/>
              </a:rPr>
              <a:t>https://en.wikipedia.org/wiki/Spotify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/>
              <a:t>Wikipedia. n.d. “The Pirate Bay”. Last modified June 7, 2018. </a:t>
            </a:r>
            <a:r>
              <a:rPr lang="en-US" u="sng" dirty="0">
                <a:hlinkClick r:id="rId16"/>
              </a:rPr>
              <a:t>https://en.wikipedia.org/wiki/The_Pirate_Bay</a:t>
            </a:r>
            <a:r>
              <a:rPr lang="en-US" dirty="0"/>
              <a:t>.</a:t>
            </a:r>
            <a:endParaRPr lang="hr-HR" dirty="0"/>
          </a:p>
          <a:p>
            <a:r>
              <a:rPr lang="hr-HR" dirty="0"/>
              <a:t>All </a:t>
            </a:r>
            <a:r>
              <a:rPr lang="hr-HR" dirty="0" err="1"/>
              <a:t>photographs</a:t>
            </a:r>
            <a:r>
              <a:rPr lang="hr-HR" dirty="0"/>
              <a:t> </a:t>
            </a:r>
            <a:r>
              <a:rPr lang="hr-HR" dirty="0" err="1"/>
              <a:t>taken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Wikipedia</a:t>
            </a:r>
            <a:r>
              <a:rPr lang="hr-HR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4453D-BC88-4EC7-ABB2-53C801AB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88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E150CF7-E30E-47C9-B3DE-0C1FBBBC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59" y="1481070"/>
            <a:ext cx="10947042" cy="3081405"/>
          </a:xfrm>
        </p:spPr>
        <p:txBody>
          <a:bodyPr/>
          <a:lstStyle/>
          <a:p>
            <a:pPr algn="ctr"/>
            <a:r>
              <a:rPr lang="en-US" b="1" dirty="0"/>
              <a:t>Thank you for your attention</a:t>
            </a:r>
            <a:r>
              <a:rPr lang="hr-HR" b="1" dirty="0"/>
              <a:t> </a:t>
            </a:r>
            <a:r>
              <a:rPr lang="hr-HR" b="1" dirty="0">
                <a:sym typeface="Wingdings" panose="05000000000000000000" pitchFamily="2" charset="2"/>
              </a:rPr>
              <a:t> </a:t>
            </a:r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287C78-DDE6-4D2C-89C4-286A24A292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Contact info:</a:t>
            </a:r>
          </a:p>
          <a:p>
            <a:r>
              <a:rPr lang="hr-HR" dirty="0" smtClean="0"/>
              <a:t>Kristina Berketa </a:t>
            </a:r>
            <a:r>
              <a:rPr lang="hr-HR" dirty="0" smtClean="0">
                <a:hlinkClick r:id="rId2"/>
              </a:rPr>
              <a:t>berketakristina@gmail.com</a:t>
            </a:r>
            <a:endParaRPr lang="hr-HR" dirty="0" smtClean="0"/>
          </a:p>
          <a:p>
            <a:r>
              <a:rPr lang="hr-HR" dirty="0" smtClean="0"/>
              <a:t>Madeleine Lundman </a:t>
            </a:r>
            <a:r>
              <a:rPr lang="hr-HR" dirty="0" smtClean="0">
                <a:hlinkClick r:id="rId3"/>
              </a:rPr>
              <a:t>madeleine.lundman@lnu.se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B060F-CC3C-4A27-BC71-7B27D25F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01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F0A5-7B1C-461D-B1FE-75B352A9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Piracy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F5C68-D1BC-4300-B103-B67AA7E81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started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MP3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Napster</a:t>
            </a:r>
            <a:endParaRPr lang="hr-HR" dirty="0"/>
          </a:p>
          <a:p>
            <a:pPr algn="just"/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popular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Metallica</a:t>
            </a:r>
            <a:endParaRPr lang="hr-HR" dirty="0"/>
          </a:p>
          <a:p>
            <a:pPr algn="just"/>
            <a:r>
              <a:rPr lang="hr-HR" dirty="0" err="1"/>
              <a:t>Today</a:t>
            </a:r>
            <a:r>
              <a:rPr lang="hr-HR" dirty="0"/>
              <a:t> most </a:t>
            </a:r>
            <a:r>
              <a:rPr lang="hr-HR" dirty="0" err="1"/>
              <a:t>pirated</a:t>
            </a:r>
            <a:r>
              <a:rPr lang="hr-HR" dirty="0"/>
              <a:t>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materials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movies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TV </a:t>
            </a:r>
            <a:r>
              <a:rPr lang="hr-HR" dirty="0" err="1"/>
              <a:t>shows</a:t>
            </a:r>
            <a:endParaRPr lang="hr-HR" dirty="0"/>
          </a:p>
          <a:p>
            <a:pPr algn="just"/>
            <a:r>
              <a:rPr lang="en-US" dirty="0"/>
              <a:t>The belief that illegal downloading influence the sales of the entertainment industries has been highly debatable</a:t>
            </a:r>
            <a:r>
              <a:rPr lang="hr-HR" dirty="0"/>
              <a:t> </a:t>
            </a:r>
          </a:p>
          <a:p>
            <a:pPr algn="just"/>
            <a:r>
              <a:rPr lang="en-US" dirty="0"/>
              <a:t>“a precise assessment of actual economic loss from piracy is very difficult”</a:t>
            </a:r>
            <a:r>
              <a:rPr lang="hr-HR" dirty="0"/>
              <a:t> </a:t>
            </a:r>
            <a:r>
              <a:rPr lang="en-US" dirty="0"/>
              <a:t>(De Korte and Van </a:t>
            </a:r>
            <a:r>
              <a:rPr lang="en-US" dirty="0" err="1"/>
              <a:t>Kenhove</a:t>
            </a:r>
            <a:r>
              <a:rPr lang="en-US" dirty="0"/>
              <a:t> 2015, 441)</a:t>
            </a:r>
            <a:endParaRPr lang="hr-HR" dirty="0"/>
          </a:p>
          <a:p>
            <a:pPr algn="just"/>
            <a:r>
              <a:rPr lang="en-US" dirty="0"/>
              <a:t>In 2017 it was discovered that the European Commission did not publish a report that debunks evidence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piracy</a:t>
            </a:r>
            <a:r>
              <a:rPr lang="hr-HR" dirty="0"/>
              <a:t> </a:t>
            </a:r>
            <a:r>
              <a:rPr lang="hr-HR" dirty="0" err="1"/>
              <a:t>influencing</a:t>
            </a:r>
            <a:r>
              <a:rPr lang="hr-HR" dirty="0"/>
              <a:t> </a:t>
            </a:r>
            <a:r>
              <a:rPr lang="hr-HR" dirty="0" err="1"/>
              <a:t>sales</a:t>
            </a:r>
            <a:endParaRPr lang="hr-HR" dirty="0"/>
          </a:p>
          <a:p>
            <a:pPr algn="just"/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E27F0-6D1B-4FD4-AAF8-E241262B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7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2B727-2EC8-438A-BC3B-81ABD1A5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Piracy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F186-A32B-4234-910E-5225E3EE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err="1"/>
              <a:t>Piracy</a:t>
            </a:r>
            <a:r>
              <a:rPr lang="hr-HR" dirty="0"/>
              <a:t> </a:t>
            </a:r>
            <a:r>
              <a:rPr lang="hr-HR" dirty="0" err="1"/>
              <a:t>equals</a:t>
            </a:r>
            <a:r>
              <a:rPr lang="hr-HR" dirty="0"/>
              <a:t> </a:t>
            </a:r>
            <a:r>
              <a:rPr lang="hr-HR" dirty="0" err="1"/>
              <a:t>sharing</a:t>
            </a:r>
            <a:endParaRPr lang="hr-HR" dirty="0"/>
          </a:p>
          <a:p>
            <a:pPr algn="just"/>
            <a:r>
              <a:rPr lang="en-US" dirty="0"/>
              <a:t>Freedom of information for all by providing file sharing to the masses</a:t>
            </a:r>
            <a:r>
              <a:rPr lang="hr-HR" dirty="0"/>
              <a:t> </a:t>
            </a:r>
          </a:p>
          <a:p>
            <a:pPr algn="just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war</a:t>
            </a:r>
            <a:r>
              <a:rPr lang="hr-HR" dirty="0"/>
              <a:t> on </a:t>
            </a:r>
            <a:r>
              <a:rPr lang="hr-HR" dirty="0" err="1"/>
              <a:t>piracy</a:t>
            </a:r>
            <a:r>
              <a:rPr lang="hr-HR" dirty="0"/>
              <a:t> </a:t>
            </a:r>
            <a:r>
              <a:rPr lang="hr-HR" dirty="0" err="1"/>
              <a:t>resulted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shut</a:t>
            </a:r>
            <a:r>
              <a:rPr lang="hr-HR" dirty="0"/>
              <a:t> </a:t>
            </a:r>
            <a:r>
              <a:rPr lang="hr-HR" dirty="0" err="1"/>
              <a:t>down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popular</a:t>
            </a:r>
            <a:r>
              <a:rPr lang="hr-HR" dirty="0"/>
              <a:t> </a:t>
            </a:r>
            <a:r>
              <a:rPr lang="hr-HR" dirty="0" err="1"/>
              <a:t>torrent</a:t>
            </a:r>
            <a:r>
              <a:rPr lang="hr-HR" dirty="0"/>
              <a:t> </a:t>
            </a:r>
            <a:r>
              <a:rPr lang="hr-HR" dirty="0" err="1"/>
              <a:t>websites</a:t>
            </a:r>
            <a:r>
              <a:rPr lang="hr-HR" dirty="0"/>
              <a:t>, </a:t>
            </a:r>
            <a:r>
              <a:rPr lang="hr-HR" dirty="0" err="1"/>
              <a:t>e.g</a:t>
            </a:r>
            <a:r>
              <a:rPr lang="hr-HR" dirty="0"/>
              <a:t>. </a:t>
            </a:r>
            <a:r>
              <a:rPr lang="hr-HR" dirty="0" err="1"/>
              <a:t>ExtraTorrent</a:t>
            </a:r>
            <a:r>
              <a:rPr lang="hr-HR" dirty="0"/>
              <a:t>, </a:t>
            </a:r>
            <a:r>
              <a:rPr lang="hr-HR" dirty="0" err="1"/>
              <a:t>KickAss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en-US" dirty="0" err="1"/>
              <a:t>Torrentz</a:t>
            </a:r>
            <a:endParaRPr lang="hr-HR" dirty="0"/>
          </a:p>
          <a:p>
            <a:pPr algn="just"/>
            <a:r>
              <a:rPr lang="hr-HR" dirty="0" err="1"/>
              <a:t>The</a:t>
            </a:r>
            <a:r>
              <a:rPr lang="hr-HR" dirty="0"/>
              <a:t> Pirate Bay </a:t>
            </a:r>
            <a:r>
              <a:rPr lang="hr-HR" dirty="0" err="1"/>
              <a:t>is</a:t>
            </a:r>
            <a:r>
              <a:rPr lang="hr-HR" dirty="0"/>
              <a:t> „</a:t>
            </a:r>
            <a:r>
              <a:rPr lang="en-US" dirty="0"/>
              <a:t>the galaxy’s most resilient BitTorrent site”</a:t>
            </a:r>
            <a:r>
              <a:rPr lang="hr-HR" dirty="0"/>
              <a:t> </a:t>
            </a: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6F13C-E3CB-49BD-84BE-3FE8F1CB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04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A158F-6EC6-42F5-B3D3-36C6E6D4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Pirate Bay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F75F7-21AF-4494-8CFF-2F4D40FB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0533D27-D379-4454-937F-555EBA804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W</a:t>
            </a:r>
            <a:r>
              <a:rPr lang="en-US" dirty="0" err="1"/>
              <a:t>ebsite</a:t>
            </a:r>
            <a:r>
              <a:rPr lang="en-US" dirty="0"/>
              <a:t> that facilitates peer-to-peer sharing of digital content by the searchable index of </a:t>
            </a:r>
            <a:r>
              <a:rPr lang="en-US" dirty="0" err="1"/>
              <a:t>BitTorrents</a:t>
            </a:r>
            <a:endParaRPr lang="hr-HR" dirty="0"/>
          </a:p>
          <a:p>
            <a:pPr algn="just"/>
            <a:r>
              <a:rPr lang="hr-HR" dirty="0"/>
              <a:t>S</a:t>
            </a:r>
            <a:r>
              <a:rPr lang="en-US" dirty="0" err="1"/>
              <a:t>tarted</a:t>
            </a:r>
            <a:r>
              <a:rPr lang="en-US" dirty="0"/>
              <a:t> by the Swedish anti-copyright organization </a:t>
            </a:r>
            <a:r>
              <a:rPr lang="en-US" dirty="0" err="1"/>
              <a:t>Piratbyrån</a:t>
            </a:r>
            <a:r>
              <a:rPr lang="en-US" dirty="0"/>
              <a:t> </a:t>
            </a:r>
            <a:r>
              <a:rPr lang="hr-HR" dirty="0" err="1"/>
              <a:t>in</a:t>
            </a:r>
            <a:r>
              <a:rPr lang="hr-HR" dirty="0"/>
              <a:t> 2003</a:t>
            </a:r>
          </a:p>
          <a:p>
            <a:pPr algn="just"/>
            <a:r>
              <a:rPr lang="hr-HR" dirty="0" err="1"/>
              <a:t>The</a:t>
            </a:r>
            <a:r>
              <a:rPr lang="hr-HR" dirty="0"/>
              <a:t> Pirate Bay </a:t>
            </a:r>
            <a:r>
              <a:rPr lang="hr-HR" dirty="0" err="1"/>
              <a:t>founders</a:t>
            </a:r>
            <a:r>
              <a:rPr lang="hr-HR" dirty="0"/>
              <a:t>: </a:t>
            </a:r>
            <a:r>
              <a:rPr lang="en-US" dirty="0"/>
              <a:t>Peter </a:t>
            </a:r>
            <a:r>
              <a:rPr lang="en-US" dirty="0" err="1"/>
              <a:t>Sunde</a:t>
            </a:r>
            <a:r>
              <a:rPr lang="en-US" dirty="0"/>
              <a:t>, Fredrik Neij and </a:t>
            </a:r>
            <a:r>
              <a:rPr lang="en-US" dirty="0" err="1"/>
              <a:t>Gottfrid</a:t>
            </a:r>
            <a:r>
              <a:rPr lang="en-US" dirty="0"/>
              <a:t> </a:t>
            </a:r>
            <a:r>
              <a:rPr lang="en-US" dirty="0" err="1"/>
              <a:t>Svartholm</a:t>
            </a:r>
            <a:r>
              <a:rPr lang="hr-HR" dirty="0"/>
              <a:t> </a:t>
            </a:r>
          </a:p>
          <a:p>
            <a:pPr algn="just"/>
            <a:r>
              <a:rPr lang="hr-HR" dirty="0"/>
              <a:t>Found </a:t>
            </a:r>
            <a:r>
              <a:rPr lang="hr-HR" dirty="0" smtClean="0"/>
              <a:t>guilty </a:t>
            </a:r>
            <a:r>
              <a:rPr lang="hr-HR" dirty="0"/>
              <a:t>for copyright infregment in 2009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D12CF8-B2AE-4AA2-B001-BE6A09046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11" y="4296240"/>
            <a:ext cx="2262389" cy="25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3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541A-76C1-44BC-8034-DFAFAC79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Pirate Bay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D85-53ED-46F9-AB50-2DF2DCE5D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err="1"/>
              <a:t>The</a:t>
            </a:r>
            <a:r>
              <a:rPr lang="hr-HR" dirty="0"/>
              <a:t> Pirate Bay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wish</a:t>
            </a:r>
            <a:r>
              <a:rPr lang="hr-HR" dirty="0"/>
              <a:t> for </a:t>
            </a:r>
            <a:r>
              <a:rPr lang="hr-HR" dirty="0" err="1"/>
              <a:t>freedom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access</a:t>
            </a:r>
            <a:endParaRPr lang="hr-HR" dirty="0"/>
          </a:p>
          <a:p>
            <a:pPr algn="just"/>
            <a:r>
              <a:rPr lang="hr-HR" dirty="0" err="1"/>
              <a:t>The</a:t>
            </a:r>
            <a:r>
              <a:rPr lang="hr-HR" dirty="0"/>
              <a:t> Pirate Bay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en-US" dirty="0"/>
              <a:t>symbol of resistance toward the entertainment industry and capitalism</a:t>
            </a:r>
            <a:r>
              <a:rPr lang="hr-HR" dirty="0"/>
              <a:t> </a:t>
            </a:r>
          </a:p>
          <a:p>
            <a:pPr algn="just"/>
            <a:r>
              <a:rPr lang="en-US" dirty="0"/>
              <a:t>“The people behind TPB have from the start been actively involved in the public debate on file-sharing, arguing for the users’ right to copy and spread digitalized</a:t>
            </a:r>
            <a:r>
              <a:rPr lang="hr-HR" dirty="0"/>
              <a:t> </a:t>
            </a:r>
            <a:r>
              <a:rPr lang="en-US" dirty="0"/>
              <a:t>culture.” (</a:t>
            </a:r>
            <a:r>
              <a:rPr lang="en-US" dirty="0" err="1"/>
              <a:t>Wikhamn</a:t>
            </a:r>
            <a:r>
              <a:rPr lang="en-US" dirty="0"/>
              <a:t> and Knights 2016, 43) 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1F16A-F067-43C5-BCDA-900FB503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A37F4F-6C32-4383-8E96-F0F159D81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490" y="4306854"/>
            <a:ext cx="2249510" cy="254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81EB-DFA8-46B9-9348-56C849C2F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Spotify</a:t>
            </a:r>
            <a:r>
              <a:rPr lang="hr-H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219AF-1142-4510-A5A6-E93464F8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err="1"/>
              <a:t>We</a:t>
            </a:r>
            <a:r>
              <a:rPr lang="hr-HR" dirty="0"/>
              <a:t> live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golden</a:t>
            </a:r>
            <a:r>
              <a:rPr lang="hr-HR" dirty="0"/>
              <a:t> age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streaming</a:t>
            </a:r>
            <a:r>
              <a:rPr lang="hr-HR" dirty="0"/>
              <a:t> </a:t>
            </a:r>
            <a:r>
              <a:rPr lang="hr-HR" dirty="0" err="1"/>
              <a:t>websites</a:t>
            </a:r>
            <a:r>
              <a:rPr lang="hr-HR" dirty="0"/>
              <a:t>, </a:t>
            </a:r>
            <a:r>
              <a:rPr lang="hr-HR" dirty="0" err="1"/>
              <a:t>legal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illegal</a:t>
            </a:r>
            <a:endParaRPr lang="hr-HR" dirty="0"/>
          </a:p>
          <a:p>
            <a:pPr algn="just"/>
            <a:r>
              <a:rPr lang="hr-HR" dirty="0"/>
              <a:t>There is noticed decrease of music </a:t>
            </a:r>
            <a:r>
              <a:rPr lang="hr-HR" dirty="0" smtClean="0"/>
              <a:t>piracy</a:t>
            </a:r>
            <a:r>
              <a:rPr lang="hr-HR" dirty="0"/>
              <a:t> </a:t>
            </a:r>
            <a:r>
              <a:rPr lang="hr-HR" dirty="0" smtClean="0"/>
              <a:t>repotedly </a:t>
            </a:r>
            <a:r>
              <a:rPr lang="hr-HR" dirty="0"/>
              <a:t>thanks to streaming music services</a:t>
            </a:r>
          </a:p>
          <a:p>
            <a:pPr algn="just"/>
            <a:endParaRPr lang="hr-HR" dirty="0"/>
          </a:p>
          <a:p>
            <a:pPr algn="just"/>
            <a:r>
              <a:rPr lang="hr-HR" dirty="0" err="1"/>
              <a:t>Spotify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en-US" dirty="0"/>
              <a:t>music streaming service founded in 2006 by the Swedish entrepreneurs’ Daniel </a:t>
            </a:r>
            <a:r>
              <a:rPr lang="en-US" dirty="0" err="1"/>
              <a:t>Ek</a:t>
            </a:r>
            <a:r>
              <a:rPr lang="en-US" dirty="0"/>
              <a:t> and Martin </a:t>
            </a:r>
            <a:r>
              <a:rPr lang="en-US" dirty="0" err="1"/>
              <a:t>Lorentzon</a:t>
            </a:r>
            <a:endParaRPr lang="hr-HR" dirty="0"/>
          </a:p>
          <a:p>
            <a:pPr algn="just"/>
            <a:r>
              <a:rPr lang="en-US" dirty="0"/>
              <a:t>Spotify position</a:t>
            </a:r>
            <a:r>
              <a:rPr lang="hr-HR" dirty="0" err="1"/>
              <a:t>es</a:t>
            </a:r>
            <a:r>
              <a:rPr lang="en-US" dirty="0"/>
              <a:t> itself as a music provider</a:t>
            </a:r>
            <a:r>
              <a:rPr lang="hr-HR" dirty="0"/>
              <a:t> </a:t>
            </a:r>
            <a:r>
              <a:rPr lang="en-US" dirty="0"/>
              <a:t> in contrast to “piracy” alternatives</a:t>
            </a:r>
            <a:endParaRPr lang="hr-HR" dirty="0"/>
          </a:p>
          <a:p>
            <a:pPr marL="0" indent="0" algn="just">
              <a:buNone/>
            </a:pPr>
            <a:endParaRPr lang="hr-HR" dirty="0"/>
          </a:p>
          <a:p>
            <a:pPr algn="just"/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7344A-5C6C-4965-B9CB-FC61EBBE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63C9C-864E-4B93-B4D2-47095F37B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890" y="5706060"/>
            <a:ext cx="3813110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22181-6CF2-4C95-BCE4-82B49C71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Spotify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A066-1323-47EA-87A8-397009A3C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T</a:t>
            </a:r>
            <a:r>
              <a:rPr lang="en-US" dirty="0"/>
              <a:t>he users or artists themselves are not allowed to upload any content to the catalogues</a:t>
            </a:r>
            <a:r>
              <a:rPr lang="hr-HR" dirty="0"/>
              <a:t> </a:t>
            </a:r>
          </a:p>
          <a:p>
            <a:pPr algn="just"/>
            <a:r>
              <a:rPr lang="hr-HR" dirty="0" err="1"/>
              <a:t>Users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instant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large</a:t>
            </a:r>
            <a:r>
              <a:rPr lang="hr-HR" dirty="0"/>
              <a:t> music </a:t>
            </a:r>
            <a:r>
              <a:rPr lang="en-US" dirty="0"/>
              <a:t>content without needing to download and pay for each song</a:t>
            </a:r>
            <a:endParaRPr lang="hr-HR" dirty="0"/>
          </a:p>
          <a:p>
            <a:pPr algn="just"/>
            <a:r>
              <a:rPr lang="en-US" dirty="0"/>
              <a:t>“It takes far less time to access streaming content from a well-managed hosted service than it does to seek out and download hours of illicit material. Such convenience plays a key role in consumers’ judgment when deciding whether or not to pirate.” (</a:t>
            </a:r>
            <a:r>
              <a:rPr lang="en-US" dirty="0" err="1"/>
              <a:t>Sudler</a:t>
            </a:r>
            <a:r>
              <a:rPr lang="en-US" dirty="0"/>
              <a:t> 2013, 154) </a:t>
            </a:r>
            <a:endParaRPr lang="hr-HR" dirty="0"/>
          </a:p>
          <a:p>
            <a:pPr algn="just"/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DBA80-2A67-4D57-B87E-75CA57C2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C90D5E-0680-42AB-B1D8-EFC8CC096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04" y="5736872"/>
            <a:ext cx="3782095" cy="113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7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4BE08-3E58-4083-9525-06F0E1C9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FBBB3-DC19-4AF3-94E4-7993B7258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N</a:t>
            </a:r>
            <a:r>
              <a:rPr lang="en-US" dirty="0" err="1" smtClean="0"/>
              <a:t>ew</a:t>
            </a:r>
            <a:r>
              <a:rPr lang="en-US" dirty="0" smtClean="0"/>
              <a:t> </a:t>
            </a:r>
            <a:r>
              <a:rPr lang="en-US" dirty="0"/>
              <a:t>research recently published </a:t>
            </a:r>
            <a:r>
              <a:rPr lang="hr-HR" dirty="0" smtClean="0"/>
              <a:t>by </a:t>
            </a:r>
            <a:r>
              <a:rPr lang="en-US" dirty="0" smtClean="0"/>
              <a:t>MUSO </a:t>
            </a:r>
            <a:r>
              <a:rPr lang="en-US" dirty="0"/>
              <a:t>has revealed that 60% of all UK citizens have used pirate services to stream or download TV, films or music</a:t>
            </a:r>
            <a:r>
              <a:rPr lang="hr-HR" dirty="0"/>
              <a:t> </a:t>
            </a:r>
          </a:p>
          <a:p>
            <a:pPr algn="just"/>
            <a:r>
              <a:rPr lang="hr-HR" dirty="0" err="1"/>
              <a:t>Pirates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try</a:t>
            </a:r>
            <a:r>
              <a:rPr lang="hr-HR" dirty="0"/>
              <a:t> to </a:t>
            </a:r>
            <a:r>
              <a:rPr lang="hr-HR" dirty="0" err="1"/>
              <a:t>find</a:t>
            </a:r>
            <a:r>
              <a:rPr lang="hr-HR" dirty="0"/>
              <a:t> a </a:t>
            </a:r>
            <a:r>
              <a:rPr lang="hr-HR" dirty="0" err="1"/>
              <a:t>legal</a:t>
            </a:r>
            <a:r>
              <a:rPr lang="hr-HR" dirty="0"/>
              <a:t> </a:t>
            </a:r>
            <a:r>
              <a:rPr lang="hr-HR" dirty="0" err="1"/>
              <a:t>way</a:t>
            </a:r>
            <a:endParaRPr lang="hr-HR" dirty="0"/>
          </a:p>
          <a:p>
            <a:pPr algn="just"/>
            <a:r>
              <a:rPr lang="hr-HR" dirty="0"/>
              <a:t>The major </a:t>
            </a:r>
            <a:r>
              <a:rPr lang="hr-HR" dirty="0" smtClean="0"/>
              <a:t>problem still </a:t>
            </a:r>
            <a:r>
              <a:rPr lang="hr-HR" dirty="0"/>
              <a:t>is avaliability of digital material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1FDB4-5911-4352-BF8D-47D5FAFC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Berketa and Lundman, LIDA 2018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174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2041</TotalTime>
  <Words>1572</Words>
  <Application>Microsoft Office PowerPoint</Application>
  <PresentationFormat>Widescreen</PresentationFormat>
  <Paragraphs>132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Wingdings</vt:lpstr>
      <vt:lpstr>Office Theme</vt:lpstr>
      <vt:lpstr>The land of Pirate Bay: online piracy habits and opinions of Swedish students</vt:lpstr>
      <vt:lpstr>Introduction </vt:lpstr>
      <vt:lpstr>Piracy</vt:lpstr>
      <vt:lpstr>Piracy</vt:lpstr>
      <vt:lpstr>The Pirate Bay </vt:lpstr>
      <vt:lpstr>The Pirate Bay</vt:lpstr>
      <vt:lpstr>Spotify </vt:lpstr>
      <vt:lpstr>Spotify</vt:lpstr>
      <vt:lpstr>PowerPoint Presentation</vt:lpstr>
      <vt:lpstr>Sci-Hub</vt:lpstr>
      <vt:lpstr>Research questions</vt:lpstr>
      <vt:lpstr>Methodology</vt:lpstr>
      <vt:lpstr>Results</vt:lpstr>
      <vt:lpstr>Results</vt:lpstr>
      <vt:lpstr>Results</vt:lpstr>
      <vt:lpstr>Results</vt:lpstr>
      <vt:lpstr>Results</vt:lpstr>
      <vt:lpstr>Results</vt:lpstr>
      <vt:lpstr>Results</vt:lpstr>
      <vt:lpstr>What students say about Sci-Hub</vt:lpstr>
      <vt:lpstr>Conclusion</vt:lpstr>
      <vt:lpstr>Literature</vt:lpstr>
      <vt:lpstr>Thank you for your attention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land of Pirate Bay: online piracy habits and opinions of Swedish students</dc:title>
  <dc:creator>Kristina Berketa</dc:creator>
  <cp:lastModifiedBy>Tina Tonks</cp:lastModifiedBy>
  <cp:revision>37</cp:revision>
  <dcterms:created xsi:type="dcterms:W3CDTF">2018-06-11T13:42:07Z</dcterms:created>
  <dcterms:modified xsi:type="dcterms:W3CDTF">2018-06-14T09:51:17Z</dcterms:modified>
</cp:coreProperties>
</file>