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71" r:id="rId2"/>
    <p:sldId id="272" r:id="rId3"/>
    <p:sldId id="278" r:id="rId4"/>
    <p:sldId id="274" r:id="rId5"/>
    <p:sldId id="286" r:id="rId6"/>
    <p:sldId id="283" r:id="rId7"/>
    <p:sldId id="284" r:id="rId8"/>
    <p:sldId id="285" r:id="rId9"/>
    <p:sldId id="276" r:id="rId10"/>
    <p:sldId id="277" r:id="rId11"/>
    <p:sldId id="257" r:id="rId12"/>
    <p:sldId id="258" r:id="rId13"/>
    <p:sldId id="259" r:id="rId14"/>
    <p:sldId id="279" r:id="rId15"/>
    <p:sldId id="280" r:id="rId16"/>
    <p:sldId id="260" r:id="rId17"/>
    <p:sldId id="261" r:id="rId18"/>
    <p:sldId id="262" r:id="rId19"/>
    <p:sldId id="263" r:id="rId20"/>
    <p:sldId id="264" r:id="rId21"/>
    <p:sldId id="268" r:id="rId22"/>
    <p:sldId id="267" r:id="rId23"/>
    <p:sldId id="265" r:id="rId24"/>
    <p:sldId id="281" r:id="rId25"/>
    <p:sldId id="282" r:id="rId26"/>
    <p:sldId id="266" r:id="rId27"/>
    <p:sldId id="269" r:id="rId28"/>
    <p:sldId id="270" r:id="rId29"/>
  </p:sldIdLst>
  <p:sldSz cx="9144000" cy="6858000" type="screen4x3"/>
  <p:notesSz cx="6858000" cy="9144000"/>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0" d="100"/>
          <a:sy n="70" d="100"/>
        </p:scale>
        <p:origin x="660"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zaglavlja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hr-HR"/>
          </a:p>
        </p:txBody>
      </p:sp>
      <p:sp>
        <p:nvSpPr>
          <p:cNvPr id="3" name="Rezervirano mjesto datum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CD0156C-2F3F-469A-AB37-7CAFA68EA27C}" type="datetimeFigureOut">
              <a:rPr lang="hr-HR" smtClean="0"/>
              <a:t>14.6.2018.</a:t>
            </a:fld>
            <a:endParaRPr lang="hr-HR"/>
          </a:p>
        </p:txBody>
      </p:sp>
      <p:sp>
        <p:nvSpPr>
          <p:cNvPr id="4" name="Rezervirano mjesto slike slajd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hr-HR"/>
          </a:p>
        </p:txBody>
      </p:sp>
      <p:sp>
        <p:nvSpPr>
          <p:cNvPr id="5" name="Rezervirano mjesto bilježaka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6" name="Rezervirano mjesto podnožj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hr-HR"/>
          </a:p>
        </p:txBody>
      </p:sp>
      <p:sp>
        <p:nvSpPr>
          <p:cNvPr id="7" name="Rezervirano mjesto broja slajd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C56BC35-6970-4583-8A63-EC99ED32C88A}" type="slidenum">
              <a:rPr lang="hr-HR" smtClean="0"/>
              <a:t>‹#›</a:t>
            </a:fld>
            <a:endParaRPr lang="hr-HR"/>
          </a:p>
        </p:txBody>
      </p:sp>
    </p:spTree>
    <p:extLst>
      <p:ext uri="{BB962C8B-B14F-4D97-AF65-F5344CB8AC3E}">
        <p14:creationId xmlns:p14="http://schemas.microsoft.com/office/powerpoint/2010/main" val="3529573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dirty="0"/>
          </a:p>
        </p:txBody>
      </p:sp>
      <p:sp>
        <p:nvSpPr>
          <p:cNvPr id="4" name="Rezervirano mjesto broja slajda 3"/>
          <p:cNvSpPr>
            <a:spLocks noGrp="1"/>
          </p:cNvSpPr>
          <p:nvPr>
            <p:ph type="sldNum" sz="quarter" idx="10"/>
          </p:nvPr>
        </p:nvSpPr>
        <p:spPr/>
        <p:txBody>
          <a:bodyPr/>
          <a:lstStyle/>
          <a:p>
            <a:fld id="{CC56BC35-6970-4583-8A63-EC99ED32C88A}" type="slidenum">
              <a:rPr lang="hr-HR" smtClean="0"/>
              <a:t>18</a:t>
            </a:fld>
            <a:endParaRPr lang="hr-HR"/>
          </a:p>
        </p:txBody>
      </p:sp>
    </p:spTree>
    <p:extLst>
      <p:ext uri="{BB962C8B-B14F-4D97-AF65-F5344CB8AC3E}">
        <p14:creationId xmlns:p14="http://schemas.microsoft.com/office/powerpoint/2010/main" val="1482430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slajd">
    <p:spTree>
      <p:nvGrpSpPr>
        <p:cNvPr id="1" name=""/>
        <p:cNvGrpSpPr/>
        <p:nvPr/>
      </p:nvGrpSpPr>
      <p:grpSpPr>
        <a:xfrm>
          <a:off x="0" y="0"/>
          <a:ext cx="0" cy="0"/>
          <a:chOff x="0" y="0"/>
          <a:chExt cx="0" cy="0"/>
        </a:xfrm>
      </p:grpSpPr>
      <p:sp>
        <p:nvSpPr>
          <p:cNvPr id="2" name="Naslov 1"/>
          <p:cNvSpPr>
            <a:spLocks noGrp="1"/>
          </p:cNvSpPr>
          <p:nvPr>
            <p:ph type="ctrTitle"/>
          </p:nvPr>
        </p:nvSpPr>
        <p:spPr>
          <a:xfrm>
            <a:off x="685800" y="2130425"/>
            <a:ext cx="7772400" cy="1470025"/>
          </a:xfrm>
        </p:spPr>
        <p:txBody>
          <a:bodyPr/>
          <a:lstStyle/>
          <a:p>
            <a:r>
              <a:rPr lang="hr-HR" smtClean="0"/>
              <a:t>Uredite stil naslova matrice</a:t>
            </a:r>
            <a:endParaRPr lang="hr-HR"/>
          </a:p>
        </p:txBody>
      </p:sp>
      <p:sp>
        <p:nvSpPr>
          <p:cNvPr id="3" name="Podnaslov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r-HR" smtClean="0"/>
              <a:t>Uredite stil podnaslova matrice</a:t>
            </a:r>
            <a:endParaRPr lang="hr-HR"/>
          </a:p>
        </p:txBody>
      </p:sp>
      <p:sp>
        <p:nvSpPr>
          <p:cNvPr id="4" name="Rezervirano mjesto datuma 3"/>
          <p:cNvSpPr>
            <a:spLocks noGrp="1"/>
          </p:cNvSpPr>
          <p:nvPr>
            <p:ph type="dt" sz="half" idx="10"/>
          </p:nvPr>
        </p:nvSpPr>
        <p:spPr/>
        <p:txBody>
          <a:bodyPr/>
          <a:lstStyle/>
          <a:p>
            <a:fld id="{D637AEF8-F31E-42CB-B611-3223890A827D}" type="datetimeFigureOut">
              <a:rPr lang="hr-HR" smtClean="0"/>
              <a:t>14.6.2018.</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CF297255-7F22-4387-B248-172BBBB450EF}" type="slidenum">
              <a:rPr lang="hr-HR" smtClean="0"/>
              <a:t>‹#›</a:t>
            </a:fld>
            <a:endParaRPr lang="hr-HR"/>
          </a:p>
        </p:txBody>
      </p:sp>
    </p:spTree>
    <p:extLst>
      <p:ext uri="{BB962C8B-B14F-4D97-AF65-F5344CB8AC3E}">
        <p14:creationId xmlns:p14="http://schemas.microsoft.com/office/powerpoint/2010/main" val="11105308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 okomiti tekst">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mtClean="0"/>
              <a:t>Uredite stil naslova matrice</a:t>
            </a:r>
            <a:endParaRPr lang="hr-HR"/>
          </a:p>
        </p:txBody>
      </p:sp>
      <p:sp>
        <p:nvSpPr>
          <p:cNvPr id="3" name="Rezervirano mjesto okomitog teksta 2"/>
          <p:cNvSpPr>
            <a:spLocks noGrp="1"/>
          </p:cNvSpPr>
          <p:nvPr>
            <p:ph type="body" orient="vert" idx="1"/>
          </p:nvPr>
        </p:nvSpPr>
        <p:spPr/>
        <p:txBody>
          <a:bodyPr vert="eaVert"/>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datuma 3"/>
          <p:cNvSpPr>
            <a:spLocks noGrp="1"/>
          </p:cNvSpPr>
          <p:nvPr>
            <p:ph type="dt" sz="half" idx="10"/>
          </p:nvPr>
        </p:nvSpPr>
        <p:spPr/>
        <p:txBody>
          <a:bodyPr/>
          <a:lstStyle/>
          <a:p>
            <a:fld id="{D637AEF8-F31E-42CB-B611-3223890A827D}" type="datetimeFigureOut">
              <a:rPr lang="hr-HR" smtClean="0"/>
              <a:t>14.6.2018.</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CF297255-7F22-4387-B248-172BBBB450EF}" type="slidenum">
              <a:rPr lang="hr-HR" smtClean="0"/>
              <a:t>‹#›</a:t>
            </a:fld>
            <a:endParaRPr lang="hr-HR"/>
          </a:p>
        </p:txBody>
      </p:sp>
    </p:spTree>
    <p:extLst>
      <p:ext uri="{BB962C8B-B14F-4D97-AF65-F5344CB8AC3E}">
        <p14:creationId xmlns:p14="http://schemas.microsoft.com/office/powerpoint/2010/main" val="32981215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Okomiti naslov i tekst">
    <p:spTree>
      <p:nvGrpSpPr>
        <p:cNvPr id="1" name=""/>
        <p:cNvGrpSpPr/>
        <p:nvPr/>
      </p:nvGrpSpPr>
      <p:grpSpPr>
        <a:xfrm>
          <a:off x="0" y="0"/>
          <a:ext cx="0" cy="0"/>
          <a:chOff x="0" y="0"/>
          <a:chExt cx="0" cy="0"/>
        </a:xfrm>
      </p:grpSpPr>
      <p:sp>
        <p:nvSpPr>
          <p:cNvPr id="2" name="Okomiti naslov 1"/>
          <p:cNvSpPr>
            <a:spLocks noGrp="1"/>
          </p:cNvSpPr>
          <p:nvPr>
            <p:ph type="title" orient="vert"/>
          </p:nvPr>
        </p:nvSpPr>
        <p:spPr>
          <a:xfrm>
            <a:off x="6629400" y="274638"/>
            <a:ext cx="2057400" cy="5851525"/>
          </a:xfrm>
        </p:spPr>
        <p:txBody>
          <a:bodyPr vert="eaVert"/>
          <a:lstStyle/>
          <a:p>
            <a:r>
              <a:rPr lang="hr-HR" smtClean="0"/>
              <a:t>Uredite stil naslova matrice</a:t>
            </a:r>
            <a:endParaRPr lang="hr-HR"/>
          </a:p>
        </p:txBody>
      </p:sp>
      <p:sp>
        <p:nvSpPr>
          <p:cNvPr id="3" name="Rezervirano mjesto okomitog teksta 2"/>
          <p:cNvSpPr>
            <a:spLocks noGrp="1"/>
          </p:cNvSpPr>
          <p:nvPr>
            <p:ph type="body" orient="vert" idx="1"/>
          </p:nvPr>
        </p:nvSpPr>
        <p:spPr>
          <a:xfrm>
            <a:off x="457200" y="274638"/>
            <a:ext cx="6019800" cy="5851525"/>
          </a:xfrm>
        </p:spPr>
        <p:txBody>
          <a:bodyPr vert="eaVert"/>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datuma 3"/>
          <p:cNvSpPr>
            <a:spLocks noGrp="1"/>
          </p:cNvSpPr>
          <p:nvPr>
            <p:ph type="dt" sz="half" idx="10"/>
          </p:nvPr>
        </p:nvSpPr>
        <p:spPr/>
        <p:txBody>
          <a:bodyPr/>
          <a:lstStyle/>
          <a:p>
            <a:fld id="{D637AEF8-F31E-42CB-B611-3223890A827D}" type="datetimeFigureOut">
              <a:rPr lang="hr-HR" smtClean="0"/>
              <a:t>14.6.2018.</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CF297255-7F22-4387-B248-172BBBB450EF}" type="slidenum">
              <a:rPr lang="hr-HR" smtClean="0"/>
              <a:t>‹#›</a:t>
            </a:fld>
            <a:endParaRPr lang="hr-HR"/>
          </a:p>
        </p:txBody>
      </p:sp>
    </p:spTree>
    <p:extLst>
      <p:ext uri="{BB962C8B-B14F-4D97-AF65-F5344CB8AC3E}">
        <p14:creationId xmlns:p14="http://schemas.microsoft.com/office/powerpoint/2010/main" val="1099536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mtClean="0"/>
              <a:t>Uredite stil naslova matrice</a:t>
            </a:r>
            <a:endParaRPr lang="hr-HR"/>
          </a:p>
        </p:txBody>
      </p:sp>
      <p:sp>
        <p:nvSpPr>
          <p:cNvPr id="3" name="Rezervirano mjesto sadržaja 2"/>
          <p:cNvSpPr>
            <a:spLocks noGrp="1"/>
          </p:cNvSpPr>
          <p:nvPr>
            <p:ph idx="1"/>
          </p:nvPr>
        </p:nvSpPr>
        <p:spPr/>
        <p:txBody>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datuma 3"/>
          <p:cNvSpPr>
            <a:spLocks noGrp="1"/>
          </p:cNvSpPr>
          <p:nvPr>
            <p:ph type="dt" sz="half" idx="10"/>
          </p:nvPr>
        </p:nvSpPr>
        <p:spPr/>
        <p:txBody>
          <a:bodyPr/>
          <a:lstStyle/>
          <a:p>
            <a:fld id="{D637AEF8-F31E-42CB-B611-3223890A827D}" type="datetimeFigureOut">
              <a:rPr lang="hr-HR" smtClean="0"/>
              <a:t>14.6.2018.</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CF297255-7F22-4387-B248-172BBBB450EF}" type="slidenum">
              <a:rPr lang="hr-HR" smtClean="0"/>
              <a:t>‹#›</a:t>
            </a:fld>
            <a:endParaRPr lang="hr-HR"/>
          </a:p>
        </p:txBody>
      </p:sp>
    </p:spTree>
    <p:extLst>
      <p:ext uri="{BB962C8B-B14F-4D97-AF65-F5344CB8AC3E}">
        <p14:creationId xmlns:p14="http://schemas.microsoft.com/office/powerpoint/2010/main" val="3681893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aglavlje odjeljka">
    <p:spTree>
      <p:nvGrpSpPr>
        <p:cNvPr id="1" name=""/>
        <p:cNvGrpSpPr/>
        <p:nvPr/>
      </p:nvGrpSpPr>
      <p:grpSpPr>
        <a:xfrm>
          <a:off x="0" y="0"/>
          <a:ext cx="0" cy="0"/>
          <a:chOff x="0" y="0"/>
          <a:chExt cx="0" cy="0"/>
        </a:xfrm>
      </p:grpSpPr>
      <p:sp>
        <p:nvSpPr>
          <p:cNvPr id="2" name="Naslov 1"/>
          <p:cNvSpPr>
            <a:spLocks noGrp="1"/>
          </p:cNvSpPr>
          <p:nvPr>
            <p:ph type="title"/>
          </p:nvPr>
        </p:nvSpPr>
        <p:spPr>
          <a:xfrm>
            <a:off x="722313" y="4406900"/>
            <a:ext cx="7772400" cy="1362075"/>
          </a:xfrm>
        </p:spPr>
        <p:txBody>
          <a:bodyPr anchor="t"/>
          <a:lstStyle>
            <a:lvl1pPr algn="l">
              <a:defRPr sz="4000" b="1" cap="all"/>
            </a:lvl1pPr>
          </a:lstStyle>
          <a:p>
            <a:r>
              <a:rPr lang="hr-HR" smtClean="0"/>
              <a:t>Uredite stil naslova matrice</a:t>
            </a:r>
            <a:endParaRPr lang="hr-HR"/>
          </a:p>
        </p:txBody>
      </p:sp>
      <p:sp>
        <p:nvSpPr>
          <p:cNvPr id="3" name="Rezervirano mjesto teksta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r-HR" smtClean="0"/>
              <a:t>Uredite stilove teksta matrice</a:t>
            </a:r>
          </a:p>
        </p:txBody>
      </p:sp>
      <p:sp>
        <p:nvSpPr>
          <p:cNvPr id="4" name="Rezervirano mjesto datuma 3"/>
          <p:cNvSpPr>
            <a:spLocks noGrp="1"/>
          </p:cNvSpPr>
          <p:nvPr>
            <p:ph type="dt" sz="half" idx="10"/>
          </p:nvPr>
        </p:nvSpPr>
        <p:spPr/>
        <p:txBody>
          <a:bodyPr/>
          <a:lstStyle/>
          <a:p>
            <a:fld id="{D637AEF8-F31E-42CB-B611-3223890A827D}" type="datetimeFigureOut">
              <a:rPr lang="hr-HR" smtClean="0"/>
              <a:t>14.6.2018.</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CF297255-7F22-4387-B248-172BBBB450EF}" type="slidenum">
              <a:rPr lang="hr-HR" smtClean="0"/>
              <a:t>‹#›</a:t>
            </a:fld>
            <a:endParaRPr lang="hr-HR"/>
          </a:p>
        </p:txBody>
      </p:sp>
    </p:spTree>
    <p:extLst>
      <p:ext uri="{BB962C8B-B14F-4D97-AF65-F5344CB8AC3E}">
        <p14:creationId xmlns:p14="http://schemas.microsoft.com/office/powerpoint/2010/main" val="39804786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mtClean="0"/>
              <a:t>Uredite stil naslova matrice</a:t>
            </a:r>
            <a:endParaRPr lang="hr-HR"/>
          </a:p>
        </p:txBody>
      </p:sp>
      <p:sp>
        <p:nvSpPr>
          <p:cNvPr id="3" name="Rezervirano mjesto sadržaja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sadržaja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5" name="Rezervirano mjesto datuma 4"/>
          <p:cNvSpPr>
            <a:spLocks noGrp="1"/>
          </p:cNvSpPr>
          <p:nvPr>
            <p:ph type="dt" sz="half" idx="10"/>
          </p:nvPr>
        </p:nvSpPr>
        <p:spPr/>
        <p:txBody>
          <a:bodyPr/>
          <a:lstStyle/>
          <a:p>
            <a:fld id="{D637AEF8-F31E-42CB-B611-3223890A827D}" type="datetimeFigureOut">
              <a:rPr lang="hr-HR" smtClean="0"/>
              <a:t>14.6.2018.</a:t>
            </a:fld>
            <a:endParaRPr lang="hr-HR"/>
          </a:p>
        </p:txBody>
      </p:sp>
      <p:sp>
        <p:nvSpPr>
          <p:cNvPr id="6" name="Rezervirano mjesto podnožja 5"/>
          <p:cNvSpPr>
            <a:spLocks noGrp="1"/>
          </p:cNvSpPr>
          <p:nvPr>
            <p:ph type="ftr" sz="quarter" idx="11"/>
          </p:nvPr>
        </p:nvSpPr>
        <p:spPr/>
        <p:txBody>
          <a:bodyPr/>
          <a:lstStyle/>
          <a:p>
            <a:endParaRPr lang="hr-HR"/>
          </a:p>
        </p:txBody>
      </p:sp>
      <p:sp>
        <p:nvSpPr>
          <p:cNvPr id="7" name="Rezervirano mjesto broja slajda 6"/>
          <p:cNvSpPr>
            <a:spLocks noGrp="1"/>
          </p:cNvSpPr>
          <p:nvPr>
            <p:ph type="sldNum" sz="quarter" idx="12"/>
          </p:nvPr>
        </p:nvSpPr>
        <p:spPr/>
        <p:txBody>
          <a:bodyPr/>
          <a:lstStyle/>
          <a:p>
            <a:fld id="{CF297255-7F22-4387-B248-172BBBB450EF}" type="slidenum">
              <a:rPr lang="hr-HR" smtClean="0"/>
              <a:t>‹#›</a:t>
            </a:fld>
            <a:endParaRPr lang="hr-HR"/>
          </a:p>
        </p:txBody>
      </p:sp>
    </p:spTree>
    <p:extLst>
      <p:ext uri="{BB962C8B-B14F-4D97-AF65-F5344CB8AC3E}">
        <p14:creationId xmlns:p14="http://schemas.microsoft.com/office/powerpoint/2010/main" val="579293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Usporedb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lvl1pPr>
              <a:defRPr/>
            </a:lvl1pPr>
          </a:lstStyle>
          <a:p>
            <a:r>
              <a:rPr lang="hr-HR" smtClean="0"/>
              <a:t>Uredite stil naslova matrice</a:t>
            </a:r>
            <a:endParaRPr lang="hr-HR"/>
          </a:p>
        </p:txBody>
      </p:sp>
      <p:sp>
        <p:nvSpPr>
          <p:cNvPr id="3" name="Rezervirano mjesto teksta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smtClean="0"/>
              <a:t>Uredite stilove teksta matrice</a:t>
            </a:r>
          </a:p>
        </p:txBody>
      </p:sp>
      <p:sp>
        <p:nvSpPr>
          <p:cNvPr id="4" name="Rezervirano mjesto sadržaja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5" name="Rezervirano mjesto teksta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smtClean="0"/>
              <a:t>Uredite stilove teksta matrice</a:t>
            </a:r>
          </a:p>
        </p:txBody>
      </p:sp>
      <p:sp>
        <p:nvSpPr>
          <p:cNvPr id="6" name="Rezervirano mjesto sadržaja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7" name="Rezervirano mjesto datuma 6"/>
          <p:cNvSpPr>
            <a:spLocks noGrp="1"/>
          </p:cNvSpPr>
          <p:nvPr>
            <p:ph type="dt" sz="half" idx="10"/>
          </p:nvPr>
        </p:nvSpPr>
        <p:spPr/>
        <p:txBody>
          <a:bodyPr/>
          <a:lstStyle/>
          <a:p>
            <a:fld id="{D637AEF8-F31E-42CB-B611-3223890A827D}" type="datetimeFigureOut">
              <a:rPr lang="hr-HR" smtClean="0"/>
              <a:t>14.6.2018.</a:t>
            </a:fld>
            <a:endParaRPr lang="hr-HR"/>
          </a:p>
        </p:txBody>
      </p:sp>
      <p:sp>
        <p:nvSpPr>
          <p:cNvPr id="8" name="Rezervirano mjesto podnožja 7"/>
          <p:cNvSpPr>
            <a:spLocks noGrp="1"/>
          </p:cNvSpPr>
          <p:nvPr>
            <p:ph type="ftr" sz="quarter" idx="11"/>
          </p:nvPr>
        </p:nvSpPr>
        <p:spPr/>
        <p:txBody>
          <a:bodyPr/>
          <a:lstStyle/>
          <a:p>
            <a:endParaRPr lang="hr-HR"/>
          </a:p>
        </p:txBody>
      </p:sp>
      <p:sp>
        <p:nvSpPr>
          <p:cNvPr id="9" name="Rezervirano mjesto broja slajda 8"/>
          <p:cNvSpPr>
            <a:spLocks noGrp="1"/>
          </p:cNvSpPr>
          <p:nvPr>
            <p:ph type="sldNum" sz="quarter" idx="12"/>
          </p:nvPr>
        </p:nvSpPr>
        <p:spPr/>
        <p:txBody>
          <a:bodyPr/>
          <a:lstStyle/>
          <a:p>
            <a:fld id="{CF297255-7F22-4387-B248-172BBBB450EF}" type="slidenum">
              <a:rPr lang="hr-HR" smtClean="0"/>
              <a:t>‹#›</a:t>
            </a:fld>
            <a:endParaRPr lang="hr-HR"/>
          </a:p>
        </p:txBody>
      </p:sp>
    </p:spTree>
    <p:extLst>
      <p:ext uri="{BB962C8B-B14F-4D97-AF65-F5344CB8AC3E}">
        <p14:creationId xmlns:p14="http://schemas.microsoft.com/office/powerpoint/2010/main" val="1609291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mtClean="0"/>
              <a:t>Uredite stil naslova matrice</a:t>
            </a:r>
            <a:endParaRPr lang="hr-HR"/>
          </a:p>
        </p:txBody>
      </p:sp>
      <p:sp>
        <p:nvSpPr>
          <p:cNvPr id="3" name="Rezervirano mjesto datuma 2"/>
          <p:cNvSpPr>
            <a:spLocks noGrp="1"/>
          </p:cNvSpPr>
          <p:nvPr>
            <p:ph type="dt" sz="half" idx="10"/>
          </p:nvPr>
        </p:nvSpPr>
        <p:spPr/>
        <p:txBody>
          <a:bodyPr/>
          <a:lstStyle/>
          <a:p>
            <a:fld id="{D637AEF8-F31E-42CB-B611-3223890A827D}" type="datetimeFigureOut">
              <a:rPr lang="hr-HR" smtClean="0"/>
              <a:t>14.6.2018.</a:t>
            </a:fld>
            <a:endParaRPr lang="hr-HR"/>
          </a:p>
        </p:txBody>
      </p:sp>
      <p:sp>
        <p:nvSpPr>
          <p:cNvPr id="4" name="Rezervirano mjesto podnožja 3"/>
          <p:cNvSpPr>
            <a:spLocks noGrp="1"/>
          </p:cNvSpPr>
          <p:nvPr>
            <p:ph type="ftr" sz="quarter" idx="11"/>
          </p:nvPr>
        </p:nvSpPr>
        <p:spPr/>
        <p:txBody>
          <a:bodyPr/>
          <a:lstStyle/>
          <a:p>
            <a:endParaRPr lang="hr-HR"/>
          </a:p>
        </p:txBody>
      </p:sp>
      <p:sp>
        <p:nvSpPr>
          <p:cNvPr id="5" name="Rezervirano mjesto broja slajda 4"/>
          <p:cNvSpPr>
            <a:spLocks noGrp="1"/>
          </p:cNvSpPr>
          <p:nvPr>
            <p:ph type="sldNum" sz="quarter" idx="12"/>
          </p:nvPr>
        </p:nvSpPr>
        <p:spPr/>
        <p:txBody>
          <a:bodyPr/>
          <a:lstStyle/>
          <a:p>
            <a:fld id="{CF297255-7F22-4387-B248-172BBBB450EF}" type="slidenum">
              <a:rPr lang="hr-HR" smtClean="0"/>
              <a:t>‹#›</a:t>
            </a:fld>
            <a:endParaRPr lang="hr-HR"/>
          </a:p>
        </p:txBody>
      </p:sp>
    </p:spTree>
    <p:extLst>
      <p:ext uri="{BB962C8B-B14F-4D97-AF65-F5344CB8AC3E}">
        <p14:creationId xmlns:p14="http://schemas.microsoft.com/office/powerpoint/2010/main" val="21524718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Rezervirano mjesto datuma 1"/>
          <p:cNvSpPr>
            <a:spLocks noGrp="1"/>
          </p:cNvSpPr>
          <p:nvPr>
            <p:ph type="dt" sz="half" idx="10"/>
          </p:nvPr>
        </p:nvSpPr>
        <p:spPr/>
        <p:txBody>
          <a:bodyPr/>
          <a:lstStyle/>
          <a:p>
            <a:fld id="{D637AEF8-F31E-42CB-B611-3223890A827D}" type="datetimeFigureOut">
              <a:rPr lang="hr-HR" smtClean="0"/>
              <a:t>14.6.2018.</a:t>
            </a:fld>
            <a:endParaRPr lang="hr-HR"/>
          </a:p>
        </p:txBody>
      </p:sp>
      <p:sp>
        <p:nvSpPr>
          <p:cNvPr id="3" name="Rezervirano mjesto podnožja 2"/>
          <p:cNvSpPr>
            <a:spLocks noGrp="1"/>
          </p:cNvSpPr>
          <p:nvPr>
            <p:ph type="ftr" sz="quarter" idx="11"/>
          </p:nvPr>
        </p:nvSpPr>
        <p:spPr/>
        <p:txBody>
          <a:bodyPr/>
          <a:lstStyle/>
          <a:p>
            <a:endParaRPr lang="hr-HR"/>
          </a:p>
        </p:txBody>
      </p:sp>
      <p:sp>
        <p:nvSpPr>
          <p:cNvPr id="4" name="Rezervirano mjesto broja slajda 3"/>
          <p:cNvSpPr>
            <a:spLocks noGrp="1"/>
          </p:cNvSpPr>
          <p:nvPr>
            <p:ph type="sldNum" sz="quarter" idx="12"/>
          </p:nvPr>
        </p:nvSpPr>
        <p:spPr/>
        <p:txBody>
          <a:bodyPr/>
          <a:lstStyle/>
          <a:p>
            <a:fld id="{CF297255-7F22-4387-B248-172BBBB450EF}" type="slidenum">
              <a:rPr lang="hr-HR" smtClean="0"/>
              <a:t>‹#›</a:t>
            </a:fld>
            <a:endParaRPr lang="hr-HR"/>
          </a:p>
        </p:txBody>
      </p:sp>
    </p:spTree>
    <p:extLst>
      <p:ext uri="{BB962C8B-B14F-4D97-AF65-F5344CB8AC3E}">
        <p14:creationId xmlns:p14="http://schemas.microsoft.com/office/powerpoint/2010/main" val="32381723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držaj s opisom">
    <p:spTree>
      <p:nvGrpSpPr>
        <p:cNvPr id="1" name=""/>
        <p:cNvGrpSpPr/>
        <p:nvPr/>
      </p:nvGrpSpPr>
      <p:grpSpPr>
        <a:xfrm>
          <a:off x="0" y="0"/>
          <a:ext cx="0" cy="0"/>
          <a:chOff x="0" y="0"/>
          <a:chExt cx="0" cy="0"/>
        </a:xfrm>
      </p:grpSpPr>
      <p:sp>
        <p:nvSpPr>
          <p:cNvPr id="2" name="Naslov 1"/>
          <p:cNvSpPr>
            <a:spLocks noGrp="1"/>
          </p:cNvSpPr>
          <p:nvPr>
            <p:ph type="title"/>
          </p:nvPr>
        </p:nvSpPr>
        <p:spPr>
          <a:xfrm>
            <a:off x="457200" y="273050"/>
            <a:ext cx="3008313" cy="1162050"/>
          </a:xfrm>
        </p:spPr>
        <p:txBody>
          <a:bodyPr anchor="b"/>
          <a:lstStyle>
            <a:lvl1pPr algn="l">
              <a:defRPr sz="2000" b="1"/>
            </a:lvl1pPr>
          </a:lstStyle>
          <a:p>
            <a:r>
              <a:rPr lang="hr-HR" smtClean="0"/>
              <a:t>Uredite stil naslova matrice</a:t>
            </a:r>
            <a:endParaRPr lang="hr-HR"/>
          </a:p>
        </p:txBody>
      </p:sp>
      <p:sp>
        <p:nvSpPr>
          <p:cNvPr id="3" name="Rezervirano mjesto sadržaja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teksta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smtClean="0"/>
              <a:t>Uredite stilove teksta matrice</a:t>
            </a:r>
          </a:p>
        </p:txBody>
      </p:sp>
      <p:sp>
        <p:nvSpPr>
          <p:cNvPr id="5" name="Rezervirano mjesto datuma 4"/>
          <p:cNvSpPr>
            <a:spLocks noGrp="1"/>
          </p:cNvSpPr>
          <p:nvPr>
            <p:ph type="dt" sz="half" idx="10"/>
          </p:nvPr>
        </p:nvSpPr>
        <p:spPr/>
        <p:txBody>
          <a:bodyPr/>
          <a:lstStyle/>
          <a:p>
            <a:fld id="{D637AEF8-F31E-42CB-B611-3223890A827D}" type="datetimeFigureOut">
              <a:rPr lang="hr-HR" smtClean="0"/>
              <a:t>14.6.2018.</a:t>
            </a:fld>
            <a:endParaRPr lang="hr-HR"/>
          </a:p>
        </p:txBody>
      </p:sp>
      <p:sp>
        <p:nvSpPr>
          <p:cNvPr id="6" name="Rezervirano mjesto podnožja 5"/>
          <p:cNvSpPr>
            <a:spLocks noGrp="1"/>
          </p:cNvSpPr>
          <p:nvPr>
            <p:ph type="ftr" sz="quarter" idx="11"/>
          </p:nvPr>
        </p:nvSpPr>
        <p:spPr/>
        <p:txBody>
          <a:bodyPr/>
          <a:lstStyle/>
          <a:p>
            <a:endParaRPr lang="hr-HR"/>
          </a:p>
        </p:txBody>
      </p:sp>
      <p:sp>
        <p:nvSpPr>
          <p:cNvPr id="7" name="Rezervirano mjesto broja slajda 6"/>
          <p:cNvSpPr>
            <a:spLocks noGrp="1"/>
          </p:cNvSpPr>
          <p:nvPr>
            <p:ph type="sldNum" sz="quarter" idx="12"/>
          </p:nvPr>
        </p:nvSpPr>
        <p:spPr/>
        <p:txBody>
          <a:bodyPr/>
          <a:lstStyle/>
          <a:p>
            <a:fld id="{CF297255-7F22-4387-B248-172BBBB450EF}" type="slidenum">
              <a:rPr lang="hr-HR" smtClean="0"/>
              <a:t>‹#›</a:t>
            </a:fld>
            <a:endParaRPr lang="hr-HR"/>
          </a:p>
        </p:txBody>
      </p:sp>
    </p:spTree>
    <p:extLst>
      <p:ext uri="{BB962C8B-B14F-4D97-AF65-F5344CB8AC3E}">
        <p14:creationId xmlns:p14="http://schemas.microsoft.com/office/powerpoint/2010/main" val="1732525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Slika s opisom">
    <p:spTree>
      <p:nvGrpSpPr>
        <p:cNvPr id="1" name=""/>
        <p:cNvGrpSpPr/>
        <p:nvPr/>
      </p:nvGrpSpPr>
      <p:grpSpPr>
        <a:xfrm>
          <a:off x="0" y="0"/>
          <a:ext cx="0" cy="0"/>
          <a:chOff x="0" y="0"/>
          <a:chExt cx="0" cy="0"/>
        </a:xfrm>
      </p:grpSpPr>
      <p:sp>
        <p:nvSpPr>
          <p:cNvPr id="2" name="Naslov 1"/>
          <p:cNvSpPr>
            <a:spLocks noGrp="1"/>
          </p:cNvSpPr>
          <p:nvPr>
            <p:ph type="title"/>
          </p:nvPr>
        </p:nvSpPr>
        <p:spPr>
          <a:xfrm>
            <a:off x="1792288" y="4800600"/>
            <a:ext cx="5486400" cy="566738"/>
          </a:xfrm>
        </p:spPr>
        <p:txBody>
          <a:bodyPr anchor="b"/>
          <a:lstStyle>
            <a:lvl1pPr algn="l">
              <a:defRPr sz="2000" b="1"/>
            </a:lvl1pPr>
          </a:lstStyle>
          <a:p>
            <a:r>
              <a:rPr lang="hr-HR" smtClean="0"/>
              <a:t>Uredite stil naslova matrice</a:t>
            </a:r>
            <a:endParaRPr lang="hr-HR"/>
          </a:p>
        </p:txBody>
      </p:sp>
      <p:sp>
        <p:nvSpPr>
          <p:cNvPr id="3" name="Rezervirano mjesto slik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a:p>
        </p:txBody>
      </p:sp>
      <p:sp>
        <p:nvSpPr>
          <p:cNvPr id="4" name="Rezervirano mjesto teksta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smtClean="0"/>
              <a:t>Uredite stilove teksta matrice</a:t>
            </a:r>
          </a:p>
        </p:txBody>
      </p:sp>
      <p:sp>
        <p:nvSpPr>
          <p:cNvPr id="5" name="Rezervirano mjesto datuma 4"/>
          <p:cNvSpPr>
            <a:spLocks noGrp="1"/>
          </p:cNvSpPr>
          <p:nvPr>
            <p:ph type="dt" sz="half" idx="10"/>
          </p:nvPr>
        </p:nvSpPr>
        <p:spPr/>
        <p:txBody>
          <a:bodyPr/>
          <a:lstStyle/>
          <a:p>
            <a:fld id="{D637AEF8-F31E-42CB-B611-3223890A827D}" type="datetimeFigureOut">
              <a:rPr lang="hr-HR" smtClean="0"/>
              <a:t>14.6.2018.</a:t>
            </a:fld>
            <a:endParaRPr lang="hr-HR"/>
          </a:p>
        </p:txBody>
      </p:sp>
      <p:sp>
        <p:nvSpPr>
          <p:cNvPr id="6" name="Rezervirano mjesto podnožja 5"/>
          <p:cNvSpPr>
            <a:spLocks noGrp="1"/>
          </p:cNvSpPr>
          <p:nvPr>
            <p:ph type="ftr" sz="quarter" idx="11"/>
          </p:nvPr>
        </p:nvSpPr>
        <p:spPr/>
        <p:txBody>
          <a:bodyPr/>
          <a:lstStyle/>
          <a:p>
            <a:endParaRPr lang="hr-HR"/>
          </a:p>
        </p:txBody>
      </p:sp>
      <p:sp>
        <p:nvSpPr>
          <p:cNvPr id="7" name="Rezervirano mjesto broja slajda 6"/>
          <p:cNvSpPr>
            <a:spLocks noGrp="1"/>
          </p:cNvSpPr>
          <p:nvPr>
            <p:ph type="sldNum" sz="quarter" idx="12"/>
          </p:nvPr>
        </p:nvSpPr>
        <p:spPr/>
        <p:txBody>
          <a:bodyPr/>
          <a:lstStyle/>
          <a:p>
            <a:fld id="{CF297255-7F22-4387-B248-172BBBB450EF}" type="slidenum">
              <a:rPr lang="hr-HR" smtClean="0"/>
              <a:t>‹#›</a:t>
            </a:fld>
            <a:endParaRPr lang="hr-HR"/>
          </a:p>
        </p:txBody>
      </p:sp>
    </p:spTree>
    <p:extLst>
      <p:ext uri="{BB962C8B-B14F-4D97-AF65-F5344CB8AC3E}">
        <p14:creationId xmlns:p14="http://schemas.microsoft.com/office/powerpoint/2010/main" val="37116534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4000" t="-32000" r="-3000" b="-32000"/>
          </a:stretch>
        </a:blipFill>
        <a:effectLst/>
      </p:bgPr>
    </p:bg>
    <p:spTree>
      <p:nvGrpSpPr>
        <p:cNvPr id="1" name=""/>
        <p:cNvGrpSpPr/>
        <p:nvPr/>
      </p:nvGrpSpPr>
      <p:grpSpPr>
        <a:xfrm>
          <a:off x="0" y="0"/>
          <a:ext cx="0" cy="0"/>
          <a:chOff x="0" y="0"/>
          <a:chExt cx="0" cy="0"/>
        </a:xfrm>
      </p:grpSpPr>
      <p:sp>
        <p:nvSpPr>
          <p:cNvPr id="2" name="Rezervirano mjesto naslova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hr-HR" smtClean="0"/>
              <a:t>Uredite stil naslova matrice</a:t>
            </a:r>
            <a:endParaRPr lang="hr-HR"/>
          </a:p>
        </p:txBody>
      </p:sp>
      <p:sp>
        <p:nvSpPr>
          <p:cNvPr id="3" name="Rezervirano mjesto teksta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datum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37AEF8-F31E-42CB-B611-3223890A827D}" type="datetimeFigureOut">
              <a:rPr lang="hr-HR" smtClean="0"/>
              <a:t>14.6.2018.</a:t>
            </a:fld>
            <a:endParaRPr lang="hr-HR"/>
          </a:p>
        </p:txBody>
      </p:sp>
      <p:sp>
        <p:nvSpPr>
          <p:cNvPr id="5" name="Rezervirano mjesto podnožj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r-HR"/>
          </a:p>
        </p:txBody>
      </p:sp>
      <p:sp>
        <p:nvSpPr>
          <p:cNvPr id="6" name="Rezervirano mjesto broja slajd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297255-7F22-4387-B248-172BBBB450EF}" type="slidenum">
              <a:rPr lang="hr-HR" smtClean="0"/>
              <a:t>‹#›</a:t>
            </a:fld>
            <a:endParaRPr lang="hr-HR"/>
          </a:p>
        </p:txBody>
      </p:sp>
    </p:spTree>
    <p:extLst>
      <p:ext uri="{BB962C8B-B14F-4D97-AF65-F5344CB8AC3E}">
        <p14:creationId xmlns:p14="http://schemas.microsoft.com/office/powerpoint/2010/main" val="2133631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611560" y="1124744"/>
            <a:ext cx="7772400" cy="1470025"/>
          </a:xfrm>
        </p:spPr>
        <p:txBody>
          <a:bodyPr>
            <a:normAutofit/>
          </a:bodyPr>
          <a:lstStyle/>
          <a:p>
            <a:r>
              <a:rPr lang="en-US" sz="2800" b="1" i="1" u="sng" dirty="0"/>
              <a:t>Uncertain Interventions: LGBTIQ Users in Public Libraries as an Example of Collaboration between Critical Librarianship and Contemporary Art</a:t>
            </a:r>
            <a:endParaRPr lang="hr-HR" sz="2800" b="1" i="1" u="sng" dirty="0"/>
          </a:p>
        </p:txBody>
      </p:sp>
      <p:sp>
        <p:nvSpPr>
          <p:cNvPr id="3" name="Podnaslov 2"/>
          <p:cNvSpPr>
            <a:spLocks noGrp="1"/>
          </p:cNvSpPr>
          <p:nvPr>
            <p:ph type="subTitle" idx="1"/>
          </p:nvPr>
        </p:nvSpPr>
        <p:spPr>
          <a:xfrm>
            <a:off x="1763688" y="4149080"/>
            <a:ext cx="6400800" cy="1752600"/>
          </a:xfrm>
        </p:spPr>
        <p:txBody>
          <a:bodyPr>
            <a:normAutofit fontScale="92500" lnSpcReduction="20000"/>
          </a:bodyPr>
          <a:lstStyle/>
          <a:p>
            <a:pPr algn="r"/>
            <a:r>
              <a:rPr lang="hr-HR" sz="2400" dirty="0">
                <a:solidFill>
                  <a:schemeClr val="tx1"/>
                </a:solidFill>
              </a:rPr>
              <a:t>Irena Bekić, Petra </a:t>
            </a:r>
            <a:r>
              <a:rPr lang="hr-HR" sz="2400" dirty="0" err="1">
                <a:solidFill>
                  <a:schemeClr val="tx1"/>
                </a:solidFill>
              </a:rPr>
              <a:t>Dolanjski</a:t>
            </a:r>
            <a:endParaRPr lang="hr-HR" sz="2400" dirty="0">
              <a:solidFill>
                <a:schemeClr val="tx1"/>
              </a:solidFill>
            </a:endParaRPr>
          </a:p>
          <a:p>
            <a:pPr algn="r"/>
            <a:r>
              <a:rPr lang="hr-HR" sz="2400" dirty="0">
                <a:solidFill>
                  <a:schemeClr val="tx1"/>
                </a:solidFill>
              </a:rPr>
              <a:t>Zagreb City </a:t>
            </a:r>
            <a:r>
              <a:rPr lang="hr-HR" sz="2400" dirty="0" err="1">
                <a:solidFill>
                  <a:schemeClr val="tx1"/>
                </a:solidFill>
              </a:rPr>
              <a:t>Libraries</a:t>
            </a:r>
            <a:r>
              <a:rPr lang="hr-HR" sz="2400" dirty="0">
                <a:solidFill>
                  <a:schemeClr val="tx1"/>
                </a:solidFill>
              </a:rPr>
              <a:t>, S. S. Kranjčević </a:t>
            </a:r>
            <a:r>
              <a:rPr lang="hr-HR" sz="2400" dirty="0" err="1" smtClean="0">
                <a:solidFill>
                  <a:schemeClr val="tx1"/>
                </a:solidFill>
              </a:rPr>
              <a:t>Library</a:t>
            </a:r>
            <a:endParaRPr lang="hr-HR" sz="2400" dirty="0" smtClean="0">
              <a:solidFill>
                <a:schemeClr val="tx1"/>
              </a:solidFill>
            </a:endParaRPr>
          </a:p>
          <a:p>
            <a:pPr algn="r"/>
            <a:endParaRPr lang="hr-HR" sz="2400" dirty="0">
              <a:solidFill>
                <a:schemeClr val="tx1"/>
              </a:solidFill>
            </a:endParaRPr>
          </a:p>
          <a:p>
            <a:pPr algn="r"/>
            <a:r>
              <a:rPr lang="en-US" sz="2400" dirty="0">
                <a:solidFill>
                  <a:schemeClr val="tx1"/>
                </a:solidFill>
              </a:rPr>
              <a:t>LIBRARIES IN THE DIGITAL AGE (LIDA) 2018</a:t>
            </a:r>
          </a:p>
          <a:p>
            <a:pPr algn="r"/>
            <a:r>
              <a:rPr lang="en-US" sz="2400" dirty="0">
                <a:solidFill>
                  <a:schemeClr val="tx1"/>
                </a:solidFill>
              </a:rPr>
              <a:t>University of Zadar, Croatia, 13 - 15 June 2018</a:t>
            </a:r>
          </a:p>
          <a:p>
            <a:pPr algn="r"/>
            <a:endParaRPr lang="hr-HR" dirty="0"/>
          </a:p>
        </p:txBody>
      </p:sp>
    </p:spTree>
    <p:extLst>
      <p:ext uri="{BB962C8B-B14F-4D97-AF65-F5344CB8AC3E}">
        <p14:creationId xmlns:p14="http://schemas.microsoft.com/office/powerpoint/2010/main" val="25668070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408712" y="3356992"/>
            <a:ext cx="2170584" cy="562074"/>
          </a:xfrm>
        </p:spPr>
        <p:txBody>
          <a:bodyPr>
            <a:normAutofit/>
          </a:bodyPr>
          <a:lstStyle/>
          <a:p>
            <a:pPr algn="r"/>
            <a:r>
              <a:rPr lang="hr-HR" sz="1200" dirty="0" smtClean="0"/>
              <a:t>Ana </a:t>
            </a:r>
            <a:r>
              <a:rPr lang="hr-HR" sz="1200" dirty="0" err="1" smtClean="0"/>
              <a:t>Kuzmanić</a:t>
            </a:r>
            <a:r>
              <a:rPr lang="hr-HR" sz="1200" dirty="0" smtClean="0"/>
              <a:t> „</a:t>
            </a:r>
            <a:r>
              <a:rPr lang="hr-HR" sz="1200" dirty="0" err="1" smtClean="0"/>
              <a:t>This</a:t>
            </a:r>
            <a:r>
              <a:rPr lang="hr-HR" sz="1200" dirty="0" smtClean="0"/>
              <a:t> </a:t>
            </a:r>
            <a:r>
              <a:rPr lang="hr-HR" sz="1200" dirty="0" err="1" smtClean="0"/>
              <a:t>Isn</a:t>
            </a:r>
            <a:r>
              <a:rPr lang="hr-HR" sz="1200" dirty="0" smtClean="0"/>
              <a:t>’t </a:t>
            </a:r>
            <a:r>
              <a:rPr lang="hr-HR" sz="1200" dirty="0" err="1" smtClean="0"/>
              <a:t>Books</a:t>
            </a:r>
            <a:r>
              <a:rPr lang="hr-HR" sz="1200" dirty="0" smtClean="0"/>
              <a:t>”, </a:t>
            </a:r>
            <a:r>
              <a:rPr lang="hr-HR" sz="1200" dirty="0" err="1" smtClean="0"/>
              <a:t>photo</a:t>
            </a:r>
            <a:r>
              <a:rPr lang="hr-HR" sz="1200" dirty="0" smtClean="0"/>
              <a:t>: Ana </a:t>
            </a:r>
            <a:r>
              <a:rPr lang="hr-HR" sz="1200" dirty="0" err="1" smtClean="0"/>
              <a:t>Kuzmanić</a:t>
            </a:r>
            <a:endParaRPr lang="hr-HR" sz="1200" dirty="0"/>
          </a:p>
        </p:txBody>
      </p:sp>
      <p:pic>
        <p:nvPicPr>
          <p:cNvPr id="5" name="Slika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1366"/>
            <a:ext cx="6408712" cy="4806534"/>
          </a:xfrm>
          <a:prstGeom prst="rect">
            <a:avLst/>
          </a:prstGeom>
        </p:spPr>
      </p:pic>
      <p:pic>
        <p:nvPicPr>
          <p:cNvPr id="8" name="Slika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6095" y="4077072"/>
            <a:ext cx="3707904" cy="2780928"/>
          </a:xfrm>
          <a:prstGeom prst="rect">
            <a:avLst/>
          </a:prstGeom>
        </p:spPr>
      </p:pic>
    </p:spTree>
    <p:extLst>
      <p:ext uri="{BB962C8B-B14F-4D97-AF65-F5344CB8AC3E}">
        <p14:creationId xmlns:p14="http://schemas.microsoft.com/office/powerpoint/2010/main" val="28568527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adržaja 1"/>
          <p:cNvSpPr>
            <a:spLocks noGrp="1"/>
          </p:cNvSpPr>
          <p:nvPr>
            <p:ph idx="1"/>
          </p:nvPr>
        </p:nvSpPr>
        <p:spPr>
          <a:xfrm>
            <a:off x="457200" y="332656"/>
            <a:ext cx="8229600" cy="6525344"/>
          </a:xfrm>
        </p:spPr>
        <p:txBody>
          <a:bodyPr>
            <a:normAutofit/>
          </a:bodyPr>
          <a:lstStyle/>
          <a:p>
            <a:pPr marL="109728" indent="0" algn="ctr">
              <a:buNone/>
            </a:pPr>
            <a:endParaRPr lang="hr-HR" sz="2800" b="1" i="1" dirty="0" smtClean="0"/>
          </a:p>
          <a:p>
            <a:pPr marL="0" indent="0" algn="ctr">
              <a:buNone/>
            </a:pPr>
            <a:r>
              <a:rPr lang="hr-HR" sz="4400" b="1" i="1" u="sng" dirty="0" err="1" smtClean="0"/>
              <a:t>Uncertain</a:t>
            </a:r>
            <a:r>
              <a:rPr lang="hr-HR" sz="4400" b="1" i="1" u="sng" dirty="0" smtClean="0"/>
              <a:t> </a:t>
            </a:r>
            <a:r>
              <a:rPr lang="hr-HR" sz="4400" b="1" i="1" u="sng" dirty="0" err="1" smtClean="0"/>
              <a:t>Interventions</a:t>
            </a:r>
            <a:r>
              <a:rPr lang="hr-HR" sz="4400" b="1" i="1" u="sng" dirty="0" smtClean="0"/>
              <a:t>: </a:t>
            </a:r>
            <a:r>
              <a:rPr lang="hr-HR" sz="4400" b="1" i="1" u="sng" dirty="0"/>
              <a:t>LGBTIQ </a:t>
            </a:r>
            <a:r>
              <a:rPr lang="hr-HR" sz="4400" b="1" i="1" u="sng" dirty="0" err="1" smtClean="0"/>
              <a:t>Users</a:t>
            </a:r>
            <a:r>
              <a:rPr lang="hr-HR" sz="4400" b="1" i="1" u="sng" dirty="0" smtClean="0"/>
              <a:t> </a:t>
            </a:r>
            <a:r>
              <a:rPr lang="hr-HR" sz="4400" b="1" i="1" u="sng" dirty="0" err="1" smtClean="0"/>
              <a:t>In</a:t>
            </a:r>
            <a:r>
              <a:rPr lang="hr-HR" sz="4400" b="1" i="1" u="sng" dirty="0" smtClean="0"/>
              <a:t> </a:t>
            </a:r>
            <a:r>
              <a:rPr lang="hr-HR" sz="4400" b="1" i="1" u="sng" dirty="0" err="1" smtClean="0"/>
              <a:t>Public</a:t>
            </a:r>
            <a:r>
              <a:rPr lang="hr-HR" sz="4400" b="1" i="1" u="sng" dirty="0" smtClean="0"/>
              <a:t> </a:t>
            </a:r>
            <a:r>
              <a:rPr lang="hr-HR" sz="4400" b="1" i="1" u="sng" dirty="0" err="1" smtClean="0"/>
              <a:t>Libraries</a:t>
            </a:r>
            <a:endParaRPr lang="hr-HR" sz="4400" b="1" i="1" u="sng" dirty="0" smtClean="0"/>
          </a:p>
          <a:p>
            <a:pPr marL="0" indent="0" algn="ctr">
              <a:buNone/>
            </a:pPr>
            <a:endParaRPr lang="hr-HR" sz="4000" b="1" i="1" u="sng" dirty="0" smtClean="0"/>
          </a:p>
          <a:p>
            <a:pPr marL="0" indent="0" algn="ctr">
              <a:buNone/>
            </a:pPr>
            <a:endParaRPr lang="hr-HR" sz="4000" b="1" i="1" u="sng" dirty="0" smtClean="0"/>
          </a:p>
          <a:p>
            <a:pPr algn="ctr">
              <a:buNone/>
            </a:pPr>
            <a:r>
              <a:rPr lang="hr-HR" sz="2800" b="1" i="1" dirty="0" smtClean="0"/>
              <a:t>Prozori </a:t>
            </a:r>
            <a:r>
              <a:rPr lang="hr-HR" sz="2800" b="1" i="1" dirty="0" err="1" smtClean="0"/>
              <a:t>Gallery</a:t>
            </a:r>
            <a:r>
              <a:rPr lang="hr-HR" sz="2800" b="1" i="1" dirty="0" smtClean="0"/>
              <a:t> / S. S. Kranjčević </a:t>
            </a:r>
            <a:r>
              <a:rPr lang="hr-HR" sz="2800" b="1" i="1" dirty="0" err="1" smtClean="0"/>
              <a:t>Library</a:t>
            </a:r>
            <a:r>
              <a:rPr lang="hr-HR" sz="2800" b="1" i="1" dirty="0" smtClean="0"/>
              <a:t>, Zagreb City </a:t>
            </a:r>
            <a:r>
              <a:rPr lang="hr-HR" sz="2800" b="1" i="1" dirty="0" err="1" smtClean="0"/>
              <a:t>Libraries</a:t>
            </a:r>
            <a:endParaRPr lang="hr-HR" sz="2800" b="1" i="1" dirty="0"/>
          </a:p>
          <a:p>
            <a:pPr marL="0" indent="0" algn="ctr">
              <a:buNone/>
            </a:pPr>
            <a:endParaRPr lang="hr-HR" sz="2000" b="1" i="1" dirty="0" smtClean="0"/>
          </a:p>
          <a:p>
            <a:pPr marL="0" indent="0" algn="ctr">
              <a:buNone/>
            </a:pPr>
            <a:endParaRPr lang="hr-HR" sz="2000" b="1" i="1" dirty="0" smtClean="0"/>
          </a:p>
        </p:txBody>
      </p:sp>
    </p:spTree>
    <p:extLst>
      <p:ext uri="{BB962C8B-B14F-4D97-AF65-F5344CB8AC3E}">
        <p14:creationId xmlns:p14="http://schemas.microsoft.com/office/powerpoint/2010/main" val="6442815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t="-32000" r="-3000" b="-32000"/>
          </a:stretch>
        </a:blip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smtClean="0"/>
              <a:t>T</a:t>
            </a:r>
            <a:r>
              <a:rPr lang="en-US" dirty="0" smtClean="0"/>
              <a:t>he </a:t>
            </a:r>
            <a:r>
              <a:rPr lang="en-US" dirty="0"/>
              <a:t>starting point of the project</a:t>
            </a:r>
            <a:endParaRPr lang="hr-HR" dirty="0"/>
          </a:p>
        </p:txBody>
      </p:sp>
      <p:sp>
        <p:nvSpPr>
          <p:cNvPr id="3" name="Rezervirano mjesto sadržaja 2"/>
          <p:cNvSpPr>
            <a:spLocks noGrp="1"/>
          </p:cNvSpPr>
          <p:nvPr>
            <p:ph idx="1"/>
          </p:nvPr>
        </p:nvSpPr>
        <p:spPr>
          <a:xfrm>
            <a:off x="611560" y="1268760"/>
            <a:ext cx="8229600" cy="4525963"/>
          </a:xfrm>
        </p:spPr>
        <p:txBody>
          <a:bodyPr>
            <a:normAutofit fontScale="85000" lnSpcReduction="20000"/>
          </a:bodyPr>
          <a:lstStyle/>
          <a:p>
            <a:r>
              <a:rPr lang="en-GB" dirty="0"/>
              <a:t>The project articulates the problematics of LGBTIQ persons and their positions in the context of public libraries as public cultural institutions, in the context of information and communication sciences and in the context of the society in </a:t>
            </a:r>
            <a:r>
              <a:rPr lang="en-GB" dirty="0" smtClean="0"/>
              <a:t>general</a:t>
            </a:r>
            <a:r>
              <a:rPr lang="hr-HR" dirty="0" smtClean="0"/>
              <a:t>.</a:t>
            </a:r>
            <a:r>
              <a:rPr lang="en-GB" dirty="0" smtClean="0"/>
              <a:t> </a:t>
            </a:r>
            <a:endParaRPr lang="hr-HR" dirty="0" smtClean="0"/>
          </a:p>
          <a:p>
            <a:r>
              <a:rPr lang="hr-HR" dirty="0" smtClean="0"/>
              <a:t>T</a:t>
            </a:r>
            <a:r>
              <a:rPr lang="en-GB" dirty="0" smtClean="0"/>
              <a:t>he aims</a:t>
            </a:r>
            <a:r>
              <a:rPr lang="hr-HR" dirty="0" smtClean="0"/>
              <a:t>:</a:t>
            </a:r>
            <a:r>
              <a:rPr lang="en-GB" dirty="0" smtClean="0"/>
              <a:t> </a:t>
            </a:r>
            <a:r>
              <a:rPr lang="en-GB" dirty="0"/>
              <a:t>indicating the heteronormativity of librarianship in Croatia, </a:t>
            </a:r>
            <a:r>
              <a:rPr lang="en-GB" dirty="0" err="1"/>
              <a:t>problematising</a:t>
            </a:r>
            <a:r>
              <a:rPr lang="en-GB" dirty="0"/>
              <a:t> the question of procurement, programmes and services directed/inclusive in relation to LGBTIQ persons as the group that is still invisible within the library system in Croatia, and directing the academic and professional community toward this group of users.</a:t>
            </a:r>
            <a:endParaRPr lang="hr-HR" dirty="0"/>
          </a:p>
          <a:p>
            <a:endParaRPr lang="hr-HR" dirty="0"/>
          </a:p>
        </p:txBody>
      </p:sp>
    </p:spTree>
    <p:extLst>
      <p:ext uri="{BB962C8B-B14F-4D97-AF65-F5344CB8AC3E}">
        <p14:creationId xmlns:p14="http://schemas.microsoft.com/office/powerpoint/2010/main" val="25704562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err="1" smtClean="0"/>
              <a:t>The</a:t>
            </a:r>
            <a:r>
              <a:rPr lang="hr-HR" dirty="0" smtClean="0"/>
              <a:t> </a:t>
            </a:r>
            <a:r>
              <a:rPr lang="hr-HR" dirty="0" err="1" smtClean="0"/>
              <a:t>mission</a:t>
            </a:r>
            <a:r>
              <a:rPr lang="hr-HR" dirty="0" smtClean="0"/>
              <a:t> </a:t>
            </a:r>
            <a:r>
              <a:rPr lang="hr-HR" dirty="0" err="1" smtClean="0"/>
              <a:t>of</a:t>
            </a:r>
            <a:r>
              <a:rPr lang="hr-HR" dirty="0" smtClean="0"/>
              <a:t> </a:t>
            </a:r>
            <a:r>
              <a:rPr lang="hr-HR" dirty="0" err="1" smtClean="0"/>
              <a:t>the</a:t>
            </a:r>
            <a:r>
              <a:rPr lang="hr-HR" dirty="0" smtClean="0"/>
              <a:t> </a:t>
            </a:r>
            <a:r>
              <a:rPr lang="hr-HR" dirty="0" err="1" smtClean="0"/>
              <a:t>public</a:t>
            </a:r>
            <a:r>
              <a:rPr lang="hr-HR" dirty="0" smtClean="0"/>
              <a:t> </a:t>
            </a:r>
            <a:r>
              <a:rPr lang="hr-HR" dirty="0" err="1" smtClean="0"/>
              <a:t>libraries</a:t>
            </a:r>
            <a:endParaRPr lang="hr-HR" dirty="0"/>
          </a:p>
        </p:txBody>
      </p:sp>
      <p:sp>
        <p:nvSpPr>
          <p:cNvPr id="3" name="Rezervirano mjesto sadržaja 2"/>
          <p:cNvSpPr>
            <a:spLocks noGrp="1"/>
          </p:cNvSpPr>
          <p:nvPr>
            <p:ph idx="1"/>
          </p:nvPr>
        </p:nvSpPr>
        <p:spPr/>
        <p:txBody>
          <a:bodyPr>
            <a:normAutofit fontScale="77500" lnSpcReduction="20000"/>
          </a:bodyPr>
          <a:lstStyle/>
          <a:p>
            <a:r>
              <a:rPr lang="en-GB" dirty="0" smtClean="0"/>
              <a:t>IFLA’s </a:t>
            </a:r>
            <a:r>
              <a:rPr lang="en-GB" dirty="0"/>
              <a:t>Guidelines for Public Libraries (2011) </a:t>
            </a:r>
            <a:r>
              <a:rPr lang="hr-HR" dirty="0" smtClean="0"/>
              <a:t> - </a:t>
            </a:r>
            <a:r>
              <a:rPr lang="hr-HR" dirty="0" err="1" smtClean="0"/>
              <a:t>public</a:t>
            </a:r>
            <a:r>
              <a:rPr lang="hr-HR" dirty="0" smtClean="0"/>
              <a:t> </a:t>
            </a:r>
            <a:r>
              <a:rPr lang="hr-HR" dirty="0" err="1" smtClean="0"/>
              <a:t>libraries</a:t>
            </a:r>
            <a:r>
              <a:rPr lang="en-GB" dirty="0" smtClean="0"/>
              <a:t> </a:t>
            </a:r>
            <a:r>
              <a:rPr lang="en-GB" dirty="0"/>
              <a:t>should be at the disposal to all members of the community </a:t>
            </a:r>
            <a:r>
              <a:rPr lang="hr-HR" dirty="0" smtClean="0"/>
              <a:t>.</a:t>
            </a:r>
          </a:p>
          <a:p>
            <a:r>
              <a:rPr lang="en-GB" dirty="0" smtClean="0"/>
              <a:t>IFLA </a:t>
            </a:r>
            <a:r>
              <a:rPr lang="en-GB" dirty="0"/>
              <a:t>and UNESCO’s Manifest for Public Libraries (1994</a:t>
            </a:r>
            <a:r>
              <a:rPr lang="en-GB" dirty="0" smtClean="0"/>
              <a:t>)</a:t>
            </a:r>
            <a:r>
              <a:rPr lang="hr-HR" dirty="0" smtClean="0"/>
              <a:t> – </a:t>
            </a:r>
            <a:r>
              <a:rPr lang="en-GB" dirty="0" smtClean="0"/>
              <a:t> </a:t>
            </a:r>
            <a:r>
              <a:rPr lang="en-GB" dirty="0"/>
              <a:t>its holdings and services must not be exposed to any kind of ideological, political, or religious censorship. </a:t>
            </a:r>
            <a:endParaRPr lang="hr-HR" dirty="0" smtClean="0"/>
          </a:p>
          <a:p>
            <a:r>
              <a:rPr lang="en-GB" dirty="0" smtClean="0"/>
              <a:t>The </a:t>
            </a:r>
            <a:r>
              <a:rPr lang="en-GB" dirty="0"/>
              <a:t>Glasgow Declaration on Libraries, Information Services and Intellectual Freedom </a:t>
            </a:r>
            <a:r>
              <a:rPr lang="en-GB" dirty="0" smtClean="0"/>
              <a:t>stresses </a:t>
            </a:r>
            <a:r>
              <a:rPr lang="en-GB" dirty="0"/>
              <a:t>that the discrimination against gender or sexual orientation must not be permitted</a:t>
            </a:r>
            <a:r>
              <a:rPr lang="en-GB" dirty="0" smtClean="0"/>
              <a:t>.</a:t>
            </a:r>
            <a:endParaRPr lang="hr-HR" dirty="0" smtClean="0"/>
          </a:p>
          <a:p>
            <a:r>
              <a:rPr lang="en-GB" dirty="0" smtClean="0"/>
              <a:t> </a:t>
            </a:r>
            <a:r>
              <a:rPr lang="en-GB" dirty="0"/>
              <a:t>IFLA’s Expert Committee has approved the forming of the Special Interest Group – SIG for LGBTIQ users (2013).</a:t>
            </a:r>
            <a:endParaRPr lang="hr-HR" dirty="0"/>
          </a:p>
          <a:p>
            <a:endParaRPr lang="hr-HR" dirty="0"/>
          </a:p>
        </p:txBody>
      </p:sp>
    </p:spTree>
    <p:extLst>
      <p:ext uri="{BB962C8B-B14F-4D97-AF65-F5344CB8AC3E}">
        <p14:creationId xmlns:p14="http://schemas.microsoft.com/office/powerpoint/2010/main" val="41019074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t="-31000" r="-10000" b="-32000"/>
          </a:stretch>
        </a:blip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a:xfrm>
            <a:off x="467544" y="188640"/>
            <a:ext cx="8229600" cy="346050"/>
          </a:xfrm>
        </p:spPr>
        <p:txBody>
          <a:bodyPr>
            <a:normAutofit fontScale="90000"/>
          </a:bodyPr>
          <a:lstStyle/>
          <a:p>
            <a:r>
              <a:rPr lang="hr-HR" dirty="0" err="1" smtClean="0"/>
              <a:t>Croatian</a:t>
            </a:r>
            <a:r>
              <a:rPr lang="hr-HR" dirty="0" smtClean="0"/>
              <a:t> </a:t>
            </a:r>
            <a:r>
              <a:rPr lang="hr-HR" dirty="0" err="1" smtClean="0"/>
              <a:t>legislation</a:t>
            </a:r>
            <a:endParaRPr lang="hr-HR" dirty="0"/>
          </a:p>
        </p:txBody>
      </p:sp>
      <p:sp>
        <p:nvSpPr>
          <p:cNvPr id="3" name="Rezervirano mjesto sadržaja 2"/>
          <p:cNvSpPr>
            <a:spLocks noGrp="1"/>
          </p:cNvSpPr>
          <p:nvPr>
            <p:ph idx="1"/>
          </p:nvPr>
        </p:nvSpPr>
        <p:spPr>
          <a:xfrm>
            <a:off x="467544" y="548680"/>
            <a:ext cx="8229600" cy="4525963"/>
          </a:xfrm>
        </p:spPr>
        <p:txBody>
          <a:bodyPr>
            <a:noAutofit/>
          </a:bodyPr>
          <a:lstStyle/>
          <a:p>
            <a:r>
              <a:rPr lang="en-GB" sz="2200" dirty="0"/>
              <a:t>LGBTIQ community is protected by law from discrimination, hate, and violence – </a:t>
            </a:r>
            <a:r>
              <a:rPr lang="en-GB" sz="2200" u="sng" dirty="0"/>
              <a:t>the Anti-Discrimination </a:t>
            </a:r>
            <a:r>
              <a:rPr lang="en-GB" sz="2200" u="sng" dirty="0" smtClean="0"/>
              <a:t>Act</a:t>
            </a:r>
            <a:r>
              <a:rPr lang="hr-HR" sz="2200" dirty="0" smtClean="0"/>
              <a:t>; </a:t>
            </a:r>
            <a:r>
              <a:rPr lang="en-GB" sz="2200" dirty="0" smtClean="0"/>
              <a:t> </a:t>
            </a:r>
            <a:r>
              <a:rPr lang="en-GB" sz="2200" u="sng" dirty="0"/>
              <a:t>Criminal Code </a:t>
            </a:r>
            <a:r>
              <a:rPr lang="en-GB" sz="2200" dirty="0"/>
              <a:t>– which regulates the right to the protection of family life of LGBTIQ life </a:t>
            </a:r>
            <a:r>
              <a:rPr lang="en-GB" sz="2200" dirty="0" smtClean="0"/>
              <a:t>partnerships</a:t>
            </a:r>
            <a:r>
              <a:rPr lang="hr-HR" sz="2200" dirty="0" smtClean="0"/>
              <a:t>.</a:t>
            </a:r>
            <a:r>
              <a:rPr lang="en-GB" sz="2200" dirty="0" smtClean="0"/>
              <a:t> </a:t>
            </a:r>
            <a:endParaRPr lang="hr-HR" sz="2200" dirty="0" smtClean="0"/>
          </a:p>
          <a:p>
            <a:r>
              <a:rPr lang="en-GB" sz="2200" u="sng" dirty="0" smtClean="0"/>
              <a:t>Life </a:t>
            </a:r>
            <a:r>
              <a:rPr lang="en-GB" sz="2200" u="sng" dirty="0"/>
              <a:t>Partnership Act </a:t>
            </a:r>
            <a:r>
              <a:rPr lang="en-GB" sz="2200" dirty="0"/>
              <a:t>for persons of the same sex, whereby life partnership is equalised with marital partnership, but not on the field of the right to adopt children. </a:t>
            </a:r>
            <a:endParaRPr lang="hr-HR" sz="2200" dirty="0" smtClean="0"/>
          </a:p>
          <a:p>
            <a:r>
              <a:rPr lang="hr-HR" sz="2200" u="sng" dirty="0" err="1" smtClean="0"/>
              <a:t>The</a:t>
            </a:r>
            <a:r>
              <a:rPr lang="hr-HR" sz="2200" u="sng" dirty="0" smtClean="0"/>
              <a:t> </a:t>
            </a:r>
            <a:r>
              <a:rPr lang="en-GB" sz="2200" u="sng" dirty="0" smtClean="0"/>
              <a:t>Gender </a:t>
            </a:r>
            <a:r>
              <a:rPr lang="en-GB" sz="2200" u="sng" dirty="0"/>
              <a:t>Equality Act</a:t>
            </a:r>
            <a:r>
              <a:rPr lang="en-GB" sz="2200" dirty="0"/>
              <a:t>, Article 6 of which prohibits discrimination against sexual orientation, while Article 16 prohibits women and men to be publicly displayed and presented in an offensive, degrading, or humiliating manner with regard to sex and sexual orientation</a:t>
            </a:r>
            <a:r>
              <a:rPr lang="en-GB" sz="2200" dirty="0" smtClean="0"/>
              <a:t>.</a:t>
            </a:r>
            <a:endParaRPr lang="hr-HR" sz="2200" dirty="0" smtClean="0"/>
          </a:p>
          <a:p>
            <a:r>
              <a:rPr lang="hr-HR" sz="2200" u="sng" dirty="0"/>
              <a:t>T</a:t>
            </a:r>
            <a:r>
              <a:rPr lang="en-GB" sz="2200" u="sng" dirty="0" smtClean="0"/>
              <a:t>he </a:t>
            </a:r>
            <a:r>
              <a:rPr lang="en-GB" sz="2200" u="sng" dirty="0"/>
              <a:t>Constitution of the Republic of Croatia </a:t>
            </a:r>
            <a:r>
              <a:rPr lang="en-GB" sz="2200" dirty="0"/>
              <a:t>simultaneously prevents the implementation of complete marriage equality of homosexual and heterosexual persons (on the basis of the referendum conducted in 2013</a:t>
            </a:r>
            <a:r>
              <a:rPr lang="en-GB" sz="2200" dirty="0" smtClean="0"/>
              <a:t>)</a:t>
            </a:r>
            <a:r>
              <a:rPr lang="hr-HR" sz="2200" dirty="0" smtClean="0"/>
              <a:t>.</a:t>
            </a:r>
            <a:endParaRPr lang="hr-HR" sz="2200" dirty="0"/>
          </a:p>
        </p:txBody>
      </p:sp>
    </p:spTree>
    <p:extLst>
      <p:ext uri="{BB962C8B-B14F-4D97-AF65-F5344CB8AC3E}">
        <p14:creationId xmlns:p14="http://schemas.microsoft.com/office/powerpoint/2010/main" val="1427317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95536" y="764704"/>
            <a:ext cx="8229600" cy="1287016"/>
          </a:xfrm>
        </p:spPr>
        <p:txBody>
          <a:bodyPr>
            <a:normAutofit fontScale="90000"/>
          </a:bodyPr>
          <a:lstStyle/>
          <a:p>
            <a:r>
              <a:rPr lang="hr-HR" sz="2700" b="1" i="1" u="sng" dirty="0" smtClean="0"/>
              <a:t/>
            </a:r>
            <a:br>
              <a:rPr lang="hr-HR" sz="2700" b="1" i="1" u="sng" dirty="0" smtClean="0"/>
            </a:br>
            <a:r>
              <a:rPr lang="hr-HR" sz="2700" b="1" i="1" u="sng" dirty="0"/>
              <a:t/>
            </a:r>
            <a:br>
              <a:rPr lang="hr-HR" sz="2700" b="1" i="1" u="sng" dirty="0"/>
            </a:br>
            <a:r>
              <a:rPr lang="hr-HR" sz="2700" b="1" i="1" u="sng" dirty="0" err="1" smtClean="0"/>
              <a:t>Uncertain</a:t>
            </a:r>
            <a:r>
              <a:rPr lang="hr-HR" sz="2700" b="1" i="1" u="sng" dirty="0" smtClean="0"/>
              <a:t> </a:t>
            </a:r>
            <a:r>
              <a:rPr lang="hr-HR" sz="2700" b="1" i="1" u="sng" dirty="0" err="1"/>
              <a:t>Interventions</a:t>
            </a:r>
            <a:r>
              <a:rPr lang="hr-HR" sz="2700" b="1" i="1" u="sng" dirty="0"/>
              <a:t>: LGBTIQ </a:t>
            </a:r>
            <a:r>
              <a:rPr lang="hr-HR" sz="2700" b="1" i="1" u="sng" dirty="0" err="1"/>
              <a:t>Users</a:t>
            </a:r>
            <a:r>
              <a:rPr lang="hr-HR" sz="2700" b="1" i="1" u="sng" dirty="0"/>
              <a:t> </a:t>
            </a:r>
            <a:r>
              <a:rPr lang="hr-HR" sz="2700" b="1" i="1" u="sng" dirty="0" err="1"/>
              <a:t>In</a:t>
            </a:r>
            <a:r>
              <a:rPr lang="hr-HR" sz="2700" b="1" i="1" u="sng" dirty="0"/>
              <a:t> </a:t>
            </a:r>
            <a:r>
              <a:rPr lang="hr-HR" sz="2700" b="1" i="1" u="sng" dirty="0" err="1"/>
              <a:t>Public</a:t>
            </a:r>
            <a:r>
              <a:rPr lang="hr-HR" sz="2700" b="1" i="1" u="sng" dirty="0"/>
              <a:t> </a:t>
            </a:r>
            <a:r>
              <a:rPr lang="hr-HR" sz="2700" b="1" i="1" u="sng" dirty="0" err="1" smtClean="0"/>
              <a:t>Libraries</a:t>
            </a:r>
            <a:r>
              <a:rPr lang="hr-HR" sz="2700" b="1" i="1" u="sng" dirty="0" smtClean="0"/>
              <a:t> as </a:t>
            </a:r>
            <a:r>
              <a:rPr lang="hr-HR" sz="2700" b="1" i="1" u="sng" dirty="0" err="1" smtClean="0"/>
              <a:t>an</a:t>
            </a:r>
            <a:r>
              <a:rPr lang="hr-HR" sz="2700" b="1" i="1" u="sng" dirty="0" smtClean="0"/>
              <a:t> </a:t>
            </a:r>
            <a:r>
              <a:rPr lang="hr-HR" sz="2700" b="1" i="1" u="sng" dirty="0" err="1" smtClean="0"/>
              <a:t>interdisciplinary</a:t>
            </a:r>
            <a:r>
              <a:rPr lang="hr-HR" sz="2700" b="1" i="1" u="sng" dirty="0" smtClean="0"/>
              <a:t> </a:t>
            </a:r>
            <a:r>
              <a:rPr lang="hr-HR" sz="2700" b="1" i="1" u="sng" dirty="0" err="1" smtClean="0"/>
              <a:t>platform</a:t>
            </a:r>
            <a:r>
              <a:rPr lang="hr-HR" b="1" i="1" u="sng" dirty="0"/>
              <a:t/>
            </a:r>
            <a:br>
              <a:rPr lang="hr-HR" b="1" i="1" u="sng" dirty="0"/>
            </a:br>
            <a:endParaRPr lang="hr-HR" dirty="0"/>
          </a:p>
        </p:txBody>
      </p:sp>
      <p:sp>
        <p:nvSpPr>
          <p:cNvPr id="3" name="Rezervirano mjesto sadržaja 2"/>
          <p:cNvSpPr>
            <a:spLocks noGrp="1"/>
          </p:cNvSpPr>
          <p:nvPr>
            <p:ph idx="1"/>
          </p:nvPr>
        </p:nvSpPr>
        <p:spPr/>
        <p:txBody>
          <a:bodyPr/>
          <a:lstStyle/>
          <a:p>
            <a:pPr marL="0" indent="0" algn="ctr">
              <a:buNone/>
            </a:pPr>
            <a:endParaRPr lang="hr-HR" b="1" i="1" dirty="0" smtClean="0"/>
          </a:p>
          <a:p>
            <a:pPr marL="0" indent="0" algn="ctr">
              <a:buNone/>
            </a:pPr>
            <a:r>
              <a:rPr lang="hr-HR" sz="2800" b="1" i="1" dirty="0" err="1" smtClean="0"/>
              <a:t>Associates</a:t>
            </a:r>
            <a:r>
              <a:rPr lang="hr-HR" sz="2800" b="1" i="1" dirty="0"/>
              <a:t>: </a:t>
            </a:r>
            <a:r>
              <a:rPr lang="en-GB" sz="2800" dirty="0"/>
              <a:t>Department of Information and Communication Sciences at the Faculty of Humanities and Social Sciences in Zagreb</a:t>
            </a:r>
            <a:r>
              <a:rPr lang="hr-HR" sz="2800" dirty="0"/>
              <a:t>, </a:t>
            </a:r>
            <a:r>
              <a:rPr lang="en-GB" sz="2800" dirty="0"/>
              <a:t>Domino Association</a:t>
            </a:r>
            <a:r>
              <a:rPr lang="hr-HR" sz="2800" dirty="0"/>
              <a:t>,</a:t>
            </a:r>
            <a:r>
              <a:rPr lang="en-GB" sz="2800" dirty="0"/>
              <a:t> Centre for Women’s </a:t>
            </a:r>
            <a:r>
              <a:rPr lang="en-GB" sz="2800" dirty="0" smtClean="0"/>
              <a:t>Studies</a:t>
            </a:r>
            <a:r>
              <a:rPr lang="hr-HR" sz="2800" dirty="0" smtClean="0"/>
              <a:t> </a:t>
            </a:r>
            <a:r>
              <a:rPr lang="hr-HR" sz="2800" dirty="0" err="1" smtClean="0"/>
              <a:t>and</a:t>
            </a:r>
            <a:r>
              <a:rPr lang="hr-HR" sz="2800" dirty="0" smtClean="0"/>
              <a:t> </a:t>
            </a:r>
            <a:r>
              <a:rPr lang="hr-HR" sz="2800" dirty="0" err="1" smtClean="0"/>
              <a:t>independent</a:t>
            </a:r>
            <a:r>
              <a:rPr lang="hr-HR" sz="2800" dirty="0" smtClean="0"/>
              <a:t> </a:t>
            </a:r>
            <a:r>
              <a:rPr lang="hr-HR" sz="2800" dirty="0" err="1" smtClean="0"/>
              <a:t>art</a:t>
            </a:r>
            <a:r>
              <a:rPr lang="hr-HR" sz="2800" dirty="0" smtClean="0"/>
              <a:t> scene, </a:t>
            </a:r>
            <a:r>
              <a:rPr lang="hr-HR" sz="2800" dirty="0" err="1" smtClean="0"/>
              <a:t>artists</a:t>
            </a:r>
            <a:r>
              <a:rPr lang="hr-HR" sz="2800" dirty="0" smtClean="0"/>
              <a:t> Helena Janečić </a:t>
            </a:r>
            <a:r>
              <a:rPr lang="hr-HR" sz="2800" dirty="0" err="1" smtClean="0"/>
              <a:t>and</a:t>
            </a:r>
            <a:r>
              <a:rPr lang="hr-HR" sz="2800" dirty="0" smtClean="0"/>
              <a:t> Silvio </a:t>
            </a:r>
            <a:r>
              <a:rPr lang="hr-HR" sz="2800" dirty="0" err="1" smtClean="0"/>
              <a:t>Vujičić</a:t>
            </a:r>
            <a:r>
              <a:rPr lang="hr-HR" sz="2800" dirty="0" smtClean="0"/>
              <a:t>.</a:t>
            </a:r>
            <a:endParaRPr lang="hr-HR" sz="2800" b="1" i="1" dirty="0"/>
          </a:p>
          <a:p>
            <a:endParaRPr lang="hr-HR" dirty="0"/>
          </a:p>
        </p:txBody>
      </p:sp>
    </p:spTree>
    <p:extLst>
      <p:ext uri="{BB962C8B-B14F-4D97-AF65-F5344CB8AC3E}">
        <p14:creationId xmlns:p14="http://schemas.microsoft.com/office/powerpoint/2010/main" val="34740591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t="-32000" r="-10000" b="-32000"/>
          </a:stretch>
        </a:blipFill>
        <a:effectLst/>
      </p:bgPr>
    </p:bg>
    <p:spTree>
      <p:nvGrpSpPr>
        <p:cNvPr id="1" name=""/>
        <p:cNvGrpSpPr/>
        <p:nvPr/>
      </p:nvGrpSpPr>
      <p:grpSpPr>
        <a:xfrm>
          <a:off x="0" y="0"/>
          <a:ext cx="0" cy="0"/>
          <a:chOff x="0" y="0"/>
          <a:chExt cx="0" cy="0"/>
        </a:xfrm>
      </p:grpSpPr>
      <p:sp>
        <p:nvSpPr>
          <p:cNvPr id="3" name="Naslov 2"/>
          <p:cNvSpPr>
            <a:spLocks noGrp="1"/>
          </p:cNvSpPr>
          <p:nvPr>
            <p:ph type="title"/>
          </p:nvPr>
        </p:nvSpPr>
        <p:spPr/>
        <p:txBody>
          <a:bodyPr/>
          <a:lstStyle/>
          <a:p>
            <a:pPr algn="ctr"/>
            <a:r>
              <a:rPr lang="hr-HR" dirty="0" smtClean="0"/>
              <a:t>Project </a:t>
            </a:r>
            <a:r>
              <a:rPr lang="hr-HR" dirty="0" err="1" smtClean="0"/>
              <a:t>stages</a:t>
            </a:r>
            <a:r>
              <a:rPr lang="hr-HR" dirty="0" smtClean="0"/>
              <a:t> 2016/2017</a:t>
            </a:r>
            <a:endParaRPr lang="hr-HR" dirty="0"/>
          </a:p>
        </p:txBody>
      </p:sp>
      <p:sp>
        <p:nvSpPr>
          <p:cNvPr id="2" name="Rezervirano mjesto sadržaja 1"/>
          <p:cNvSpPr>
            <a:spLocks noGrp="1"/>
          </p:cNvSpPr>
          <p:nvPr>
            <p:ph idx="1"/>
          </p:nvPr>
        </p:nvSpPr>
        <p:spPr>
          <a:xfrm>
            <a:off x="611560" y="1340768"/>
            <a:ext cx="8229600" cy="4525963"/>
          </a:xfrm>
        </p:spPr>
        <p:txBody>
          <a:bodyPr>
            <a:normAutofit fontScale="85000" lnSpcReduction="10000"/>
          </a:bodyPr>
          <a:lstStyle/>
          <a:p>
            <a:r>
              <a:rPr lang="hr-HR" dirty="0"/>
              <a:t>M</a:t>
            </a:r>
            <a:r>
              <a:rPr lang="en-GB" dirty="0" err="1" smtClean="0"/>
              <a:t>eetings</a:t>
            </a:r>
            <a:r>
              <a:rPr lang="en-GB" dirty="0" smtClean="0"/>
              <a:t> </a:t>
            </a:r>
            <a:r>
              <a:rPr lang="en-GB" dirty="0"/>
              <a:t>of the </a:t>
            </a:r>
            <a:r>
              <a:rPr lang="en-GB" dirty="0" smtClean="0"/>
              <a:t>focus-group</a:t>
            </a:r>
            <a:r>
              <a:rPr lang="hr-HR" dirty="0" smtClean="0"/>
              <a:t>.</a:t>
            </a:r>
            <a:r>
              <a:rPr lang="en-GB" dirty="0" smtClean="0"/>
              <a:t> </a:t>
            </a:r>
            <a:endParaRPr lang="hr-HR" dirty="0" smtClean="0"/>
          </a:p>
          <a:p>
            <a:r>
              <a:rPr lang="hr-HR" dirty="0" err="1" smtClean="0"/>
              <a:t>Scientific</a:t>
            </a:r>
            <a:r>
              <a:rPr lang="hr-HR" dirty="0" smtClean="0"/>
              <a:t> </a:t>
            </a:r>
            <a:r>
              <a:rPr lang="en-GB" dirty="0" smtClean="0"/>
              <a:t>study </a:t>
            </a:r>
            <a:r>
              <a:rPr lang="en-GB" dirty="0"/>
              <a:t>on the information needs of LGBTIQ persons in </a:t>
            </a:r>
            <a:r>
              <a:rPr lang="en-GB" dirty="0" smtClean="0"/>
              <a:t>Croatia</a:t>
            </a:r>
            <a:r>
              <a:rPr lang="hr-HR" dirty="0" smtClean="0"/>
              <a:t> (</a:t>
            </a:r>
            <a:r>
              <a:rPr lang="en-GB" dirty="0"/>
              <a:t>dr. sc. Ana </a:t>
            </a:r>
            <a:r>
              <a:rPr lang="en-GB" dirty="0" err="1"/>
              <a:t>Barbarić</a:t>
            </a:r>
            <a:r>
              <a:rPr lang="en-GB" dirty="0"/>
              <a:t> and dr. sc. Aleksandra </a:t>
            </a:r>
            <a:r>
              <a:rPr lang="en-GB" dirty="0" err="1" smtClean="0"/>
              <a:t>Pikić</a:t>
            </a:r>
            <a:r>
              <a:rPr lang="hr-HR" dirty="0" smtClean="0"/>
              <a:t>).</a:t>
            </a:r>
          </a:p>
          <a:p>
            <a:r>
              <a:rPr lang="hr-HR" dirty="0" smtClean="0"/>
              <a:t>R</a:t>
            </a:r>
            <a:r>
              <a:rPr lang="en-GB" dirty="0" err="1" smtClean="0"/>
              <a:t>oundtable</a:t>
            </a:r>
            <a:r>
              <a:rPr lang="en-GB" dirty="0" smtClean="0"/>
              <a:t> </a:t>
            </a:r>
            <a:r>
              <a:rPr lang="en-GB" dirty="0"/>
              <a:t>with a discursive analysis of the subject and public presentation of the study results and the conclusions of the research phase of the overall </a:t>
            </a:r>
            <a:r>
              <a:rPr lang="en-GB" dirty="0" smtClean="0"/>
              <a:t>project</a:t>
            </a:r>
            <a:r>
              <a:rPr lang="hr-HR" dirty="0" smtClean="0"/>
              <a:t>.</a:t>
            </a:r>
            <a:endParaRPr lang="hr-HR" dirty="0"/>
          </a:p>
          <a:p>
            <a:pPr lvl="0"/>
            <a:r>
              <a:rPr lang="en-US" dirty="0"/>
              <a:t>Art production and exhibition, accompanying exhibition program - educational, workshops</a:t>
            </a:r>
            <a:r>
              <a:rPr lang="hr-HR" dirty="0" smtClean="0"/>
              <a:t>, 2017.</a:t>
            </a:r>
            <a:endParaRPr lang="hr-HR" dirty="0"/>
          </a:p>
          <a:p>
            <a:pPr lvl="0"/>
            <a:r>
              <a:rPr lang="hr-HR" dirty="0" err="1" smtClean="0"/>
              <a:t>Artistic</a:t>
            </a:r>
            <a:r>
              <a:rPr lang="hr-HR" dirty="0" smtClean="0"/>
              <a:t> </a:t>
            </a:r>
            <a:r>
              <a:rPr lang="hr-HR" dirty="0" err="1" smtClean="0"/>
              <a:t>documentation</a:t>
            </a:r>
            <a:r>
              <a:rPr lang="hr-HR" dirty="0" smtClean="0"/>
              <a:t>.</a:t>
            </a:r>
            <a:endParaRPr lang="hr-HR" dirty="0"/>
          </a:p>
          <a:p>
            <a:endParaRPr lang="hr-HR" dirty="0"/>
          </a:p>
        </p:txBody>
      </p:sp>
    </p:spTree>
    <p:extLst>
      <p:ext uri="{BB962C8B-B14F-4D97-AF65-F5344CB8AC3E}">
        <p14:creationId xmlns:p14="http://schemas.microsoft.com/office/powerpoint/2010/main" val="1873023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niOkvir 4"/>
          <p:cNvSpPr txBox="1"/>
          <p:nvPr/>
        </p:nvSpPr>
        <p:spPr>
          <a:xfrm>
            <a:off x="3347864" y="5898263"/>
            <a:ext cx="5040560" cy="923330"/>
          </a:xfrm>
          <a:prstGeom prst="rect">
            <a:avLst/>
          </a:prstGeom>
          <a:noFill/>
        </p:spPr>
        <p:txBody>
          <a:bodyPr wrap="square" rtlCol="0">
            <a:spAutoFit/>
          </a:bodyPr>
          <a:lstStyle/>
          <a:p>
            <a:pPr lvl="0"/>
            <a:endParaRPr lang="hr-HR" dirty="0" smtClean="0"/>
          </a:p>
          <a:p>
            <a:pPr lvl="0"/>
            <a:r>
              <a:rPr lang="hr-HR" dirty="0" err="1" smtClean="0"/>
              <a:t>Artistic</a:t>
            </a:r>
            <a:r>
              <a:rPr lang="hr-HR" dirty="0" smtClean="0"/>
              <a:t> </a:t>
            </a:r>
            <a:r>
              <a:rPr lang="hr-HR" dirty="0" err="1"/>
              <a:t>documentation</a:t>
            </a:r>
            <a:r>
              <a:rPr lang="hr-HR" dirty="0" smtClean="0"/>
              <a:t>. </a:t>
            </a:r>
            <a:r>
              <a:rPr lang="hr-HR" dirty="0" err="1" smtClean="0"/>
              <a:t>Focus</a:t>
            </a:r>
            <a:r>
              <a:rPr lang="hr-HR" dirty="0" smtClean="0"/>
              <a:t> </a:t>
            </a:r>
            <a:r>
              <a:rPr lang="hr-HR" dirty="0" err="1" smtClean="0"/>
              <a:t>group</a:t>
            </a:r>
            <a:r>
              <a:rPr lang="hr-HR" dirty="0" smtClean="0"/>
              <a:t> </a:t>
            </a:r>
            <a:r>
              <a:rPr lang="hr-HR" dirty="0" err="1" smtClean="0"/>
              <a:t>meeting</a:t>
            </a:r>
            <a:r>
              <a:rPr lang="hr-HR" dirty="0" smtClean="0"/>
              <a:t>. </a:t>
            </a:r>
          </a:p>
          <a:p>
            <a:r>
              <a:rPr lang="hr-HR" dirty="0" err="1" smtClean="0"/>
              <a:t>Author</a:t>
            </a:r>
            <a:r>
              <a:rPr lang="hr-HR" dirty="0" smtClean="0"/>
              <a:t>: Helena Janečić</a:t>
            </a:r>
            <a:endParaRPr lang="hr-HR" dirty="0"/>
          </a:p>
        </p:txBody>
      </p:sp>
      <p:pic>
        <p:nvPicPr>
          <p:cNvPr id="6" name="Rezervirano mjesto sadržaja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9552" y="188640"/>
            <a:ext cx="8058851" cy="6045560"/>
          </a:xfrm>
        </p:spPr>
      </p:pic>
    </p:spTree>
    <p:extLst>
      <p:ext uri="{BB962C8B-B14F-4D97-AF65-F5344CB8AC3E}">
        <p14:creationId xmlns:p14="http://schemas.microsoft.com/office/powerpoint/2010/main" val="13077032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Naslov 1"/>
          <p:cNvSpPr txBox="1">
            <a:spLocks noGrp="1"/>
          </p:cNvSpPr>
          <p:nvPr>
            <p:ph type="title"/>
          </p:nvPr>
        </p:nvSpPr>
        <p:spPr>
          <a:xfrm>
            <a:off x="457200" y="0"/>
            <a:ext cx="8229600" cy="14176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hr-HR" sz="3600" dirty="0" err="1" smtClean="0"/>
              <a:t>Exhibition</a:t>
            </a:r>
            <a:r>
              <a:rPr lang="hr-HR" sz="3600" dirty="0" smtClean="0"/>
              <a:t> as </a:t>
            </a:r>
            <a:r>
              <a:rPr lang="hr-HR" sz="3600" dirty="0" err="1" smtClean="0"/>
              <a:t>presentation</a:t>
            </a:r>
            <a:r>
              <a:rPr lang="hr-HR" sz="3600" dirty="0" smtClean="0"/>
              <a:t>, </a:t>
            </a:r>
            <a:r>
              <a:rPr lang="hr-HR" sz="3600" dirty="0" err="1" smtClean="0"/>
              <a:t>aestheticisation</a:t>
            </a:r>
            <a:r>
              <a:rPr lang="hr-HR" sz="3600" dirty="0" smtClean="0"/>
              <a:t> </a:t>
            </a:r>
            <a:r>
              <a:rPr lang="hr-HR" sz="3600" dirty="0" err="1" smtClean="0"/>
              <a:t>and</a:t>
            </a:r>
            <a:r>
              <a:rPr lang="hr-HR" sz="3600" dirty="0" smtClean="0"/>
              <a:t> </a:t>
            </a:r>
            <a:r>
              <a:rPr lang="hr-HR" sz="3600" dirty="0" err="1" smtClean="0"/>
              <a:t>communication</a:t>
            </a:r>
            <a:r>
              <a:rPr lang="hr-HR" sz="3600" dirty="0" smtClean="0"/>
              <a:t/>
            </a:r>
            <a:br>
              <a:rPr lang="hr-HR" sz="3600" dirty="0" smtClean="0"/>
            </a:br>
            <a:r>
              <a:rPr lang="hr-HR" sz="3600" dirty="0"/>
              <a:t>Silvio </a:t>
            </a:r>
            <a:r>
              <a:rPr lang="hr-HR" sz="3600" dirty="0" err="1"/>
              <a:t>Vujičić</a:t>
            </a:r>
            <a:r>
              <a:rPr lang="hr-HR" sz="3600" dirty="0"/>
              <a:t>: </a:t>
            </a:r>
            <a:r>
              <a:rPr lang="hr-HR" sz="3600" dirty="0" err="1"/>
              <a:t>Flowerworks</a:t>
            </a:r>
            <a:endParaRPr lang="hr-HR" sz="3600" dirty="0"/>
          </a:p>
        </p:txBody>
      </p:sp>
      <p:pic>
        <p:nvPicPr>
          <p:cNvPr id="4" name="Rezervirano mjesto sadržaja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11560" y="1508956"/>
            <a:ext cx="3140535" cy="5040560"/>
          </a:xfrm>
        </p:spPr>
      </p:pic>
      <p:pic>
        <p:nvPicPr>
          <p:cNvPr id="5" name="Slika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5027" y="1526831"/>
            <a:ext cx="4221090" cy="5179277"/>
          </a:xfrm>
          <a:prstGeom prst="rect">
            <a:avLst/>
          </a:prstGeom>
        </p:spPr>
      </p:pic>
      <p:sp>
        <p:nvSpPr>
          <p:cNvPr id="2" name="TekstniOkvir 1"/>
          <p:cNvSpPr txBox="1"/>
          <p:nvPr/>
        </p:nvSpPr>
        <p:spPr>
          <a:xfrm>
            <a:off x="0" y="6590905"/>
            <a:ext cx="3889270" cy="276999"/>
          </a:xfrm>
          <a:prstGeom prst="rect">
            <a:avLst/>
          </a:prstGeom>
          <a:noFill/>
        </p:spPr>
        <p:txBody>
          <a:bodyPr wrap="none" rtlCol="0">
            <a:spAutoFit/>
          </a:bodyPr>
          <a:lstStyle/>
          <a:p>
            <a:r>
              <a:rPr lang="hr-HR" sz="1200" dirty="0" smtClean="0"/>
              <a:t>Silvio </a:t>
            </a:r>
            <a:r>
              <a:rPr lang="hr-HR" sz="1200" dirty="0" err="1" smtClean="0"/>
              <a:t>Vujičić</a:t>
            </a:r>
            <a:r>
              <a:rPr lang="hr-HR" sz="1200" dirty="0" smtClean="0"/>
              <a:t>: „</a:t>
            </a:r>
            <a:r>
              <a:rPr lang="hr-HR" sz="1200" dirty="0" err="1" smtClean="0"/>
              <a:t>Flowerworks</a:t>
            </a:r>
            <a:r>
              <a:rPr lang="hr-HR" sz="1200" dirty="0" smtClean="0"/>
              <a:t>”, </a:t>
            </a:r>
            <a:r>
              <a:rPr lang="hr-HR" sz="1200" dirty="0" err="1" smtClean="0"/>
              <a:t>bookmarker</a:t>
            </a:r>
            <a:r>
              <a:rPr lang="hr-HR" sz="1200" dirty="0" smtClean="0"/>
              <a:t> </a:t>
            </a:r>
            <a:r>
              <a:rPr lang="hr-HR" sz="1200" dirty="0" err="1"/>
              <a:t>and</a:t>
            </a:r>
            <a:r>
              <a:rPr lang="hr-HR" sz="1200" dirty="0"/>
              <a:t> </a:t>
            </a:r>
            <a:r>
              <a:rPr lang="hr-HR" sz="1200" dirty="0" err="1"/>
              <a:t>poster</a:t>
            </a:r>
            <a:r>
              <a:rPr lang="hr-HR" sz="1200" dirty="0"/>
              <a:t> </a:t>
            </a:r>
            <a:r>
              <a:rPr lang="hr-HR" sz="1200" dirty="0" err="1"/>
              <a:t>details</a:t>
            </a:r>
            <a:endParaRPr lang="hr-HR" sz="1200" dirty="0"/>
          </a:p>
        </p:txBody>
      </p:sp>
    </p:spTree>
    <p:extLst>
      <p:ext uri="{BB962C8B-B14F-4D97-AF65-F5344CB8AC3E}">
        <p14:creationId xmlns:p14="http://schemas.microsoft.com/office/powerpoint/2010/main" val="28677672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3"/>
          <p:cNvSpPr>
            <a:spLocks noGrp="1"/>
          </p:cNvSpPr>
          <p:nvPr>
            <p:ph type="title"/>
          </p:nvPr>
        </p:nvSpPr>
        <p:spPr/>
        <p:txBody>
          <a:bodyPr/>
          <a:lstStyle/>
          <a:p>
            <a:endParaRPr lang="hr-HR" dirty="0"/>
          </a:p>
        </p:txBody>
      </p:sp>
      <p:pic>
        <p:nvPicPr>
          <p:cNvPr id="4098" name="Picture 2" descr="\\SRV21003\MreznaMapa\Javno\foto za libellarium\fig. 6 Silvio Vujičić Flowerworks foto Silvio Vujičić.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504" y="332656"/>
            <a:ext cx="8856983" cy="5904656"/>
          </a:xfrm>
          <a:prstGeom prst="rect">
            <a:avLst/>
          </a:prstGeom>
          <a:noFill/>
          <a:extLst>
            <a:ext uri="{909E8E84-426E-40DD-AFC4-6F175D3DCCD1}">
              <a14:hiddenFill xmlns:a14="http://schemas.microsoft.com/office/drawing/2010/main">
                <a:solidFill>
                  <a:srgbClr val="FFFFFF"/>
                </a:solidFill>
              </a14:hiddenFill>
            </a:ext>
          </a:extLst>
        </p:spPr>
      </p:pic>
      <p:sp>
        <p:nvSpPr>
          <p:cNvPr id="5" name="Naslov 1"/>
          <p:cNvSpPr txBox="1">
            <a:spLocks/>
          </p:cNvSpPr>
          <p:nvPr/>
        </p:nvSpPr>
        <p:spPr>
          <a:xfrm>
            <a:off x="6876256" y="6285056"/>
            <a:ext cx="2088232" cy="5620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hr-HR" sz="1200" dirty="0" smtClean="0"/>
              <a:t>Silvio </a:t>
            </a:r>
            <a:r>
              <a:rPr lang="hr-HR" sz="1200" dirty="0" err="1" smtClean="0"/>
              <a:t>Vujičić</a:t>
            </a:r>
            <a:r>
              <a:rPr lang="hr-HR" sz="1200" dirty="0" smtClean="0"/>
              <a:t>: „</a:t>
            </a:r>
            <a:r>
              <a:rPr lang="hr-HR" sz="1200" dirty="0" err="1" smtClean="0"/>
              <a:t>Flowerworks</a:t>
            </a:r>
            <a:r>
              <a:rPr lang="hr-HR" sz="1200" dirty="0" smtClean="0"/>
              <a:t>”,</a:t>
            </a:r>
          </a:p>
          <a:p>
            <a:pPr algn="r"/>
            <a:r>
              <a:rPr lang="hr-HR" sz="1200" dirty="0" err="1" smtClean="0"/>
              <a:t>photo</a:t>
            </a:r>
            <a:r>
              <a:rPr lang="hr-HR" sz="1200" dirty="0" smtClean="0"/>
              <a:t>: Silvio </a:t>
            </a:r>
            <a:r>
              <a:rPr lang="hr-HR" sz="1200" dirty="0" err="1" smtClean="0"/>
              <a:t>Vujičić</a:t>
            </a:r>
            <a:endParaRPr lang="hr-HR" sz="1200" dirty="0"/>
          </a:p>
        </p:txBody>
      </p:sp>
    </p:spTree>
    <p:extLst>
      <p:ext uri="{BB962C8B-B14F-4D97-AF65-F5344CB8AC3E}">
        <p14:creationId xmlns:p14="http://schemas.microsoft.com/office/powerpoint/2010/main" val="8974968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sadržaja 2"/>
          <p:cNvSpPr>
            <a:spLocks noGrp="1"/>
          </p:cNvSpPr>
          <p:nvPr>
            <p:ph idx="1"/>
          </p:nvPr>
        </p:nvSpPr>
        <p:spPr>
          <a:xfrm>
            <a:off x="395536" y="1628800"/>
            <a:ext cx="8229600" cy="4525963"/>
          </a:xfrm>
        </p:spPr>
        <p:txBody>
          <a:bodyPr>
            <a:normAutofit/>
          </a:bodyPr>
          <a:lstStyle/>
          <a:p>
            <a:r>
              <a:rPr lang="en-US" sz="2400" dirty="0"/>
              <a:t>Our starting point is the position of the library profession, which presupposes ethics of information sciences, according to </a:t>
            </a:r>
            <a:r>
              <a:rPr lang="en-US" sz="2400" dirty="0" smtClean="0"/>
              <a:t>which </a:t>
            </a:r>
            <a:r>
              <a:rPr lang="en-US" sz="2400" dirty="0"/>
              <a:t>the information needs to be accessible to everyone. The library is considered  a place of social justice, </a:t>
            </a:r>
            <a:r>
              <a:rPr lang="en-US" sz="2400" dirty="0" smtClean="0"/>
              <a:t>which </a:t>
            </a:r>
            <a:r>
              <a:rPr lang="en-US" sz="2400" dirty="0"/>
              <a:t>operates within  </a:t>
            </a:r>
            <a:r>
              <a:rPr lang="en-US" sz="2400" dirty="0" smtClean="0"/>
              <a:t>certain </a:t>
            </a:r>
            <a:r>
              <a:rPr lang="en-US" sz="2400" dirty="0"/>
              <a:t>social, political and economic circumstances</a:t>
            </a:r>
            <a:r>
              <a:rPr lang="en-US" sz="2400" dirty="0" smtClean="0"/>
              <a:t>.</a:t>
            </a:r>
            <a:endParaRPr lang="hr-HR" sz="2400" dirty="0" smtClean="0"/>
          </a:p>
          <a:p>
            <a:endParaRPr lang="en-US" sz="2400" dirty="0"/>
          </a:p>
          <a:p>
            <a:r>
              <a:rPr lang="en-US" sz="2400" dirty="0"/>
              <a:t>In practice, this implies a critical and activist approach. </a:t>
            </a:r>
            <a:endParaRPr lang="hr-HR" sz="2400" dirty="0"/>
          </a:p>
        </p:txBody>
      </p:sp>
    </p:spTree>
    <p:extLst>
      <p:ext uri="{BB962C8B-B14F-4D97-AF65-F5344CB8AC3E}">
        <p14:creationId xmlns:p14="http://schemas.microsoft.com/office/powerpoint/2010/main" val="27182355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a:p>
        </p:txBody>
      </p:sp>
      <p:sp>
        <p:nvSpPr>
          <p:cNvPr id="3" name="Rezervirano mjesto sadržaja 2"/>
          <p:cNvSpPr>
            <a:spLocks noGrp="1"/>
          </p:cNvSpPr>
          <p:nvPr>
            <p:ph idx="1"/>
          </p:nvPr>
        </p:nvSpPr>
        <p:spPr/>
        <p:txBody>
          <a:bodyPr/>
          <a:lstStyle/>
          <a:p>
            <a:endParaRPr lang="hr-HR"/>
          </a:p>
        </p:txBody>
      </p:sp>
      <p:pic>
        <p:nvPicPr>
          <p:cNvPr id="3074" name="Picture 2" descr="D:\Users\pdolanjski\Desktop\25542380_996372753872958_2841748423449937194_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786" y="404661"/>
            <a:ext cx="8995645" cy="6000025"/>
          </a:xfrm>
          <a:prstGeom prst="rect">
            <a:avLst/>
          </a:prstGeom>
          <a:noFill/>
          <a:extLst>
            <a:ext uri="{909E8E84-426E-40DD-AFC4-6F175D3DCCD1}">
              <a14:hiddenFill xmlns:a14="http://schemas.microsoft.com/office/drawing/2010/main">
                <a:solidFill>
                  <a:srgbClr val="FFFFFF"/>
                </a:solidFill>
              </a14:hiddenFill>
            </a:ext>
          </a:extLst>
        </p:spPr>
      </p:pic>
      <p:sp>
        <p:nvSpPr>
          <p:cNvPr id="5" name="Naslov 1"/>
          <p:cNvSpPr txBox="1">
            <a:spLocks/>
          </p:cNvSpPr>
          <p:nvPr/>
        </p:nvSpPr>
        <p:spPr>
          <a:xfrm>
            <a:off x="6876256" y="6285056"/>
            <a:ext cx="2088232" cy="5620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hr-HR" sz="1200" dirty="0" smtClean="0"/>
              <a:t>Silvio </a:t>
            </a:r>
            <a:r>
              <a:rPr lang="hr-HR" sz="1200" dirty="0" err="1" smtClean="0"/>
              <a:t>Vujičić</a:t>
            </a:r>
            <a:r>
              <a:rPr lang="hr-HR" sz="1200" dirty="0" smtClean="0"/>
              <a:t>: „</a:t>
            </a:r>
            <a:r>
              <a:rPr lang="hr-HR" sz="1200" dirty="0" err="1" smtClean="0"/>
              <a:t>Flowerworks</a:t>
            </a:r>
            <a:r>
              <a:rPr lang="hr-HR" sz="1200" dirty="0" smtClean="0"/>
              <a:t>”,</a:t>
            </a:r>
          </a:p>
          <a:p>
            <a:pPr algn="r"/>
            <a:r>
              <a:rPr lang="hr-HR" sz="1200" dirty="0" err="1" smtClean="0"/>
              <a:t>photo</a:t>
            </a:r>
            <a:r>
              <a:rPr lang="hr-HR" sz="1200" dirty="0" smtClean="0"/>
              <a:t>: Karla Jurić</a:t>
            </a:r>
            <a:endParaRPr lang="hr-HR" sz="1200" dirty="0"/>
          </a:p>
        </p:txBody>
      </p:sp>
    </p:spTree>
    <p:extLst>
      <p:ext uri="{BB962C8B-B14F-4D97-AF65-F5344CB8AC3E}">
        <p14:creationId xmlns:p14="http://schemas.microsoft.com/office/powerpoint/2010/main" val="17803222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a:p>
        </p:txBody>
      </p:sp>
      <p:pic>
        <p:nvPicPr>
          <p:cNvPr id="2051"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2549929" y="2514441"/>
            <a:ext cx="4044142" cy="2697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3648" y="51081"/>
            <a:ext cx="6115608" cy="4077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Naslov 1"/>
          <p:cNvSpPr txBox="1">
            <a:spLocks/>
          </p:cNvSpPr>
          <p:nvPr/>
        </p:nvSpPr>
        <p:spPr>
          <a:xfrm>
            <a:off x="6300192" y="5157192"/>
            <a:ext cx="2736304" cy="12249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hr-HR" sz="1200" dirty="0" smtClean="0"/>
              <a:t>   Silvio </a:t>
            </a:r>
            <a:r>
              <a:rPr lang="hr-HR" sz="1200" dirty="0" err="1" smtClean="0"/>
              <a:t>Vujičić</a:t>
            </a:r>
            <a:r>
              <a:rPr lang="hr-HR" sz="1200" dirty="0" smtClean="0"/>
              <a:t>: „</a:t>
            </a:r>
            <a:r>
              <a:rPr lang="hr-HR" sz="1200" dirty="0" err="1" smtClean="0"/>
              <a:t>Flowerworks</a:t>
            </a:r>
            <a:r>
              <a:rPr lang="hr-HR" sz="1200" dirty="0"/>
              <a:t>”, </a:t>
            </a:r>
            <a:r>
              <a:rPr lang="hr-HR" sz="1200" dirty="0" err="1"/>
              <a:t>preparation</a:t>
            </a:r>
            <a:r>
              <a:rPr lang="hr-HR" sz="1200" dirty="0"/>
              <a:t> for </a:t>
            </a:r>
            <a:endParaRPr lang="hr-HR" sz="1200" dirty="0" smtClean="0"/>
          </a:p>
          <a:p>
            <a:pPr algn="r"/>
            <a:r>
              <a:rPr lang="hr-HR" sz="1200" dirty="0" err="1" smtClean="0"/>
              <a:t>the</a:t>
            </a:r>
            <a:r>
              <a:rPr lang="hr-HR" sz="1200" dirty="0" smtClean="0"/>
              <a:t> </a:t>
            </a:r>
            <a:r>
              <a:rPr lang="hr-HR" sz="1200" dirty="0" err="1" smtClean="0"/>
              <a:t>exhibition</a:t>
            </a:r>
            <a:r>
              <a:rPr lang="hr-HR" sz="1200" dirty="0" smtClean="0"/>
              <a:t>,</a:t>
            </a:r>
          </a:p>
          <a:p>
            <a:pPr algn="r"/>
            <a:r>
              <a:rPr lang="hr-HR" sz="1200" dirty="0" err="1" smtClean="0"/>
              <a:t>photo</a:t>
            </a:r>
            <a:r>
              <a:rPr lang="hr-HR" sz="1200" dirty="0" smtClean="0"/>
              <a:t>: Silvio </a:t>
            </a:r>
            <a:r>
              <a:rPr lang="hr-HR" sz="1200" dirty="0" err="1" smtClean="0"/>
              <a:t>Vujičić</a:t>
            </a:r>
            <a:endParaRPr lang="hr-HR" sz="1200" dirty="0"/>
          </a:p>
        </p:txBody>
      </p:sp>
    </p:spTree>
    <p:extLst>
      <p:ext uri="{BB962C8B-B14F-4D97-AF65-F5344CB8AC3E}">
        <p14:creationId xmlns:p14="http://schemas.microsoft.com/office/powerpoint/2010/main" val="2308940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0102" y="980728"/>
            <a:ext cx="5989960" cy="3993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23370" y="980728"/>
            <a:ext cx="2869258" cy="4303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Naslov 1"/>
          <p:cNvSpPr txBox="1">
            <a:spLocks/>
          </p:cNvSpPr>
          <p:nvPr/>
        </p:nvSpPr>
        <p:spPr>
          <a:xfrm>
            <a:off x="3059832" y="5949280"/>
            <a:ext cx="5256584" cy="43204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hr-HR" sz="1200" dirty="0" smtClean="0"/>
              <a:t>Silvio </a:t>
            </a:r>
            <a:r>
              <a:rPr lang="hr-HR" sz="1200" dirty="0" err="1" smtClean="0"/>
              <a:t>Vujičić</a:t>
            </a:r>
            <a:r>
              <a:rPr lang="hr-HR" sz="1200" dirty="0" smtClean="0"/>
              <a:t>: „</a:t>
            </a:r>
            <a:r>
              <a:rPr lang="hr-HR" sz="1200" dirty="0" err="1" smtClean="0"/>
              <a:t>Flowerworks</a:t>
            </a:r>
            <a:r>
              <a:rPr lang="hr-HR" sz="1200" dirty="0"/>
              <a:t>”, </a:t>
            </a:r>
            <a:r>
              <a:rPr lang="hr-HR" sz="1200" dirty="0" err="1"/>
              <a:t>preparation</a:t>
            </a:r>
            <a:r>
              <a:rPr lang="hr-HR" sz="1200" dirty="0"/>
              <a:t> for </a:t>
            </a:r>
            <a:r>
              <a:rPr lang="hr-HR" sz="1200" dirty="0" err="1" smtClean="0"/>
              <a:t>the</a:t>
            </a:r>
            <a:r>
              <a:rPr lang="hr-HR" sz="1200" dirty="0" smtClean="0"/>
              <a:t> </a:t>
            </a:r>
            <a:r>
              <a:rPr lang="hr-HR" sz="1200" dirty="0" err="1" smtClean="0"/>
              <a:t>exhibition</a:t>
            </a:r>
            <a:r>
              <a:rPr lang="hr-HR" sz="1200" dirty="0" smtClean="0"/>
              <a:t>,</a:t>
            </a:r>
          </a:p>
          <a:p>
            <a:pPr algn="r"/>
            <a:r>
              <a:rPr lang="hr-HR" sz="1200" dirty="0" err="1" smtClean="0"/>
              <a:t>photo</a:t>
            </a:r>
            <a:r>
              <a:rPr lang="hr-HR" sz="1200" dirty="0" smtClean="0"/>
              <a:t>: Silvio </a:t>
            </a:r>
            <a:r>
              <a:rPr lang="hr-HR" sz="1200" dirty="0" err="1" smtClean="0"/>
              <a:t>Vujičić</a:t>
            </a:r>
            <a:endParaRPr lang="hr-HR" sz="1200" dirty="0"/>
          </a:p>
        </p:txBody>
      </p:sp>
    </p:spTree>
    <p:extLst>
      <p:ext uri="{BB962C8B-B14F-4D97-AF65-F5344CB8AC3E}">
        <p14:creationId xmlns:p14="http://schemas.microsoft.com/office/powerpoint/2010/main" val="34362134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a:p>
        </p:txBody>
      </p:sp>
      <p:sp>
        <p:nvSpPr>
          <p:cNvPr id="3" name="Rezervirano mjesto sadržaja 2"/>
          <p:cNvSpPr>
            <a:spLocks noGrp="1"/>
          </p:cNvSpPr>
          <p:nvPr>
            <p:ph idx="1"/>
          </p:nvPr>
        </p:nvSpPr>
        <p:spPr/>
        <p:txBody>
          <a:bodyPr/>
          <a:lstStyle/>
          <a:p>
            <a:endParaRPr lang="hr-HR"/>
          </a:p>
        </p:txBody>
      </p:sp>
      <p:pic>
        <p:nvPicPr>
          <p:cNvPr id="5122" name="Picture 2" descr="Fotografija Galerija Prozor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474095"/>
            <a:ext cx="8643069" cy="5760640"/>
          </a:xfrm>
          <a:prstGeom prst="rect">
            <a:avLst/>
          </a:prstGeom>
          <a:noFill/>
          <a:extLst>
            <a:ext uri="{909E8E84-426E-40DD-AFC4-6F175D3DCCD1}">
              <a14:hiddenFill xmlns:a14="http://schemas.microsoft.com/office/drawing/2010/main">
                <a:solidFill>
                  <a:srgbClr val="FFFFFF"/>
                </a:solidFill>
              </a14:hiddenFill>
            </a:ext>
          </a:extLst>
        </p:spPr>
      </p:pic>
      <p:sp>
        <p:nvSpPr>
          <p:cNvPr id="5" name="Naslov 1"/>
          <p:cNvSpPr txBox="1">
            <a:spLocks/>
          </p:cNvSpPr>
          <p:nvPr/>
        </p:nvSpPr>
        <p:spPr>
          <a:xfrm>
            <a:off x="6876256" y="6285056"/>
            <a:ext cx="2088232" cy="5620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hr-HR" sz="1200" dirty="0" smtClean="0"/>
              <a:t>Silvio </a:t>
            </a:r>
            <a:r>
              <a:rPr lang="hr-HR" sz="1200" dirty="0" err="1" smtClean="0"/>
              <a:t>Vujičić</a:t>
            </a:r>
            <a:r>
              <a:rPr lang="hr-HR" sz="1200" dirty="0" smtClean="0"/>
              <a:t>: „</a:t>
            </a:r>
            <a:r>
              <a:rPr lang="hr-HR" sz="1200" dirty="0" err="1" smtClean="0"/>
              <a:t>Flowerworks</a:t>
            </a:r>
            <a:r>
              <a:rPr lang="hr-HR" sz="1200" dirty="0" smtClean="0"/>
              <a:t>”,</a:t>
            </a:r>
          </a:p>
          <a:p>
            <a:pPr algn="r"/>
            <a:r>
              <a:rPr lang="hr-HR" sz="1200" dirty="0" err="1" smtClean="0"/>
              <a:t>photo</a:t>
            </a:r>
            <a:r>
              <a:rPr lang="hr-HR" sz="1200" dirty="0" smtClean="0"/>
              <a:t>: Karla Jurić</a:t>
            </a:r>
            <a:endParaRPr lang="hr-HR" sz="1200" dirty="0"/>
          </a:p>
        </p:txBody>
      </p:sp>
    </p:spTree>
    <p:extLst>
      <p:ext uri="{BB962C8B-B14F-4D97-AF65-F5344CB8AC3E}">
        <p14:creationId xmlns:p14="http://schemas.microsoft.com/office/powerpoint/2010/main" val="36891525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dirty="0"/>
          </a:p>
        </p:txBody>
      </p:sp>
      <p:sp>
        <p:nvSpPr>
          <p:cNvPr id="3" name="Rezervirano mjesto sadržaja 2"/>
          <p:cNvSpPr>
            <a:spLocks noGrp="1"/>
          </p:cNvSpPr>
          <p:nvPr>
            <p:ph idx="1"/>
          </p:nvPr>
        </p:nvSpPr>
        <p:spPr>
          <a:xfrm>
            <a:off x="539552" y="1340768"/>
            <a:ext cx="8229600" cy="4525963"/>
          </a:xfrm>
        </p:spPr>
        <p:txBody>
          <a:bodyPr>
            <a:normAutofit/>
          </a:bodyPr>
          <a:lstStyle/>
          <a:p>
            <a:r>
              <a:rPr lang="hr-HR" sz="1700" i="1" dirty="0" err="1"/>
              <a:t>Daisy</a:t>
            </a:r>
            <a:r>
              <a:rPr lang="hr-HR" sz="1700" i="1" dirty="0"/>
              <a:t> (</a:t>
            </a:r>
            <a:r>
              <a:rPr lang="hr-HR" sz="1700" b="1" i="1" dirty="0" err="1"/>
              <a:t>Bellis</a:t>
            </a:r>
            <a:r>
              <a:rPr lang="hr-HR" sz="1700" b="1" i="1" dirty="0"/>
              <a:t> </a:t>
            </a:r>
            <a:r>
              <a:rPr lang="hr-HR" sz="1700" b="1" i="1" dirty="0" err="1"/>
              <a:t>perennis</a:t>
            </a:r>
            <a:r>
              <a:rPr lang="hr-HR" sz="1700" dirty="0"/>
              <a:t> )</a:t>
            </a:r>
            <a:r>
              <a:rPr lang="hr-HR" sz="1700" i="1" dirty="0"/>
              <a:t> is a </a:t>
            </a:r>
            <a:r>
              <a:rPr lang="hr-HR" sz="1700" i="1" dirty="0" err="1"/>
              <a:t>small</a:t>
            </a:r>
            <a:r>
              <a:rPr lang="hr-HR" sz="1700" i="1" dirty="0"/>
              <a:t> </a:t>
            </a:r>
            <a:r>
              <a:rPr lang="hr-HR" sz="1700" dirty="0" err="1"/>
              <a:t>low</a:t>
            </a:r>
            <a:r>
              <a:rPr lang="hr-HR" sz="1700" dirty="0"/>
              <a:t>-</a:t>
            </a:r>
            <a:r>
              <a:rPr lang="hr-HR" sz="1700" dirty="0" err="1"/>
              <a:t>growing</a:t>
            </a:r>
            <a:r>
              <a:rPr lang="hr-HR" sz="1700" dirty="0"/>
              <a:t>  </a:t>
            </a:r>
            <a:r>
              <a:rPr lang="hr-HR" sz="1700" dirty="0" err="1"/>
              <a:t>European</a:t>
            </a:r>
            <a:r>
              <a:rPr lang="hr-HR" sz="1700" dirty="0"/>
              <a:t>  </a:t>
            </a:r>
            <a:r>
              <a:rPr lang="hr-HR" sz="1700" dirty="0" err="1"/>
              <a:t>plant</a:t>
            </a:r>
            <a:r>
              <a:rPr lang="hr-HR" sz="1700" dirty="0"/>
              <a:t> </a:t>
            </a:r>
            <a:r>
              <a:rPr lang="hr-HR" sz="1700" dirty="0" err="1"/>
              <a:t>having</a:t>
            </a:r>
            <a:r>
              <a:rPr lang="hr-HR" sz="1700" dirty="0"/>
              <a:t> a </a:t>
            </a:r>
            <a:r>
              <a:rPr lang="hr-HR" sz="1700" dirty="0" err="1"/>
              <a:t>rosette</a:t>
            </a:r>
            <a:r>
              <a:rPr lang="hr-HR" sz="1700" dirty="0"/>
              <a:t> </a:t>
            </a:r>
            <a:r>
              <a:rPr lang="hr-HR" sz="1700" dirty="0" err="1"/>
              <a:t>of</a:t>
            </a:r>
            <a:r>
              <a:rPr lang="hr-HR" sz="1700" dirty="0"/>
              <a:t> </a:t>
            </a:r>
            <a:r>
              <a:rPr lang="hr-HR" sz="1700" dirty="0" err="1"/>
              <a:t>leaves</a:t>
            </a:r>
            <a:r>
              <a:rPr lang="hr-HR" sz="1700" dirty="0"/>
              <a:t> </a:t>
            </a:r>
            <a:r>
              <a:rPr lang="hr-HR" sz="1700" dirty="0" err="1"/>
              <a:t>and</a:t>
            </a:r>
            <a:r>
              <a:rPr lang="hr-HR" sz="1700" dirty="0"/>
              <a:t> </a:t>
            </a:r>
            <a:r>
              <a:rPr lang="hr-HR" sz="1700" dirty="0" err="1"/>
              <a:t>flower</a:t>
            </a:r>
            <a:r>
              <a:rPr lang="hr-HR" sz="1700" dirty="0"/>
              <a:t> </a:t>
            </a:r>
            <a:r>
              <a:rPr lang="hr-HR" sz="1700" dirty="0" err="1"/>
              <a:t>heads</a:t>
            </a:r>
            <a:r>
              <a:rPr lang="hr-HR" sz="1700" dirty="0"/>
              <a:t> </a:t>
            </a:r>
            <a:r>
              <a:rPr lang="hr-HR" sz="1700" dirty="0" err="1"/>
              <a:t>of</a:t>
            </a:r>
            <a:r>
              <a:rPr lang="hr-HR" sz="1700" dirty="0"/>
              <a:t> </a:t>
            </a:r>
            <a:r>
              <a:rPr lang="hr-HR" sz="1700" dirty="0" err="1"/>
              <a:t>yellow</a:t>
            </a:r>
            <a:r>
              <a:rPr lang="hr-HR" sz="1700" dirty="0"/>
              <a:t> </a:t>
            </a:r>
            <a:r>
              <a:rPr lang="hr-HR" sz="1700" dirty="0" err="1"/>
              <a:t>central</a:t>
            </a:r>
            <a:r>
              <a:rPr lang="hr-HR" sz="1700" dirty="0"/>
              <a:t> </a:t>
            </a:r>
            <a:r>
              <a:rPr lang="hr-HR" sz="1700" dirty="0" err="1"/>
              <a:t>disc</a:t>
            </a:r>
            <a:r>
              <a:rPr lang="hr-HR" sz="1700" dirty="0"/>
              <a:t> </a:t>
            </a:r>
            <a:r>
              <a:rPr lang="hr-HR" sz="1700" dirty="0" err="1"/>
              <a:t>flowers</a:t>
            </a:r>
            <a:r>
              <a:rPr lang="hr-HR" sz="1700" dirty="0"/>
              <a:t> </a:t>
            </a:r>
            <a:r>
              <a:rPr lang="hr-HR" sz="1700" dirty="0" err="1"/>
              <a:t>and</a:t>
            </a:r>
            <a:r>
              <a:rPr lang="hr-HR" sz="1700" dirty="0"/>
              <a:t> </a:t>
            </a:r>
            <a:r>
              <a:rPr lang="hr-HR" sz="1700" dirty="0" err="1"/>
              <a:t>pinkish</a:t>
            </a:r>
            <a:r>
              <a:rPr lang="hr-HR" sz="1700" dirty="0"/>
              <a:t>-</a:t>
            </a:r>
            <a:r>
              <a:rPr lang="hr-HR" sz="1700" dirty="0" err="1"/>
              <a:t>white</a:t>
            </a:r>
            <a:r>
              <a:rPr lang="hr-HR" sz="1700" dirty="0"/>
              <a:t> </a:t>
            </a:r>
            <a:r>
              <a:rPr lang="hr-HR" sz="1700" dirty="0" err="1"/>
              <a:t>outer</a:t>
            </a:r>
            <a:r>
              <a:rPr lang="hr-HR" sz="1700" dirty="0"/>
              <a:t> </a:t>
            </a:r>
            <a:r>
              <a:rPr lang="hr-HR" sz="1700" dirty="0" err="1"/>
              <a:t>ray</a:t>
            </a:r>
            <a:r>
              <a:rPr lang="hr-HR" sz="1700" dirty="0"/>
              <a:t> </a:t>
            </a:r>
            <a:r>
              <a:rPr lang="hr-HR" sz="1700" dirty="0" err="1"/>
              <a:t>flowers</a:t>
            </a:r>
            <a:r>
              <a:rPr lang="hr-HR" sz="1700" dirty="0"/>
              <a:t>. </a:t>
            </a:r>
            <a:r>
              <a:rPr lang="hr-HR" sz="1700" i="1" dirty="0" err="1"/>
              <a:t>Bellis</a:t>
            </a:r>
            <a:r>
              <a:rPr lang="hr-HR" sz="1700" dirty="0"/>
              <a:t> </a:t>
            </a:r>
            <a:r>
              <a:rPr lang="hr-HR" sz="1700" dirty="0" err="1"/>
              <a:t>may</a:t>
            </a:r>
            <a:r>
              <a:rPr lang="hr-HR" sz="1700" dirty="0"/>
              <a:t> </a:t>
            </a:r>
            <a:r>
              <a:rPr lang="hr-HR" sz="1700" dirty="0" err="1"/>
              <a:t>come</a:t>
            </a:r>
            <a:r>
              <a:rPr lang="hr-HR" sz="1700" dirty="0"/>
              <a:t> </a:t>
            </a:r>
            <a:r>
              <a:rPr lang="hr-HR" sz="1700" dirty="0" err="1"/>
              <a:t>from</a:t>
            </a:r>
            <a:r>
              <a:rPr lang="hr-HR" sz="1700" dirty="0"/>
              <a:t> </a:t>
            </a:r>
            <a:r>
              <a:rPr lang="hr-HR" sz="1700" i="1" dirty="0" err="1"/>
              <a:t>bellus</a:t>
            </a:r>
            <a:r>
              <a:rPr lang="hr-HR" sz="1700" dirty="0"/>
              <a:t>, Latin for "</a:t>
            </a:r>
            <a:r>
              <a:rPr lang="hr-HR" sz="1700" dirty="0" err="1"/>
              <a:t>pretty</a:t>
            </a:r>
            <a:r>
              <a:rPr lang="hr-HR" sz="1700" dirty="0"/>
              <a:t>", </a:t>
            </a:r>
            <a:r>
              <a:rPr lang="hr-HR" sz="1700" dirty="0" err="1"/>
              <a:t>and</a:t>
            </a:r>
            <a:r>
              <a:rPr lang="hr-HR" sz="1700" dirty="0"/>
              <a:t> </a:t>
            </a:r>
            <a:r>
              <a:rPr lang="hr-HR" sz="1700" i="1" dirty="0" err="1"/>
              <a:t>perennis</a:t>
            </a:r>
            <a:r>
              <a:rPr lang="hr-HR" sz="1700" dirty="0"/>
              <a:t> is Latin for "</a:t>
            </a:r>
            <a:r>
              <a:rPr lang="hr-HR" sz="1700" dirty="0" err="1"/>
              <a:t>everlasting</a:t>
            </a:r>
            <a:r>
              <a:rPr lang="hr-HR" sz="1700" dirty="0"/>
              <a:t>. </a:t>
            </a:r>
            <a:r>
              <a:rPr lang="hr-HR" sz="1700" dirty="0" err="1"/>
              <a:t>The</a:t>
            </a:r>
            <a:r>
              <a:rPr lang="hr-HR" sz="1700" dirty="0"/>
              <a:t> </a:t>
            </a:r>
            <a:r>
              <a:rPr lang="hr-HR" sz="1700" dirty="0" err="1"/>
              <a:t>English</a:t>
            </a:r>
            <a:r>
              <a:rPr lang="hr-HR" sz="1700" dirty="0"/>
              <a:t> </a:t>
            </a:r>
            <a:r>
              <a:rPr lang="hr-HR" sz="1700" dirty="0" err="1"/>
              <a:t>Daisy</a:t>
            </a:r>
            <a:r>
              <a:rPr lang="hr-HR" sz="1700" dirty="0"/>
              <a:t> is </a:t>
            </a:r>
            <a:r>
              <a:rPr lang="hr-HR" sz="1700" dirty="0" err="1"/>
              <a:t>also</a:t>
            </a:r>
            <a:r>
              <a:rPr lang="hr-HR" sz="1700" dirty="0"/>
              <a:t> </a:t>
            </a:r>
            <a:r>
              <a:rPr lang="hr-HR" sz="1700" dirty="0" err="1"/>
              <a:t>considered</a:t>
            </a:r>
            <a:r>
              <a:rPr lang="hr-HR" sz="1700" dirty="0"/>
              <a:t> to </a:t>
            </a:r>
            <a:r>
              <a:rPr lang="hr-HR" sz="1700" dirty="0" err="1"/>
              <a:t>be</a:t>
            </a:r>
            <a:r>
              <a:rPr lang="hr-HR" sz="1700" dirty="0"/>
              <a:t> a </a:t>
            </a:r>
            <a:r>
              <a:rPr lang="hr-HR" sz="1700" dirty="0" err="1"/>
              <a:t>flower</a:t>
            </a:r>
            <a:r>
              <a:rPr lang="hr-HR" sz="1700" dirty="0"/>
              <a:t> </a:t>
            </a:r>
            <a:r>
              <a:rPr lang="hr-HR" sz="1700" dirty="0" err="1"/>
              <a:t>of</a:t>
            </a:r>
            <a:r>
              <a:rPr lang="hr-HR" sz="1700" dirty="0"/>
              <a:t> </a:t>
            </a:r>
            <a:r>
              <a:rPr lang="hr-HR" sz="1700" dirty="0" err="1"/>
              <a:t>children</a:t>
            </a:r>
            <a:r>
              <a:rPr lang="hr-HR" sz="1700" dirty="0"/>
              <a:t> </a:t>
            </a:r>
            <a:r>
              <a:rPr lang="hr-HR" sz="1700" dirty="0" err="1"/>
              <a:t>and</a:t>
            </a:r>
            <a:r>
              <a:rPr lang="hr-HR" sz="1700" dirty="0"/>
              <a:t> </a:t>
            </a:r>
            <a:r>
              <a:rPr lang="hr-HR" sz="1700" dirty="0" err="1"/>
              <a:t>innocence</a:t>
            </a:r>
            <a:r>
              <a:rPr lang="hr-HR" sz="1700" dirty="0"/>
              <a:t>.</a:t>
            </a:r>
            <a:r>
              <a:rPr lang="hr-HR" sz="1700" baseline="30000" dirty="0"/>
              <a:t>(</a:t>
            </a:r>
            <a:r>
              <a:rPr lang="hr-HR" sz="1700" baseline="30000" dirty="0" err="1"/>
              <a:t>Wikipedia</a:t>
            </a:r>
            <a:r>
              <a:rPr lang="hr-HR" sz="1700" baseline="30000" dirty="0"/>
              <a:t>)</a:t>
            </a:r>
            <a:r>
              <a:rPr lang="hr-HR" sz="1700" dirty="0"/>
              <a:t> </a:t>
            </a:r>
            <a:r>
              <a:rPr lang="hr-HR" sz="1700" dirty="0" err="1"/>
              <a:t>Daisy</a:t>
            </a:r>
            <a:r>
              <a:rPr lang="hr-HR" sz="1700" dirty="0"/>
              <a:t> is a male </a:t>
            </a:r>
            <a:r>
              <a:rPr lang="hr-HR" sz="1700" dirty="0" err="1"/>
              <a:t>homosexual</a:t>
            </a:r>
            <a:r>
              <a:rPr lang="hr-HR" sz="1700" dirty="0"/>
              <a:t>, a </a:t>
            </a:r>
            <a:r>
              <a:rPr lang="hr-HR" sz="1700" dirty="0" err="1"/>
              <a:t>weak</a:t>
            </a:r>
            <a:r>
              <a:rPr lang="hr-HR" sz="1700" dirty="0"/>
              <a:t> </a:t>
            </a:r>
            <a:r>
              <a:rPr lang="hr-HR" sz="1700" dirty="0" err="1"/>
              <a:t>effeminate</a:t>
            </a:r>
            <a:r>
              <a:rPr lang="hr-HR" sz="1700" dirty="0"/>
              <a:t> </a:t>
            </a:r>
            <a:r>
              <a:rPr lang="hr-HR" sz="1700" dirty="0" err="1"/>
              <a:t>cowardly</a:t>
            </a:r>
            <a:r>
              <a:rPr lang="hr-HR" sz="1700" dirty="0"/>
              <a:t> </a:t>
            </a:r>
            <a:r>
              <a:rPr lang="hr-HR" sz="1700" dirty="0" err="1"/>
              <a:t>man</a:t>
            </a:r>
            <a:r>
              <a:rPr lang="hr-HR" sz="1700" dirty="0"/>
              <a:t>. </a:t>
            </a:r>
            <a:r>
              <a:rPr lang="hr-HR" sz="1700" baseline="30000" dirty="0"/>
              <a:t>(</a:t>
            </a:r>
            <a:r>
              <a:rPr lang="hr-HR" sz="1700" baseline="30000" dirty="0" err="1"/>
              <a:t>Gay</a:t>
            </a:r>
            <a:r>
              <a:rPr lang="hr-HR" sz="1700" baseline="30000" dirty="0"/>
              <a:t> </a:t>
            </a:r>
            <a:r>
              <a:rPr lang="hr-HR" sz="1700" baseline="30000" dirty="0" err="1"/>
              <a:t>slang</a:t>
            </a:r>
            <a:r>
              <a:rPr lang="hr-HR" sz="1700" baseline="30000" dirty="0"/>
              <a:t> </a:t>
            </a:r>
            <a:r>
              <a:rPr lang="hr-HR" sz="1700" baseline="30000" dirty="0" err="1"/>
              <a:t>dictionary</a:t>
            </a:r>
            <a:r>
              <a:rPr lang="hr-HR" sz="1700" baseline="30000" dirty="0"/>
              <a:t>)</a:t>
            </a:r>
            <a:r>
              <a:rPr lang="hr-HR" sz="1700" dirty="0"/>
              <a:t> </a:t>
            </a:r>
            <a:r>
              <a:rPr lang="hr-HR" sz="1700" dirty="0" err="1"/>
              <a:t>Daisy</a:t>
            </a:r>
            <a:r>
              <a:rPr lang="hr-HR" sz="1700" dirty="0"/>
              <a:t> is a </a:t>
            </a:r>
            <a:r>
              <a:rPr lang="hr-HR" sz="1700" dirty="0" err="1"/>
              <a:t>girl</a:t>
            </a:r>
            <a:r>
              <a:rPr lang="hr-HR" sz="1700" dirty="0"/>
              <a:t> </a:t>
            </a:r>
            <a:r>
              <a:rPr lang="hr-HR" sz="1700" dirty="0" err="1"/>
              <a:t>you</a:t>
            </a:r>
            <a:r>
              <a:rPr lang="hr-HR" sz="1700" dirty="0"/>
              <a:t> </a:t>
            </a:r>
            <a:r>
              <a:rPr lang="hr-HR" sz="1700" dirty="0" err="1"/>
              <a:t>never</a:t>
            </a:r>
            <a:r>
              <a:rPr lang="hr-HR" sz="1700" dirty="0"/>
              <a:t> </a:t>
            </a:r>
            <a:r>
              <a:rPr lang="hr-HR" sz="1700" dirty="0" err="1"/>
              <a:t>knew</a:t>
            </a:r>
            <a:r>
              <a:rPr lang="hr-HR" sz="1700" dirty="0"/>
              <a:t> </a:t>
            </a:r>
            <a:r>
              <a:rPr lang="hr-HR" sz="1700" dirty="0" err="1"/>
              <a:t>you</a:t>
            </a:r>
            <a:r>
              <a:rPr lang="hr-HR" sz="1700" dirty="0"/>
              <a:t> </a:t>
            </a:r>
            <a:r>
              <a:rPr lang="hr-HR" sz="1700" dirty="0" err="1"/>
              <a:t>wanted</a:t>
            </a:r>
            <a:r>
              <a:rPr lang="hr-HR" sz="1700" dirty="0"/>
              <a:t> or </a:t>
            </a:r>
            <a:r>
              <a:rPr lang="hr-HR" sz="1700" dirty="0" err="1"/>
              <a:t>needed</a:t>
            </a:r>
            <a:r>
              <a:rPr lang="hr-HR" sz="1700" dirty="0"/>
              <a:t> </a:t>
            </a:r>
            <a:r>
              <a:rPr lang="hr-HR" sz="1700" dirty="0" err="1"/>
              <a:t>so</a:t>
            </a:r>
            <a:r>
              <a:rPr lang="hr-HR" sz="1700" dirty="0"/>
              <a:t> </a:t>
            </a:r>
            <a:r>
              <a:rPr lang="hr-HR" sz="1700" dirty="0" err="1"/>
              <a:t>bad</a:t>
            </a:r>
            <a:r>
              <a:rPr lang="hr-HR" sz="1700" dirty="0"/>
              <a:t>, </a:t>
            </a:r>
            <a:r>
              <a:rPr lang="hr-HR" sz="1700" dirty="0" err="1"/>
              <a:t>until</a:t>
            </a:r>
            <a:r>
              <a:rPr lang="hr-HR" sz="1700" dirty="0"/>
              <a:t> </a:t>
            </a:r>
            <a:r>
              <a:rPr lang="hr-HR" sz="1700" dirty="0" err="1"/>
              <a:t>you</a:t>
            </a:r>
            <a:r>
              <a:rPr lang="hr-HR" sz="1700" dirty="0"/>
              <a:t> </a:t>
            </a:r>
            <a:r>
              <a:rPr lang="hr-HR" sz="1700" dirty="0" err="1"/>
              <a:t>met</a:t>
            </a:r>
            <a:r>
              <a:rPr lang="hr-HR" sz="1700" dirty="0"/>
              <a:t> her. </a:t>
            </a:r>
            <a:r>
              <a:rPr lang="hr-HR" sz="1700" baseline="30000" dirty="0"/>
              <a:t>(Urban </a:t>
            </a:r>
            <a:r>
              <a:rPr lang="hr-HR" sz="1700" baseline="30000" dirty="0" err="1"/>
              <a:t>dictionary</a:t>
            </a:r>
            <a:r>
              <a:rPr lang="hr-HR" sz="1700" baseline="30000" dirty="0"/>
              <a:t>)</a:t>
            </a:r>
            <a:endParaRPr lang="hr-HR" sz="1700" dirty="0"/>
          </a:p>
          <a:p>
            <a:r>
              <a:rPr lang="hr-HR" sz="1700" dirty="0"/>
              <a:t> </a:t>
            </a:r>
          </a:p>
          <a:p>
            <a:r>
              <a:rPr lang="hr-HR" sz="1700" dirty="0"/>
              <a:t>A </a:t>
            </a:r>
            <a:r>
              <a:rPr lang="hr-HR" sz="1700" dirty="0" err="1"/>
              <a:t>garland</a:t>
            </a:r>
            <a:r>
              <a:rPr lang="hr-HR" sz="1700" dirty="0"/>
              <a:t> </a:t>
            </a:r>
            <a:r>
              <a:rPr lang="hr-HR" sz="1700" dirty="0" err="1"/>
              <a:t>created</a:t>
            </a:r>
            <a:r>
              <a:rPr lang="hr-HR" sz="1700" dirty="0"/>
              <a:t> </a:t>
            </a:r>
            <a:r>
              <a:rPr lang="hr-HR" sz="1700" dirty="0" err="1"/>
              <a:t>from</a:t>
            </a:r>
            <a:r>
              <a:rPr lang="hr-HR" sz="1700" dirty="0"/>
              <a:t> </a:t>
            </a:r>
            <a:r>
              <a:rPr lang="hr-HR" sz="1700" dirty="0" err="1"/>
              <a:t>the</a:t>
            </a:r>
            <a:r>
              <a:rPr lang="hr-HR" sz="1700" dirty="0"/>
              <a:t> </a:t>
            </a:r>
            <a:r>
              <a:rPr lang="hr-HR" sz="1700" dirty="0" err="1" smtClean="0"/>
              <a:t>daisy</a:t>
            </a:r>
            <a:r>
              <a:rPr lang="hr-HR" sz="1700" dirty="0"/>
              <a:t> </a:t>
            </a:r>
            <a:r>
              <a:rPr lang="hr-HR" sz="1700" dirty="0" err="1"/>
              <a:t>flower</a:t>
            </a:r>
            <a:r>
              <a:rPr lang="hr-HR" sz="1700" dirty="0"/>
              <a:t> (</a:t>
            </a:r>
            <a:r>
              <a:rPr lang="hr-HR" sz="1700" dirty="0" err="1"/>
              <a:t>generally</a:t>
            </a:r>
            <a:r>
              <a:rPr lang="hr-HR" sz="1700" dirty="0"/>
              <a:t> as a </a:t>
            </a:r>
            <a:r>
              <a:rPr lang="hr-HR" sz="1700" dirty="0" err="1"/>
              <a:t>children</a:t>
            </a:r>
            <a:r>
              <a:rPr lang="hr-HR" sz="1700" dirty="0"/>
              <a:t>'s  </a:t>
            </a:r>
            <a:r>
              <a:rPr lang="hr-HR" sz="1700" dirty="0" smtClean="0"/>
              <a:t>game) </a:t>
            </a:r>
            <a:r>
              <a:rPr lang="hr-HR" sz="1700" dirty="0"/>
              <a:t>is </a:t>
            </a:r>
            <a:r>
              <a:rPr lang="hr-HR" sz="1700" dirty="0" err="1"/>
              <a:t>called</a:t>
            </a:r>
            <a:r>
              <a:rPr lang="hr-HR" sz="1700" dirty="0"/>
              <a:t> a </a:t>
            </a:r>
            <a:r>
              <a:rPr lang="hr-HR" sz="1700" dirty="0" err="1"/>
              <a:t>daisy</a:t>
            </a:r>
            <a:r>
              <a:rPr lang="hr-HR" sz="1700" dirty="0"/>
              <a:t> </a:t>
            </a:r>
            <a:r>
              <a:rPr lang="hr-HR" sz="1700" dirty="0" err="1"/>
              <a:t>chain</a:t>
            </a:r>
            <a:r>
              <a:rPr lang="hr-HR" sz="1700" dirty="0"/>
              <a:t>.</a:t>
            </a:r>
            <a:r>
              <a:rPr lang="hr-HR" sz="1700" baseline="30000" dirty="0"/>
              <a:t>(</a:t>
            </a:r>
            <a:r>
              <a:rPr lang="hr-HR" sz="1700" baseline="30000" dirty="0" err="1"/>
              <a:t>Wikipedia</a:t>
            </a:r>
            <a:r>
              <a:rPr lang="hr-HR" sz="1700" baseline="30000" dirty="0"/>
              <a:t>)</a:t>
            </a:r>
            <a:r>
              <a:rPr lang="hr-HR" sz="1700" dirty="0"/>
              <a:t> </a:t>
            </a:r>
            <a:r>
              <a:rPr lang="en-US" sz="1700" dirty="0"/>
              <a:t>A configuration of four or more people in which each person is orally stimulating the genitals of the person in front of him/her while simultaneously being stimulated orally by the person, if any, behind. If such a line forms a complete circle, the Daisy Chain is "perfect”. </a:t>
            </a:r>
            <a:r>
              <a:rPr lang="hr-HR" sz="1700" baseline="30000" dirty="0"/>
              <a:t>(</a:t>
            </a:r>
            <a:r>
              <a:rPr lang="hr-HR" sz="1700" baseline="30000" dirty="0" err="1"/>
              <a:t>The</a:t>
            </a:r>
            <a:r>
              <a:rPr lang="hr-HR" sz="1700" baseline="30000" dirty="0"/>
              <a:t> </a:t>
            </a:r>
            <a:r>
              <a:rPr lang="hr-HR" sz="1700" baseline="30000" dirty="0" err="1"/>
              <a:t>swinging</a:t>
            </a:r>
            <a:r>
              <a:rPr lang="hr-HR" sz="1700" baseline="30000" dirty="0"/>
              <a:t> </a:t>
            </a:r>
            <a:r>
              <a:rPr lang="hr-HR" sz="1700" baseline="30000" dirty="0" err="1"/>
              <a:t>life</a:t>
            </a:r>
            <a:r>
              <a:rPr lang="hr-HR" sz="1700" baseline="30000" dirty="0"/>
              <a:t>) </a:t>
            </a:r>
            <a:r>
              <a:rPr lang="en-US" sz="1700" dirty="0"/>
              <a:t>Daisy Chain is </a:t>
            </a:r>
            <a:r>
              <a:rPr lang="hr-HR" sz="1700" dirty="0" err="1"/>
              <a:t>the</a:t>
            </a:r>
            <a:r>
              <a:rPr lang="hr-HR" sz="1700" dirty="0"/>
              <a:t> </a:t>
            </a:r>
            <a:r>
              <a:rPr lang="hr-HR" sz="1700" dirty="0" err="1"/>
              <a:t>process</a:t>
            </a:r>
            <a:r>
              <a:rPr lang="hr-HR" sz="1700" dirty="0"/>
              <a:t> </a:t>
            </a:r>
            <a:r>
              <a:rPr lang="hr-HR" sz="1700" dirty="0" err="1"/>
              <a:t>of</a:t>
            </a:r>
            <a:r>
              <a:rPr lang="hr-HR" sz="1700" dirty="0"/>
              <a:t> </a:t>
            </a:r>
            <a:r>
              <a:rPr lang="hr-HR" sz="1700" dirty="0" err="1"/>
              <a:t>attaching</a:t>
            </a:r>
            <a:r>
              <a:rPr lang="hr-HR" sz="1700" dirty="0"/>
              <a:t> </a:t>
            </a:r>
            <a:r>
              <a:rPr lang="hr-HR" sz="1700" dirty="0" err="1"/>
              <a:t>computer</a:t>
            </a:r>
            <a:r>
              <a:rPr lang="hr-HR" sz="1700" dirty="0"/>
              <a:t> </a:t>
            </a:r>
            <a:r>
              <a:rPr lang="hr-HR" sz="1700" dirty="0" err="1"/>
              <a:t>cables</a:t>
            </a:r>
            <a:r>
              <a:rPr lang="hr-HR" sz="1700" dirty="0"/>
              <a:t> </a:t>
            </a:r>
            <a:r>
              <a:rPr lang="hr-HR" sz="1700" dirty="0" err="1"/>
              <a:t>in</a:t>
            </a:r>
            <a:r>
              <a:rPr lang="hr-HR" sz="1700" dirty="0"/>
              <a:t> </a:t>
            </a:r>
            <a:r>
              <a:rPr lang="hr-HR" sz="1700" dirty="0" err="1"/>
              <a:t>sequence</a:t>
            </a:r>
            <a:r>
              <a:rPr lang="hr-HR" sz="1700" dirty="0"/>
              <a:t> to </a:t>
            </a:r>
            <a:r>
              <a:rPr lang="hr-HR" sz="1700" dirty="0" err="1"/>
              <a:t>create</a:t>
            </a:r>
            <a:r>
              <a:rPr lang="hr-HR" sz="1700" dirty="0"/>
              <a:t> a </a:t>
            </a:r>
            <a:r>
              <a:rPr lang="hr-HR" sz="1700" dirty="0" err="1"/>
              <a:t>longer</a:t>
            </a:r>
            <a:r>
              <a:rPr lang="hr-HR" sz="1700" dirty="0"/>
              <a:t> </a:t>
            </a:r>
            <a:r>
              <a:rPr lang="hr-HR" sz="1700" dirty="0" err="1"/>
              <a:t>cable</a:t>
            </a:r>
            <a:r>
              <a:rPr lang="hr-HR" sz="1700" dirty="0"/>
              <a:t> distance.</a:t>
            </a:r>
            <a:r>
              <a:rPr lang="hr-HR" sz="1700" baseline="30000" dirty="0"/>
              <a:t> (Urban </a:t>
            </a:r>
            <a:r>
              <a:rPr lang="hr-HR" sz="1700" baseline="30000" dirty="0" err="1"/>
              <a:t>dictionary</a:t>
            </a:r>
            <a:r>
              <a:rPr lang="hr-HR" sz="1700" baseline="30000" dirty="0"/>
              <a:t>)</a:t>
            </a:r>
            <a:endParaRPr lang="hr-HR" sz="1700" dirty="0"/>
          </a:p>
          <a:p>
            <a:endParaRPr lang="hr-HR" dirty="0"/>
          </a:p>
        </p:txBody>
      </p:sp>
    </p:spTree>
    <p:extLst>
      <p:ext uri="{BB962C8B-B14F-4D97-AF65-F5344CB8AC3E}">
        <p14:creationId xmlns:p14="http://schemas.microsoft.com/office/powerpoint/2010/main" val="19990643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a:p>
        </p:txBody>
      </p:sp>
      <p:pic>
        <p:nvPicPr>
          <p:cNvPr id="2050" name="Picture 2" descr="D:\Users\pdolanjski\Desktop\03.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3568" y="332656"/>
            <a:ext cx="7839991" cy="5544616"/>
          </a:xfrm>
          <a:prstGeom prst="rect">
            <a:avLst/>
          </a:prstGeom>
          <a:noFill/>
          <a:extLst>
            <a:ext uri="{909E8E84-426E-40DD-AFC4-6F175D3DCCD1}">
              <a14:hiddenFill xmlns:a14="http://schemas.microsoft.com/office/drawing/2010/main">
                <a:solidFill>
                  <a:srgbClr val="FFFFFF"/>
                </a:solidFill>
              </a14:hiddenFill>
            </a:ext>
          </a:extLst>
        </p:spPr>
      </p:pic>
      <p:sp>
        <p:nvSpPr>
          <p:cNvPr id="5" name="Naslov 1"/>
          <p:cNvSpPr txBox="1">
            <a:spLocks/>
          </p:cNvSpPr>
          <p:nvPr/>
        </p:nvSpPr>
        <p:spPr>
          <a:xfrm>
            <a:off x="4860032" y="6093296"/>
            <a:ext cx="2736304" cy="43204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hr-HR" sz="1200" dirty="0" smtClean="0"/>
              <a:t>Silvio </a:t>
            </a:r>
            <a:r>
              <a:rPr lang="hr-HR" sz="1200" dirty="0" err="1" smtClean="0"/>
              <a:t>Vujičić</a:t>
            </a:r>
            <a:r>
              <a:rPr lang="hr-HR" sz="1200" dirty="0" smtClean="0"/>
              <a:t>: „</a:t>
            </a:r>
            <a:r>
              <a:rPr lang="hr-HR" sz="1200" dirty="0" err="1" smtClean="0"/>
              <a:t>Flowerworks</a:t>
            </a:r>
            <a:r>
              <a:rPr lang="hr-HR" sz="1200" dirty="0" smtClean="0"/>
              <a:t>”,</a:t>
            </a:r>
          </a:p>
          <a:p>
            <a:pPr algn="r"/>
            <a:r>
              <a:rPr lang="hr-HR" sz="1200" dirty="0" err="1" smtClean="0"/>
              <a:t>photo</a:t>
            </a:r>
            <a:r>
              <a:rPr lang="hr-HR" sz="1200" dirty="0" smtClean="0"/>
              <a:t>: Silvio </a:t>
            </a:r>
            <a:r>
              <a:rPr lang="hr-HR" sz="1200" dirty="0" err="1" smtClean="0"/>
              <a:t>Vujičić</a:t>
            </a:r>
            <a:endParaRPr lang="hr-HR" sz="1200" dirty="0"/>
          </a:p>
        </p:txBody>
      </p:sp>
    </p:spTree>
    <p:extLst>
      <p:ext uri="{BB962C8B-B14F-4D97-AF65-F5344CB8AC3E}">
        <p14:creationId xmlns:p14="http://schemas.microsoft.com/office/powerpoint/2010/main" val="29826256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a:p>
        </p:txBody>
      </p:sp>
      <p:pic>
        <p:nvPicPr>
          <p:cNvPr id="7170" name="Picture 2" descr="\\SRV21003\MreznaMapa\Javno\foto za libellarium\fig 4 Silvio Vujučić Flowerworks Foto Karla Jurić.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332656"/>
            <a:ext cx="8582248" cy="5721499"/>
          </a:xfrm>
          <a:prstGeom prst="rect">
            <a:avLst/>
          </a:prstGeom>
          <a:noFill/>
          <a:extLst>
            <a:ext uri="{909E8E84-426E-40DD-AFC4-6F175D3DCCD1}">
              <a14:hiddenFill xmlns:a14="http://schemas.microsoft.com/office/drawing/2010/main">
                <a:solidFill>
                  <a:srgbClr val="FFFFFF"/>
                </a:solidFill>
              </a14:hiddenFill>
            </a:ext>
          </a:extLst>
        </p:spPr>
      </p:pic>
      <p:sp>
        <p:nvSpPr>
          <p:cNvPr id="4" name="Naslov 1"/>
          <p:cNvSpPr txBox="1">
            <a:spLocks/>
          </p:cNvSpPr>
          <p:nvPr/>
        </p:nvSpPr>
        <p:spPr>
          <a:xfrm>
            <a:off x="6732240" y="6165304"/>
            <a:ext cx="2088232" cy="5620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hr-HR" sz="1200" dirty="0" smtClean="0"/>
              <a:t>Silvio </a:t>
            </a:r>
            <a:r>
              <a:rPr lang="hr-HR" sz="1200" dirty="0" err="1" smtClean="0"/>
              <a:t>Vujičić</a:t>
            </a:r>
            <a:r>
              <a:rPr lang="hr-HR" sz="1200" dirty="0" smtClean="0"/>
              <a:t>: „</a:t>
            </a:r>
            <a:r>
              <a:rPr lang="hr-HR" sz="1200" dirty="0" err="1" smtClean="0"/>
              <a:t>Flowerworks</a:t>
            </a:r>
            <a:r>
              <a:rPr lang="hr-HR" sz="1200" dirty="0" smtClean="0"/>
              <a:t>”,</a:t>
            </a:r>
          </a:p>
          <a:p>
            <a:pPr algn="r"/>
            <a:r>
              <a:rPr lang="hr-HR" sz="1200" dirty="0" err="1" smtClean="0"/>
              <a:t>photo</a:t>
            </a:r>
            <a:r>
              <a:rPr lang="hr-HR" sz="1200" dirty="0" smtClean="0"/>
              <a:t>: Karla Jurić</a:t>
            </a:r>
            <a:endParaRPr lang="hr-HR" sz="1200" dirty="0"/>
          </a:p>
        </p:txBody>
      </p:sp>
      <p:pic>
        <p:nvPicPr>
          <p:cNvPr id="1026" name="Picture 2" descr="Fotografija Silvija Vujici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88640"/>
            <a:ext cx="8856984" cy="5904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82326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err="1" smtClean="0"/>
              <a:t>Results</a:t>
            </a:r>
            <a:r>
              <a:rPr lang="hr-HR" dirty="0" smtClean="0"/>
              <a:t> </a:t>
            </a:r>
            <a:r>
              <a:rPr lang="hr-HR" dirty="0" err="1" smtClean="0"/>
              <a:t>and</a:t>
            </a:r>
            <a:r>
              <a:rPr lang="hr-HR" dirty="0" smtClean="0"/>
              <a:t> </a:t>
            </a:r>
            <a:r>
              <a:rPr lang="hr-HR" dirty="0" err="1" smtClean="0"/>
              <a:t>conclusion</a:t>
            </a:r>
            <a:endParaRPr lang="hr-HR" dirty="0"/>
          </a:p>
        </p:txBody>
      </p:sp>
      <p:sp>
        <p:nvSpPr>
          <p:cNvPr id="3" name="Rezervirano mjesto sadržaja 2"/>
          <p:cNvSpPr>
            <a:spLocks noGrp="1"/>
          </p:cNvSpPr>
          <p:nvPr>
            <p:ph idx="1"/>
          </p:nvPr>
        </p:nvSpPr>
        <p:spPr/>
        <p:txBody>
          <a:bodyPr>
            <a:normAutofit fontScale="62500" lnSpcReduction="20000"/>
          </a:bodyPr>
          <a:lstStyle/>
          <a:p>
            <a:pPr lvl="0"/>
            <a:r>
              <a:rPr lang="en-GB" dirty="0"/>
              <a:t>The results of the research have shown that public libraries are not recognised as sources of information related to LGBTIQ identities: public libraries have been positioned only in the fourth place, after internet, friends, and LGBTIQ organisations</a:t>
            </a:r>
            <a:r>
              <a:rPr lang="en-GB" dirty="0" smtClean="0"/>
              <a:t>.</a:t>
            </a:r>
            <a:endParaRPr lang="hr-HR" dirty="0" smtClean="0"/>
          </a:p>
          <a:p>
            <a:pPr lvl="0"/>
            <a:r>
              <a:rPr lang="en-GB" dirty="0"/>
              <a:t>Public libraries should take an active and critical position in relation to the reality in which they operate, but also in relation to own activity and inclusivity.</a:t>
            </a:r>
            <a:endParaRPr lang="hr-HR" dirty="0"/>
          </a:p>
          <a:p>
            <a:pPr lvl="0"/>
            <a:r>
              <a:rPr lang="en-GB" dirty="0"/>
              <a:t>Public libraries have the potential to operate as empowering and activist/activating spaces for different marginal and sensitive social groups</a:t>
            </a:r>
            <a:r>
              <a:rPr lang="en-GB" dirty="0" smtClean="0"/>
              <a:t>.</a:t>
            </a:r>
            <a:endParaRPr lang="hr-HR" dirty="0"/>
          </a:p>
          <a:p>
            <a:pPr lvl="0"/>
            <a:r>
              <a:rPr lang="en-GB" dirty="0"/>
              <a:t>In the context of the project, the gallery activity has manifested itself as the manner in which the problematics of LGBTIQ persons and public libraries can be articulated and brought into focus more rapidly rather than </a:t>
            </a:r>
            <a:r>
              <a:rPr lang="en-GB" dirty="0" err="1"/>
              <a:t>problematising</a:t>
            </a:r>
            <a:r>
              <a:rPr lang="en-GB" dirty="0"/>
              <a:t> it only within the library community: art communicates its positions with the audience more easily and directly, and can make them more visible within the framework of the public sphere.</a:t>
            </a:r>
            <a:endParaRPr lang="hr-HR" dirty="0"/>
          </a:p>
          <a:p>
            <a:endParaRPr lang="hr-HR" dirty="0"/>
          </a:p>
        </p:txBody>
      </p:sp>
    </p:spTree>
    <p:extLst>
      <p:ext uri="{BB962C8B-B14F-4D97-AF65-F5344CB8AC3E}">
        <p14:creationId xmlns:p14="http://schemas.microsoft.com/office/powerpoint/2010/main" val="13481429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a:p>
        </p:txBody>
      </p:sp>
      <p:sp>
        <p:nvSpPr>
          <p:cNvPr id="3" name="Rezervirano mjesto sadržaja 2"/>
          <p:cNvSpPr>
            <a:spLocks noGrp="1"/>
          </p:cNvSpPr>
          <p:nvPr>
            <p:ph idx="1"/>
          </p:nvPr>
        </p:nvSpPr>
        <p:spPr/>
        <p:txBody>
          <a:bodyPr>
            <a:normAutofit/>
          </a:bodyPr>
          <a:lstStyle/>
          <a:p>
            <a:pPr marL="0" indent="0" algn="ctr">
              <a:buNone/>
            </a:pPr>
            <a:r>
              <a:rPr lang="en-GB" dirty="0"/>
              <a:t>“If learning is the admission of the possible to our thinking, it means that we must learn to construct new contexts – we might call them transitional zones – where unusual and perhaps unexpected knowledge can be temporarily organized</a:t>
            </a:r>
            <a:r>
              <a:rPr lang="en-GB" dirty="0" smtClean="0"/>
              <a:t>.</a:t>
            </a:r>
            <a:r>
              <a:rPr lang="hr-HR" dirty="0" smtClean="0"/>
              <a:t>”</a:t>
            </a:r>
          </a:p>
          <a:p>
            <a:pPr marL="0" indent="0">
              <a:buNone/>
            </a:pPr>
            <a:r>
              <a:rPr lang="en-US" sz="2400" dirty="0" err="1"/>
              <a:t>Carr</a:t>
            </a:r>
            <a:r>
              <a:rPr lang="en-US" sz="2400" dirty="0"/>
              <a:t>, David. 2006. </a:t>
            </a:r>
            <a:r>
              <a:rPr lang="en-US" sz="2400" i="1" dirty="0"/>
              <a:t>A Place Not a Place: Reflection and Possibility in Museums and Libraries</a:t>
            </a:r>
            <a:r>
              <a:rPr lang="en-US" sz="2400" dirty="0"/>
              <a:t>. Oxford: Altamira Press.</a:t>
            </a:r>
            <a:endParaRPr lang="hr-HR" sz="2400" dirty="0"/>
          </a:p>
          <a:p>
            <a:pPr marL="0" indent="0">
              <a:buNone/>
            </a:pPr>
            <a:endParaRPr lang="hr-HR" dirty="0" smtClean="0"/>
          </a:p>
        </p:txBody>
      </p:sp>
    </p:spTree>
    <p:extLst>
      <p:ext uri="{BB962C8B-B14F-4D97-AF65-F5344CB8AC3E}">
        <p14:creationId xmlns:p14="http://schemas.microsoft.com/office/powerpoint/2010/main" val="40372811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sadržaja 2"/>
          <p:cNvSpPr>
            <a:spLocks noGrp="1"/>
          </p:cNvSpPr>
          <p:nvPr>
            <p:ph idx="1"/>
          </p:nvPr>
        </p:nvSpPr>
        <p:spPr>
          <a:xfrm>
            <a:off x="539552" y="1052736"/>
            <a:ext cx="8229600" cy="4525963"/>
          </a:xfrm>
        </p:spPr>
        <p:txBody>
          <a:bodyPr>
            <a:normAutofit fontScale="70000" lnSpcReduction="20000"/>
          </a:bodyPr>
          <a:lstStyle/>
          <a:p>
            <a:pPr marL="0" indent="0">
              <a:buNone/>
            </a:pPr>
            <a:r>
              <a:rPr lang="hr-HR" sz="3400" b="1" dirty="0" smtClean="0"/>
              <a:t>     </a:t>
            </a:r>
            <a:r>
              <a:rPr lang="en-US" sz="3400" b="1" dirty="0" smtClean="0"/>
              <a:t>Research </a:t>
            </a:r>
            <a:r>
              <a:rPr lang="en-US" sz="3400" b="1" dirty="0"/>
              <a:t>questions:</a:t>
            </a:r>
          </a:p>
          <a:p>
            <a:r>
              <a:rPr lang="hr-HR" sz="3400" dirty="0"/>
              <a:t>T</a:t>
            </a:r>
            <a:r>
              <a:rPr lang="en-US" sz="3400" dirty="0" smtClean="0"/>
              <a:t>he </a:t>
            </a:r>
            <a:r>
              <a:rPr lang="en-US" sz="3400" dirty="0"/>
              <a:t>inclusion of LGBTIQ persons in </a:t>
            </a:r>
            <a:r>
              <a:rPr lang="en-US" sz="3400" dirty="0" err="1"/>
              <a:t>programmes</a:t>
            </a:r>
            <a:r>
              <a:rPr lang="en-US" sz="3400" dirty="0"/>
              <a:t>, services and holdings of public libraries, as well as the level of meeting the information needs of LGBTIQ persons.</a:t>
            </a:r>
          </a:p>
          <a:p>
            <a:r>
              <a:rPr lang="hr-HR" sz="3400" dirty="0"/>
              <a:t>T</a:t>
            </a:r>
            <a:r>
              <a:rPr lang="en-US" sz="3400" dirty="0" smtClean="0"/>
              <a:t>he </a:t>
            </a:r>
            <a:r>
              <a:rPr lang="en-US" sz="3400" dirty="0"/>
              <a:t>question of the </a:t>
            </a:r>
            <a:r>
              <a:rPr lang="en-US" sz="3400" dirty="0" smtClean="0"/>
              <a:t>transformation</a:t>
            </a:r>
            <a:r>
              <a:rPr lang="hr-HR" sz="3400" dirty="0" smtClean="0"/>
              <a:t>al</a:t>
            </a:r>
            <a:r>
              <a:rPr lang="en-US" sz="3400" dirty="0" smtClean="0"/>
              <a:t> </a:t>
            </a:r>
            <a:r>
              <a:rPr lang="en-US" sz="3400" dirty="0"/>
              <a:t>potential of libraries i.e. the possibility of artistic intervention in the field of information and communication </a:t>
            </a:r>
            <a:r>
              <a:rPr lang="en-US" sz="3400" dirty="0" smtClean="0"/>
              <a:t>sciences and</a:t>
            </a:r>
            <a:r>
              <a:rPr lang="hr-HR" sz="3400" dirty="0" smtClean="0"/>
              <a:t>,</a:t>
            </a:r>
            <a:r>
              <a:rPr lang="en-US" sz="3400" dirty="0" smtClean="0"/>
              <a:t> indirectly</a:t>
            </a:r>
            <a:r>
              <a:rPr lang="hr-HR" sz="3400" dirty="0" smtClean="0"/>
              <a:t>,</a:t>
            </a:r>
            <a:r>
              <a:rPr lang="en-US" sz="3400" dirty="0" smtClean="0"/>
              <a:t> </a:t>
            </a:r>
            <a:r>
              <a:rPr lang="en-US" sz="3400" dirty="0"/>
              <a:t>in </a:t>
            </a:r>
            <a:r>
              <a:rPr lang="en-US" sz="3400" dirty="0" smtClean="0"/>
              <a:t>society</a:t>
            </a:r>
            <a:r>
              <a:rPr lang="hr-HR" sz="3400" dirty="0" smtClean="0"/>
              <a:t>.</a:t>
            </a:r>
            <a:endParaRPr lang="en-US" sz="3400" dirty="0"/>
          </a:p>
          <a:p>
            <a:r>
              <a:rPr lang="hr-HR" sz="3400" dirty="0" err="1" smtClean="0"/>
              <a:t>Which</a:t>
            </a:r>
            <a:r>
              <a:rPr lang="hr-HR" sz="3400" dirty="0" smtClean="0"/>
              <a:t> </a:t>
            </a:r>
            <a:r>
              <a:rPr lang="en-US" sz="3400" dirty="0" smtClean="0"/>
              <a:t>artistic </a:t>
            </a:r>
            <a:r>
              <a:rPr lang="en-US" sz="3400" dirty="0"/>
              <a:t>methods and tactics that </a:t>
            </a:r>
            <a:r>
              <a:rPr lang="en-US" sz="3400" dirty="0" smtClean="0"/>
              <a:t>can</a:t>
            </a:r>
            <a:r>
              <a:rPr lang="hr-HR" sz="3400" dirty="0" smtClean="0"/>
              <a:t>,</a:t>
            </a:r>
            <a:r>
              <a:rPr lang="en-US" sz="3400" dirty="0" smtClean="0"/>
              <a:t> </a:t>
            </a:r>
            <a:r>
              <a:rPr lang="en-US" sz="3400" dirty="0"/>
              <a:t>not only produce aesthetic or discursive reshaping of everyday life, but also transform everyday existence in the sense of creating new forms and </a:t>
            </a:r>
            <a:r>
              <a:rPr lang="en-US" sz="3400" dirty="0" err="1"/>
              <a:t>organisations</a:t>
            </a:r>
            <a:r>
              <a:rPr lang="en-US" sz="3400" dirty="0"/>
              <a:t> of </a:t>
            </a:r>
            <a:r>
              <a:rPr lang="en-US" sz="3400" dirty="0" smtClean="0"/>
              <a:t>life</a:t>
            </a:r>
            <a:r>
              <a:rPr lang="hr-HR" sz="3400" dirty="0"/>
              <a:t>?</a:t>
            </a:r>
            <a:r>
              <a:rPr lang="en-US" sz="3400" dirty="0" smtClean="0"/>
              <a:t> </a:t>
            </a:r>
            <a:endParaRPr lang="en-US" sz="3400" dirty="0"/>
          </a:p>
          <a:p>
            <a:r>
              <a:rPr lang="hr-HR" sz="3400" dirty="0"/>
              <a:t>W</a:t>
            </a:r>
            <a:r>
              <a:rPr lang="en-US" sz="3400" dirty="0" err="1" smtClean="0"/>
              <a:t>hich</a:t>
            </a:r>
            <a:r>
              <a:rPr lang="en-US" sz="3400" dirty="0" smtClean="0"/>
              <a:t> </a:t>
            </a:r>
            <a:r>
              <a:rPr lang="en-US" sz="3400" dirty="0" err="1" smtClean="0"/>
              <a:t>strategi</a:t>
            </a:r>
            <a:r>
              <a:rPr lang="hr-HR" sz="3400" dirty="0" err="1" smtClean="0"/>
              <a:t>es</a:t>
            </a:r>
            <a:r>
              <a:rPr lang="en-US" sz="3400" dirty="0" smtClean="0"/>
              <a:t> </a:t>
            </a:r>
            <a:r>
              <a:rPr lang="en-US" sz="3400" dirty="0"/>
              <a:t>and methods in librarianship serve to establish new </a:t>
            </a:r>
            <a:r>
              <a:rPr lang="hr-HR" sz="3400" dirty="0" err="1" smtClean="0"/>
              <a:t>forms</a:t>
            </a:r>
            <a:r>
              <a:rPr lang="hr-HR" sz="3400" dirty="0" smtClean="0"/>
              <a:t> </a:t>
            </a:r>
            <a:r>
              <a:rPr lang="hr-HR" sz="3400" dirty="0" err="1" smtClean="0"/>
              <a:t>of</a:t>
            </a:r>
            <a:r>
              <a:rPr lang="hr-HR" sz="3400" dirty="0" smtClean="0"/>
              <a:t> </a:t>
            </a:r>
            <a:r>
              <a:rPr lang="hr-HR" sz="3400" dirty="0" err="1" smtClean="0"/>
              <a:t>sociality</a:t>
            </a:r>
            <a:r>
              <a:rPr lang="hr-HR" sz="3400" dirty="0" smtClean="0"/>
              <a:t>?</a:t>
            </a:r>
            <a:endParaRPr lang="en-US" sz="3400" dirty="0"/>
          </a:p>
          <a:p>
            <a:endParaRPr lang="hr-HR" dirty="0"/>
          </a:p>
        </p:txBody>
      </p:sp>
    </p:spTree>
    <p:extLst>
      <p:ext uri="{BB962C8B-B14F-4D97-AF65-F5344CB8AC3E}">
        <p14:creationId xmlns:p14="http://schemas.microsoft.com/office/powerpoint/2010/main" val="41418697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t="-23000" r="-8000" b="-32000"/>
          </a:stretch>
        </a:blipFill>
        <a:effectLst/>
      </p:bgPr>
    </p:bg>
    <p:spTree>
      <p:nvGrpSpPr>
        <p:cNvPr id="1" name=""/>
        <p:cNvGrpSpPr/>
        <p:nvPr/>
      </p:nvGrpSpPr>
      <p:grpSpPr>
        <a:xfrm>
          <a:off x="0" y="0"/>
          <a:ext cx="0" cy="0"/>
          <a:chOff x="0" y="0"/>
          <a:chExt cx="0" cy="0"/>
        </a:xfrm>
      </p:grpSpPr>
      <p:sp>
        <p:nvSpPr>
          <p:cNvPr id="3" name="Rezervirano mjesto sadržaja 2"/>
          <p:cNvSpPr>
            <a:spLocks noGrp="1"/>
          </p:cNvSpPr>
          <p:nvPr>
            <p:ph idx="1"/>
          </p:nvPr>
        </p:nvSpPr>
        <p:spPr/>
        <p:txBody>
          <a:bodyPr>
            <a:normAutofit/>
          </a:bodyPr>
          <a:lstStyle/>
          <a:p>
            <a:endParaRPr lang="hr-HR" dirty="0" smtClean="0"/>
          </a:p>
          <a:p>
            <a:pPr marL="0" indent="0">
              <a:buNone/>
            </a:pPr>
            <a:r>
              <a:rPr lang="hr-HR" sz="2400" dirty="0" err="1" smtClean="0"/>
              <a:t>Critical</a:t>
            </a:r>
            <a:r>
              <a:rPr lang="hr-HR" sz="2400" dirty="0" smtClean="0"/>
              <a:t> </a:t>
            </a:r>
            <a:r>
              <a:rPr lang="hr-HR" sz="2400" dirty="0" err="1" smtClean="0"/>
              <a:t>theory</a:t>
            </a:r>
            <a:r>
              <a:rPr lang="hr-HR" sz="2400" dirty="0" smtClean="0"/>
              <a:t>          </a:t>
            </a:r>
            <a:r>
              <a:rPr lang="hr-HR" sz="2400" dirty="0" err="1" smtClean="0"/>
              <a:t>critical</a:t>
            </a:r>
            <a:r>
              <a:rPr lang="hr-HR" sz="2400" dirty="0" smtClean="0"/>
              <a:t> </a:t>
            </a:r>
            <a:r>
              <a:rPr lang="hr-HR" sz="2400" dirty="0" err="1" smtClean="0"/>
              <a:t>pedagogy</a:t>
            </a:r>
            <a:r>
              <a:rPr lang="hr-HR" sz="2400" dirty="0" smtClean="0"/>
              <a:t>    </a:t>
            </a:r>
            <a:r>
              <a:rPr lang="hr-HR" sz="2400" dirty="0" err="1" smtClean="0"/>
              <a:t>contemporary</a:t>
            </a:r>
            <a:r>
              <a:rPr lang="hr-HR" sz="2400" dirty="0" smtClean="0"/>
              <a:t> </a:t>
            </a:r>
            <a:r>
              <a:rPr lang="hr-HR" sz="2400" dirty="0" err="1"/>
              <a:t>art</a:t>
            </a:r>
            <a:r>
              <a:rPr lang="hr-HR" sz="2400" dirty="0"/>
              <a:t> </a:t>
            </a:r>
            <a:r>
              <a:rPr lang="hr-HR" sz="2400" dirty="0" err="1"/>
              <a:t>practice</a:t>
            </a:r>
            <a:endParaRPr lang="hr-HR" sz="2400" dirty="0"/>
          </a:p>
          <a:p>
            <a:pPr marL="0" indent="0">
              <a:buNone/>
            </a:pPr>
            <a:endParaRPr lang="hr-HR" sz="2400" dirty="0"/>
          </a:p>
          <a:p>
            <a:pPr marL="0" indent="0">
              <a:buNone/>
            </a:pPr>
            <a:r>
              <a:rPr lang="hr-HR" sz="2400" b="1" dirty="0" smtClean="0"/>
              <a:t> </a:t>
            </a:r>
          </a:p>
          <a:p>
            <a:pPr marL="0" indent="0">
              <a:buNone/>
            </a:pPr>
            <a:r>
              <a:rPr lang="hr-HR" sz="2400" b="1" dirty="0" err="1" smtClean="0"/>
              <a:t>Critical</a:t>
            </a:r>
            <a:r>
              <a:rPr lang="hr-HR" sz="2400" b="1" dirty="0" smtClean="0"/>
              <a:t> </a:t>
            </a:r>
            <a:r>
              <a:rPr lang="hr-HR" sz="2400" b="1" dirty="0" err="1" smtClean="0"/>
              <a:t>librarianship</a:t>
            </a:r>
            <a:r>
              <a:rPr lang="hr-HR" sz="2400" b="1" dirty="0" smtClean="0"/>
              <a:t>           </a:t>
            </a:r>
            <a:r>
              <a:rPr lang="hr-HR" sz="2400" b="1" dirty="0" err="1" smtClean="0"/>
              <a:t>Library</a:t>
            </a:r>
            <a:r>
              <a:rPr lang="hr-HR" sz="2400" b="1" dirty="0" smtClean="0"/>
              <a:t> </a:t>
            </a:r>
            <a:r>
              <a:rPr lang="hr-HR" sz="2400" b="1" dirty="0"/>
              <a:t>as </a:t>
            </a:r>
            <a:r>
              <a:rPr lang="hr-HR" sz="2400" b="1" dirty="0" err="1"/>
              <a:t>the</a:t>
            </a:r>
            <a:r>
              <a:rPr lang="hr-HR" sz="2400" b="1" dirty="0"/>
              <a:t> </a:t>
            </a:r>
            <a:r>
              <a:rPr lang="hr-HR" sz="2400" b="1" dirty="0" err="1"/>
              <a:t>agonistic</a:t>
            </a:r>
            <a:r>
              <a:rPr lang="hr-HR" sz="2400" b="1" dirty="0"/>
              <a:t> </a:t>
            </a:r>
            <a:r>
              <a:rPr lang="hr-HR" sz="2400" b="1" dirty="0" err="1"/>
              <a:t>public</a:t>
            </a:r>
            <a:r>
              <a:rPr lang="hr-HR" sz="2400" b="1" dirty="0"/>
              <a:t> </a:t>
            </a:r>
            <a:r>
              <a:rPr lang="hr-HR" sz="2400" b="1" dirty="0" err="1" smtClean="0"/>
              <a:t>space</a:t>
            </a:r>
            <a:endParaRPr lang="hr-HR" sz="2400" b="1" dirty="0" smtClean="0"/>
          </a:p>
          <a:p>
            <a:pPr marL="0" indent="0">
              <a:buNone/>
            </a:pPr>
            <a:endParaRPr lang="hr-HR" sz="2400" b="1" dirty="0" smtClean="0"/>
          </a:p>
          <a:p>
            <a:pPr marL="0" indent="0">
              <a:buNone/>
            </a:pPr>
            <a:r>
              <a:rPr lang="hr-HR" sz="2400" dirty="0"/>
              <a:t> </a:t>
            </a:r>
            <a:r>
              <a:rPr lang="hr-HR" sz="2400" dirty="0" smtClean="0"/>
              <a:t>                                            </a:t>
            </a:r>
          </a:p>
          <a:p>
            <a:pPr marL="0" indent="0">
              <a:buNone/>
            </a:pPr>
            <a:r>
              <a:rPr lang="hr-HR" sz="2400" dirty="0"/>
              <a:t> </a:t>
            </a:r>
            <a:r>
              <a:rPr lang="hr-HR" sz="2400" dirty="0" smtClean="0"/>
              <a:t>                                                            </a:t>
            </a:r>
          </a:p>
          <a:p>
            <a:pPr marL="0" indent="0">
              <a:buNone/>
            </a:pPr>
            <a:endParaRPr lang="hr-HR" sz="2400" dirty="0"/>
          </a:p>
        </p:txBody>
      </p:sp>
      <p:sp>
        <p:nvSpPr>
          <p:cNvPr id="4" name="Strelica gore 3"/>
          <p:cNvSpPr/>
          <p:nvPr/>
        </p:nvSpPr>
        <p:spPr>
          <a:xfrm rot="10800000">
            <a:off x="1187624" y="2595293"/>
            <a:ext cx="340616" cy="52769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5" name="Strelica udesno 4"/>
          <p:cNvSpPr/>
          <p:nvPr/>
        </p:nvSpPr>
        <p:spPr>
          <a:xfrm>
            <a:off x="2412206" y="2231043"/>
            <a:ext cx="432048" cy="3642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6" name="Strelica dolje 5"/>
          <p:cNvSpPr/>
          <p:nvPr/>
        </p:nvSpPr>
        <p:spPr>
          <a:xfrm>
            <a:off x="4474494" y="2752952"/>
            <a:ext cx="412624" cy="55566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7" name="Strelica lijevo-desno 6"/>
          <p:cNvSpPr/>
          <p:nvPr/>
        </p:nvSpPr>
        <p:spPr>
          <a:xfrm>
            <a:off x="3203848" y="3549009"/>
            <a:ext cx="504056" cy="31417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4208" y="2751879"/>
            <a:ext cx="476250"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8901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268760"/>
            <a:ext cx="8229600" cy="4525963"/>
          </a:xfrm>
        </p:spPr>
        <p:txBody>
          <a:bodyPr>
            <a:normAutofit/>
          </a:bodyPr>
          <a:lstStyle/>
          <a:p>
            <a:pPr marL="0" indent="0">
              <a:buNone/>
            </a:pPr>
            <a:r>
              <a:rPr lang="en-GB" sz="2400" dirty="0"/>
              <a:t>Public spaces, as well as societies, are structured through ‘agonistic </a:t>
            </a:r>
            <a:r>
              <a:rPr lang="en-GB" sz="2400" dirty="0" smtClean="0"/>
              <a:t>struggle</a:t>
            </a:r>
            <a:r>
              <a:rPr lang="en-GB" sz="2400" dirty="0"/>
              <a:t>’ that results in a specific configuration of power relations and predomination of one hegemonic project over the other. </a:t>
            </a:r>
            <a:r>
              <a:rPr lang="en-GB" sz="2400" dirty="0" smtClean="0"/>
              <a:t> </a:t>
            </a:r>
            <a:r>
              <a:rPr lang="en-GB" sz="2400" dirty="0"/>
              <a:t>Agonistically-comprehended public space articulates that which is suppressed by dominant consensus. (</a:t>
            </a:r>
            <a:r>
              <a:rPr lang="en-GB" sz="2400" dirty="0" err="1"/>
              <a:t>Mouffe</a:t>
            </a:r>
            <a:r>
              <a:rPr lang="en-GB" sz="2400" dirty="0"/>
              <a:t>)</a:t>
            </a:r>
          </a:p>
          <a:p>
            <a:pPr marL="0" indent="0">
              <a:buNone/>
            </a:pPr>
            <a:r>
              <a:rPr lang="en-GB" sz="2400" dirty="0"/>
              <a:t>In order to become agonistic space, libraries should redefine their position, re-examine their own inclusivity, and the social</a:t>
            </a:r>
          </a:p>
          <a:p>
            <a:pPr marL="0" indent="0">
              <a:buNone/>
            </a:pPr>
            <a:r>
              <a:rPr lang="en-GB" sz="2400" dirty="0"/>
              <a:t>Economic and political structures  within they operate. </a:t>
            </a:r>
            <a:endParaRPr lang="en-GB" sz="2400" dirty="0" smtClean="0"/>
          </a:p>
        </p:txBody>
      </p:sp>
    </p:spTree>
    <p:extLst>
      <p:ext uri="{BB962C8B-B14F-4D97-AF65-F5344CB8AC3E}">
        <p14:creationId xmlns:p14="http://schemas.microsoft.com/office/powerpoint/2010/main" val="37916432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sadržaja 2"/>
          <p:cNvSpPr>
            <a:spLocks noGrp="1"/>
          </p:cNvSpPr>
          <p:nvPr>
            <p:ph idx="1"/>
          </p:nvPr>
        </p:nvSpPr>
        <p:spPr>
          <a:xfrm>
            <a:off x="467544" y="1700808"/>
            <a:ext cx="8229600" cy="3528392"/>
          </a:xfrm>
        </p:spPr>
        <p:txBody>
          <a:bodyPr>
            <a:normAutofit/>
          </a:bodyPr>
          <a:lstStyle/>
          <a:p>
            <a:r>
              <a:rPr lang="hr-HR" sz="2000" dirty="0" err="1"/>
              <a:t>Art</a:t>
            </a:r>
            <a:r>
              <a:rPr lang="hr-HR" sz="2000" dirty="0"/>
              <a:t>, </a:t>
            </a:r>
            <a:r>
              <a:rPr lang="hr-HR" sz="2000" dirty="0" err="1"/>
              <a:t>with</a:t>
            </a:r>
            <a:r>
              <a:rPr lang="hr-HR" sz="2000" dirty="0"/>
              <a:t> </a:t>
            </a:r>
            <a:r>
              <a:rPr lang="hr-HR" sz="2000" dirty="0" err="1"/>
              <a:t>its</a:t>
            </a:r>
            <a:r>
              <a:rPr lang="hr-HR" sz="2000" dirty="0"/>
              <a:t> </a:t>
            </a:r>
            <a:r>
              <a:rPr lang="hr-HR" sz="2000" dirty="0" err="1"/>
              <a:t>engaged</a:t>
            </a:r>
            <a:r>
              <a:rPr lang="hr-HR" sz="2000" dirty="0"/>
              <a:t> </a:t>
            </a:r>
            <a:r>
              <a:rPr lang="hr-HR" sz="2000" dirty="0" err="1"/>
              <a:t>practices</a:t>
            </a:r>
            <a:r>
              <a:rPr lang="hr-HR" sz="2000" dirty="0"/>
              <a:t>, </a:t>
            </a:r>
            <a:r>
              <a:rPr lang="hr-HR" sz="2000" dirty="0" err="1"/>
              <a:t>tries</a:t>
            </a:r>
            <a:r>
              <a:rPr lang="hr-HR" sz="2000" dirty="0"/>
              <a:t> to </a:t>
            </a:r>
            <a:r>
              <a:rPr lang="hr-HR" sz="2000" dirty="0" err="1"/>
              <a:t>expose</a:t>
            </a:r>
            <a:r>
              <a:rPr lang="hr-HR" sz="2000" dirty="0"/>
              <a:t> </a:t>
            </a:r>
            <a:r>
              <a:rPr lang="hr-HR" sz="2000" dirty="0" err="1"/>
              <a:t>what</a:t>
            </a:r>
            <a:r>
              <a:rPr lang="hr-HR" sz="2000" dirty="0"/>
              <a:t> is </a:t>
            </a:r>
            <a:r>
              <a:rPr lang="hr-HR" sz="2000" dirty="0" err="1"/>
              <a:t>concealed</a:t>
            </a:r>
            <a:r>
              <a:rPr lang="hr-HR" sz="2000" dirty="0"/>
              <a:t> </a:t>
            </a:r>
            <a:r>
              <a:rPr lang="hr-HR" sz="2000" dirty="0" err="1"/>
              <a:t>by</a:t>
            </a:r>
            <a:r>
              <a:rPr lang="hr-HR" sz="2000" dirty="0"/>
              <a:t> a </a:t>
            </a:r>
            <a:r>
              <a:rPr lang="hr-HR" sz="2000" dirty="0" err="1"/>
              <a:t>dominant</a:t>
            </a:r>
            <a:r>
              <a:rPr lang="hr-HR" sz="2000" dirty="0"/>
              <a:t> </a:t>
            </a:r>
            <a:r>
              <a:rPr lang="hr-HR" sz="2000" dirty="0" err="1"/>
              <a:t>consensus</a:t>
            </a:r>
            <a:r>
              <a:rPr lang="hr-HR" sz="2000" dirty="0"/>
              <a:t>. </a:t>
            </a:r>
            <a:r>
              <a:rPr lang="hr-HR" sz="2000" dirty="0" err="1"/>
              <a:t>Thanks</a:t>
            </a:r>
            <a:r>
              <a:rPr lang="hr-HR" sz="2000" dirty="0"/>
              <a:t> to </a:t>
            </a:r>
            <a:r>
              <a:rPr lang="hr-HR" sz="2000" dirty="0" err="1"/>
              <a:t>its</a:t>
            </a:r>
            <a:r>
              <a:rPr lang="hr-HR" sz="2000" dirty="0"/>
              <a:t> </a:t>
            </a:r>
            <a:r>
              <a:rPr lang="hr-HR" sz="2000" dirty="0" err="1"/>
              <a:t>resources</a:t>
            </a:r>
            <a:r>
              <a:rPr lang="hr-HR" sz="2000" dirty="0"/>
              <a:t>, </a:t>
            </a:r>
            <a:r>
              <a:rPr lang="hr-HR" sz="2000" dirty="0" err="1"/>
              <a:t>it</a:t>
            </a:r>
            <a:r>
              <a:rPr lang="hr-HR" sz="2000" dirty="0"/>
              <a:t> </a:t>
            </a:r>
            <a:r>
              <a:rPr lang="hr-HR" sz="2000" dirty="0" err="1"/>
              <a:t>can</a:t>
            </a:r>
            <a:r>
              <a:rPr lang="hr-HR" sz="2000" dirty="0"/>
              <a:t> </a:t>
            </a:r>
            <a:r>
              <a:rPr lang="hr-HR" sz="2000" dirty="0" err="1"/>
              <a:t>open</a:t>
            </a:r>
            <a:r>
              <a:rPr lang="hr-HR" sz="2000" dirty="0"/>
              <a:t> </a:t>
            </a:r>
            <a:r>
              <a:rPr lang="hr-HR" sz="2000" dirty="0" err="1"/>
              <a:t>channels</a:t>
            </a:r>
            <a:r>
              <a:rPr lang="hr-HR" sz="2000" dirty="0"/>
              <a:t> for </a:t>
            </a:r>
            <a:r>
              <a:rPr lang="hr-HR" sz="2000" dirty="0" err="1"/>
              <a:t>the</a:t>
            </a:r>
            <a:r>
              <a:rPr lang="hr-HR" sz="2000" dirty="0"/>
              <a:t> </a:t>
            </a:r>
            <a:r>
              <a:rPr lang="hr-HR" sz="2000" dirty="0" err="1"/>
              <a:t>oppressed</a:t>
            </a:r>
            <a:r>
              <a:rPr lang="hr-HR" sz="2000" dirty="0"/>
              <a:t> to </a:t>
            </a:r>
            <a:r>
              <a:rPr lang="hr-HR" sz="2000" dirty="0" err="1"/>
              <a:t>enter</a:t>
            </a:r>
            <a:r>
              <a:rPr lang="hr-HR" sz="2000" dirty="0"/>
              <a:t> </a:t>
            </a:r>
            <a:r>
              <a:rPr lang="hr-HR" sz="2000" dirty="0" err="1"/>
              <a:t>the</a:t>
            </a:r>
            <a:r>
              <a:rPr lang="hr-HR" sz="2000" dirty="0"/>
              <a:t> </a:t>
            </a:r>
            <a:r>
              <a:rPr lang="hr-HR" sz="2000" dirty="0" err="1"/>
              <a:t>public</a:t>
            </a:r>
            <a:r>
              <a:rPr lang="hr-HR" sz="2000" dirty="0"/>
              <a:t>. </a:t>
            </a:r>
            <a:endParaRPr lang="hr-HR" sz="2000" dirty="0" smtClean="0"/>
          </a:p>
          <a:p>
            <a:r>
              <a:rPr lang="hr-HR" sz="2000" dirty="0" err="1" smtClean="0"/>
              <a:t>Combines</a:t>
            </a:r>
            <a:r>
              <a:rPr lang="hr-HR" sz="2000" dirty="0" smtClean="0"/>
              <a:t> </a:t>
            </a:r>
            <a:r>
              <a:rPr lang="hr-HR" sz="2000" dirty="0" err="1"/>
              <a:t>tactics</a:t>
            </a:r>
            <a:r>
              <a:rPr lang="hr-HR" sz="2000" dirty="0"/>
              <a:t> </a:t>
            </a:r>
            <a:r>
              <a:rPr lang="hr-HR" sz="2000" dirty="0" err="1"/>
              <a:t>and</a:t>
            </a:r>
            <a:r>
              <a:rPr lang="hr-HR" sz="2000" dirty="0"/>
              <a:t> </a:t>
            </a:r>
            <a:r>
              <a:rPr lang="hr-HR" sz="2000" dirty="0" err="1"/>
              <a:t>strategies</a:t>
            </a:r>
            <a:r>
              <a:rPr lang="hr-HR" sz="2000" dirty="0"/>
              <a:t> </a:t>
            </a:r>
            <a:r>
              <a:rPr lang="hr-HR" sz="2000" dirty="0" err="1"/>
              <a:t>such</a:t>
            </a:r>
            <a:r>
              <a:rPr lang="hr-HR" sz="2000" dirty="0"/>
              <a:t> as </a:t>
            </a:r>
            <a:r>
              <a:rPr lang="hr-HR" sz="2000" dirty="0" err="1"/>
              <a:t>interdisciplinarity</a:t>
            </a:r>
            <a:r>
              <a:rPr lang="hr-HR" sz="2000" dirty="0"/>
              <a:t>, </a:t>
            </a:r>
            <a:r>
              <a:rPr lang="hr-HR" sz="2000" dirty="0" err="1"/>
              <a:t>participativity</a:t>
            </a:r>
            <a:r>
              <a:rPr lang="hr-HR" sz="2000" dirty="0"/>
              <a:t>, </a:t>
            </a:r>
            <a:r>
              <a:rPr lang="hr-HR" sz="2000" dirty="0" err="1"/>
              <a:t>different</a:t>
            </a:r>
            <a:r>
              <a:rPr lang="hr-HR" sz="2000" dirty="0"/>
              <a:t> </a:t>
            </a:r>
            <a:r>
              <a:rPr lang="hr-HR" sz="2000" dirty="0" err="1"/>
              <a:t>forms</a:t>
            </a:r>
            <a:r>
              <a:rPr lang="hr-HR" sz="2000" dirty="0"/>
              <a:t> </a:t>
            </a:r>
            <a:r>
              <a:rPr lang="hr-HR" sz="2000" dirty="0" err="1"/>
              <a:t>of</a:t>
            </a:r>
            <a:r>
              <a:rPr lang="hr-HR" sz="2000" dirty="0"/>
              <a:t> </a:t>
            </a:r>
            <a:r>
              <a:rPr lang="hr-HR" sz="2000" dirty="0" err="1"/>
              <a:t>disguise</a:t>
            </a:r>
            <a:r>
              <a:rPr lang="hr-HR" sz="2000" dirty="0"/>
              <a:t> </a:t>
            </a:r>
            <a:r>
              <a:rPr lang="hr-HR" sz="2000" dirty="0" err="1"/>
              <a:t>and</a:t>
            </a:r>
            <a:r>
              <a:rPr lang="hr-HR" sz="2000" dirty="0"/>
              <a:t> </a:t>
            </a:r>
            <a:r>
              <a:rPr lang="hr-HR" sz="2000" dirty="0" err="1"/>
              <a:t>mimicry</a:t>
            </a:r>
            <a:r>
              <a:rPr lang="hr-HR" sz="2000" dirty="0"/>
              <a:t>, </a:t>
            </a:r>
            <a:r>
              <a:rPr lang="hr-HR" sz="2000" dirty="0" err="1"/>
              <a:t>it</a:t>
            </a:r>
            <a:r>
              <a:rPr lang="hr-HR" sz="2000" dirty="0"/>
              <a:t> </a:t>
            </a:r>
            <a:r>
              <a:rPr lang="hr-HR" sz="2000" dirty="0" err="1"/>
              <a:t>can</a:t>
            </a:r>
            <a:r>
              <a:rPr lang="hr-HR" sz="2000" dirty="0"/>
              <a:t> </a:t>
            </a:r>
            <a:r>
              <a:rPr lang="hr-HR" sz="2000" dirty="0" err="1"/>
              <a:t>initiate</a:t>
            </a:r>
            <a:r>
              <a:rPr lang="hr-HR" sz="2000" dirty="0"/>
              <a:t> </a:t>
            </a:r>
            <a:r>
              <a:rPr lang="hr-HR" sz="2000" dirty="0" err="1"/>
              <a:t>processes</a:t>
            </a:r>
            <a:r>
              <a:rPr lang="hr-HR" sz="2000" dirty="0"/>
              <a:t> </a:t>
            </a:r>
            <a:r>
              <a:rPr lang="hr-HR" sz="2000" dirty="0" err="1"/>
              <a:t>of</a:t>
            </a:r>
            <a:r>
              <a:rPr lang="hr-HR" sz="2000" dirty="0"/>
              <a:t> </a:t>
            </a:r>
            <a:r>
              <a:rPr lang="hr-HR" sz="2000" dirty="0" err="1"/>
              <a:t>recognizing</a:t>
            </a:r>
            <a:r>
              <a:rPr lang="hr-HR" sz="2000" dirty="0"/>
              <a:t>  </a:t>
            </a:r>
            <a:r>
              <a:rPr lang="hr-HR" sz="2000" dirty="0" err="1"/>
              <a:t>and</a:t>
            </a:r>
            <a:r>
              <a:rPr lang="hr-HR" sz="2000" dirty="0"/>
              <a:t> </a:t>
            </a:r>
            <a:r>
              <a:rPr lang="hr-HR" sz="2000" dirty="0" err="1"/>
              <a:t>create</a:t>
            </a:r>
            <a:r>
              <a:rPr lang="hr-HR" sz="2000" dirty="0"/>
              <a:t> </a:t>
            </a:r>
            <a:r>
              <a:rPr lang="hr-HR" sz="2000" dirty="0" err="1"/>
              <a:t>new</a:t>
            </a:r>
            <a:r>
              <a:rPr lang="hr-HR" sz="2000" dirty="0"/>
              <a:t> </a:t>
            </a:r>
            <a:r>
              <a:rPr lang="hr-HR" sz="2000" dirty="0" err="1" smtClean="0"/>
              <a:t>paradigms</a:t>
            </a:r>
            <a:r>
              <a:rPr lang="hr-HR" sz="2000" dirty="0" smtClean="0"/>
              <a:t>. </a:t>
            </a:r>
            <a:r>
              <a:rPr lang="hr-HR" sz="2000" dirty="0" err="1" smtClean="0"/>
              <a:t>In</a:t>
            </a:r>
            <a:r>
              <a:rPr lang="hr-HR" sz="2000" dirty="0" smtClean="0"/>
              <a:t> </a:t>
            </a:r>
            <a:r>
              <a:rPr lang="hr-HR" sz="2000" dirty="0" err="1" smtClean="0"/>
              <a:t>doing</a:t>
            </a:r>
            <a:r>
              <a:rPr lang="hr-HR" sz="2000" dirty="0" smtClean="0"/>
              <a:t> </a:t>
            </a:r>
            <a:r>
              <a:rPr lang="hr-HR" sz="2000" dirty="0" err="1" smtClean="0"/>
              <a:t>so</a:t>
            </a:r>
            <a:r>
              <a:rPr lang="hr-HR" sz="2000" dirty="0" smtClean="0"/>
              <a:t>, </a:t>
            </a:r>
            <a:r>
              <a:rPr lang="hr-HR" sz="2000" dirty="0" err="1" smtClean="0"/>
              <a:t>it</a:t>
            </a:r>
            <a:r>
              <a:rPr lang="hr-HR" sz="2000" dirty="0" smtClean="0"/>
              <a:t> </a:t>
            </a:r>
            <a:r>
              <a:rPr lang="hr-HR" sz="2000" dirty="0" err="1" smtClean="0"/>
              <a:t>reveals</a:t>
            </a:r>
            <a:r>
              <a:rPr lang="hr-HR" sz="2000" dirty="0" smtClean="0"/>
              <a:t> </a:t>
            </a:r>
            <a:r>
              <a:rPr lang="hr-HR" sz="2000" dirty="0" err="1" smtClean="0"/>
              <a:t>the</a:t>
            </a:r>
            <a:r>
              <a:rPr lang="hr-HR" sz="2000" dirty="0" smtClean="0"/>
              <a:t> </a:t>
            </a:r>
            <a:r>
              <a:rPr lang="hr-HR" sz="2000" dirty="0" err="1" smtClean="0"/>
              <a:t>problematic</a:t>
            </a:r>
            <a:r>
              <a:rPr lang="hr-HR" sz="2000" dirty="0" smtClean="0"/>
              <a:t> </a:t>
            </a:r>
            <a:r>
              <a:rPr lang="hr-HR" sz="2000" dirty="0" err="1" smtClean="0"/>
              <a:t>places</a:t>
            </a:r>
            <a:r>
              <a:rPr lang="hr-HR" sz="2000" dirty="0" smtClean="0"/>
              <a:t> </a:t>
            </a:r>
            <a:r>
              <a:rPr lang="hr-HR" sz="2000" dirty="0" err="1" smtClean="0"/>
              <a:t>of</a:t>
            </a:r>
            <a:r>
              <a:rPr lang="hr-HR" sz="2000" dirty="0" smtClean="0"/>
              <a:t> </a:t>
            </a:r>
            <a:r>
              <a:rPr lang="hr-HR" sz="2000" dirty="0" err="1" smtClean="0"/>
              <a:t>the</a:t>
            </a:r>
            <a:r>
              <a:rPr lang="hr-HR" sz="2000" dirty="0" smtClean="0"/>
              <a:t> </a:t>
            </a:r>
            <a:r>
              <a:rPr lang="hr-HR" sz="2000" dirty="0" err="1" smtClean="0"/>
              <a:t>hegemony</a:t>
            </a:r>
            <a:r>
              <a:rPr lang="hr-HR" sz="2000" dirty="0" smtClean="0"/>
              <a:t>.</a:t>
            </a:r>
          </a:p>
          <a:p>
            <a:endParaRPr lang="hr-HR" dirty="0"/>
          </a:p>
        </p:txBody>
      </p:sp>
    </p:spTree>
    <p:extLst>
      <p:ext uri="{BB962C8B-B14F-4D97-AF65-F5344CB8AC3E}">
        <p14:creationId xmlns:p14="http://schemas.microsoft.com/office/powerpoint/2010/main" val="28046565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t="-32000" r="-13000" b="-32000"/>
          </a:stretch>
        </a:blip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hr-HR" sz="2400" dirty="0" err="1"/>
              <a:t>Jacques</a:t>
            </a:r>
            <a:r>
              <a:rPr lang="hr-HR" sz="2400" dirty="0"/>
              <a:t> </a:t>
            </a:r>
            <a:r>
              <a:rPr lang="hr-HR" sz="2400" dirty="0" err="1"/>
              <a:t>Rancière</a:t>
            </a:r>
            <a:r>
              <a:rPr lang="hr-HR" sz="2400" dirty="0"/>
              <a:t>'s </a:t>
            </a:r>
            <a:r>
              <a:rPr lang="hr-HR" sz="2400" dirty="0" err="1"/>
              <a:t>concept</a:t>
            </a:r>
            <a:r>
              <a:rPr lang="hr-HR" sz="2400" dirty="0"/>
              <a:t> </a:t>
            </a:r>
            <a:r>
              <a:rPr lang="hr-HR" sz="2400" dirty="0" err="1"/>
              <a:t>of</a:t>
            </a:r>
            <a:r>
              <a:rPr lang="hr-HR" sz="2400" dirty="0"/>
              <a:t> '</a:t>
            </a:r>
            <a:r>
              <a:rPr lang="hr-HR" sz="2400" dirty="0" err="1"/>
              <a:t>aesthetic</a:t>
            </a:r>
            <a:r>
              <a:rPr lang="hr-HR" sz="2400" dirty="0"/>
              <a:t> </a:t>
            </a:r>
            <a:r>
              <a:rPr lang="hr-HR" sz="2400" dirty="0" err="1" smtClean="0"/>
              <a:t>regime</a:t>
            </a:r>
            <a:r>
              <a:rPr lang="hr-HR" sz="2400" dirty="0" smtClean="0"/>
              <a:t>‘</a:t>
            </a:r>
            <a:endParaRPr lang="hr-HR" sz="2400" dirty="0"/>
          </a:p>
        </p:txBody>
      </p:sp>
      <p:sp>
        <p:nvSpPr>
          <p:cNvPr id="3" name="Rezervirano mjesto sadržaja 2"/>
          <p:cNvSpPr>
            <a:spLocks noGrp="1"/>
          </p:cNvSpPr>
          <p:nvPr>
            <p:ph idx="1"/>
          </p:nvPr>
        </p:nvSpPr>
        <p:spPr>
          <a:xfrm>
            <a:off x="611560" y="1196752"/>
            <a:ext cx="8229600" cy="4525963"/>
          </a:xfrm>
        </p:spPr>
        <p:txBody>
          <a:bodyPr>
            <a:normAutofit fontScale="92500"/>
          </a:bodyPr>
          <a:lstStyle/>
          <a:p>
            <a:pPr marL="0" indent="0" algn="ctr">
              <a:buNone/>
            </a:pPr>
            <a:r>
              <a:rPr lang="hr-HR" sz="2600" dirty="0" err="1" smtClean="0"/>
              <a:t>Two</a:t>
            </a:r>
            <a:r>
              <a:rPr lang="hr-HR" sz="2600" dirty="0" smtClean="0"/>
              <a:t> </a:t>
            </a:r>
            <a:r>
              <a:rPr lang="hr-HR" sz="2600" dirty="0" err="1" smtClean="0"/>
              <a:t>policies</a:t>
            </a:r>
            <a:r>
              <a:rPr lang="hr-HR" sz="2600" dirty="0" smtClean="0"/>
              <a:t> </a:t>
            </a:r>
            <a:r>
              <a:rPr lang="hr-HR" sz="2600" dirty="0" err="1" smtClean="0"/>
              <a:t>within</a:t>
            </a:r>
            <a:r>
              <a:rPr lang="hr-HR" sz="2600" dirty="0" smtClean="0"/>
              <a:t> </a:t>
            </a:r>
            <a:r>
              <a:rPr lang="hr-HR" sz="2600" dirty="0" err="1" smtClean="0"/>
              <a:t>artistic</a:t>
            </a:r>
            <a:r>
              <a:rPr lang="hr-HR" sz="2600" dirty="0" smtClean="0"/>
              <a:t> </a:t>
            </a:r>
            <a:r>
              <a:rPr lang="hr-HR" sz="2600" dirty="0" err="1" smtClean="0"/>
              <a:t>aesthetic</a:t>
            </a:r>
            <a:r>
              <a:rPr lang="hr-HR" sz="2600" dirty="0" smtClean="0"/>
              <a:t>:</a:t>
            </a:r>
          </a:p>
          <a:p>
            <a:pPr>
              <a:buFontTx/>
              <a:buChar char="-"/>
            </a:pPr>
            <a:r>
              <a:rPr lang="hr-HR" sz="2600" dirty="0" err="1" smtClean="0"/>
              <a:t>Art</a:t>
            </a:r>
            <a:r>
              <a:rPr lang="hr-HR" sz="2600" dirty="0" smtClean="0"/>
              <a:t> as </a:t>
            </a:r>
            <a:r>
              <a:rPr lang="hr-HR" sz="2600" dirty="0" err="1"/>
              <a:t>autonomous</a:t>
            </a:r>
            <a:r>
              <a:rPr lang="hr-HR" sz="2600" dirty="0"/>
              <a:t> </a:t>
            </a:r>
            <a:r>
              <a:rPr lang="hr-HR" sz="2600" dirty="0" err="1"/>
              <a:t>and</a:t>
            </a:r>
            <a:r>
              <a:rPr lang="hr-HR" sz="2600" dirty="0"/>
              <a:t> </a:t>
            </a:r>
            <a:r>
              <a:rPr lang="hr-HR" sz="2600" dirty="0" err="1"/>
              <a:t>self</a:t>
            </a:r>
            <a:r>
              <a:rPr lang="hr-HR" sz="2600" dirty="0"/>
              <a:t>-</a:t>
            </a:r>
            <a:r>
              <a:rPr lang="hr-HR" sz="2600" dirty="0" err="1"/>
              <a:t>sufficient</a:t>
            </a:r>
            <a:r>
              <a:rPr lang="hr-HR" sz="2600" dirty="0"/>
              <a:t> </a:t>
            </a:r>
            <a:r>
              <a:rPr lang="hr-HR" sz="2600" dirty="0" err="1"/>
              <a:t>aesthetic</a:t>
            </a:r>
            <a:r>
              <a:rPr lang="hr-HR" sz="2600" dirty="0"/>
              <a:t> </a:t>
            </a:r>
            <a:r>
              <a:rPr lang="hr-HR" sz="2600" dirty="0" err="1"/>
              <a:t>practice</a:t>
            </a:r>
            <a:r>
              <a:rPr lang="hr-HR" sz="2600" dirty="0"/>
              <a:t>, </a:t>
            </a:r>
            <a:r>
              <a:rPr lang="hr-HR" sz="2600" dirty="0" err="1"/>
              <a:t>separated</a:t>
            </a:r>
            <a:r>
              <a:rPr lang="hr-HR" sz="2600" dirty="0"/>
              <a:t> </a:t>
            </a:r>
            <a:r>
              <a:rPr lang="hr-HR" sz="2600" dirty="0" err="1"/>
              <a:t>from</a:t>
            </a:r>
            <a:r>
              <a:rPr lang="hr-HR" sz="2600" dirty="0"/>
              <a:t> </a:t>
            </a:r>
            <a:r>
              <a:rPr lang="hr-HR" sz="2600" dirty="0" err="1"/>
              <a:t>other</a:t>
            </a:r>
            <a:r>
              <a:rPr lang="hr-HR" sz="2600" dirty="0"/>
              <a:t> </a:t>
            </a:r>
            <a:r>
              <a:rPr lang="hr-HR" sz="2600" dirty="0" err="1"/>
              <a:t>forms</a:t>
            </a:r>
            <a:r>
              <a:rPr lang="hr-HR" sz="2600" dirty="0"/>
              <a:t> </a:t>
            </a:r>
            <a:r>
              <a:rPr lang="hr-HR" sz="2600" dirty="0" err="1"/>
              <a:t>of</a:t>
            </a:r>
            <a:r>
              <a:rPr lang="hr-HR" sz="2600" dirty="0"/>
              <a:t>  </a:t>
            </a:r>
            <a:r>
              <a:rPr lang="hr-HR" sz="2600" dirty="0" err="1"/>
              <a:t>life</a:t>
            </a:r>
            <a:r>
              <a:rPr lang="hr-HR" sz="2600" dirty="0"/>
              <a:t>. </a:t>
            </a:r>
            <a:endParaRPr lang="hr-HR" sz="2600" dirty="0" smtClean="0"/>
          </a:p>
          <a:p>
            <a:pPr>
              <a:buFontTx/>
              <a:buChar char="-"/>
            </a:pPr>
            <a:r>
              <a:rPr lang="hr-HR" sz="2600" dirty="0" err="1" smtClean="0"/>
              <a:t>Art</a:t>
            </a:r>
            <a:r>
              <a:rPr lang="hr-HR" sz="2600" dirty="0" smtClean="0"/>
              <a:t> as </a:t>
            </a:r>
            <a:r>
              <a:rPr lang="hr-HR" sz="2600" dirty="0" err="1"/>
              <a:t>inseparable</a:t>
            </a:r>
            <a:r>
              <a:rPr lang="hr-HR" sz="2600" dirty="0"/>
              <a:t> </a:t>
            </a:r>
            <a:r>
              <a:rPr lang="hr-HR" sz="2600" dirty="0" err="1"/>
              <a:t>from</a:t>
            </a:r>
            <a:r>
              <a:rPr lang="hr-HR" sz="2600" dirty="0"/>
              <a:t> </a:t>
            </a:r>
            <a:r>
              <a:rPr lang="hr-HR" sz="2600" dirty="0" err="1"/>
              <a:t>other</a:t>
            </a:r>
            <a:r>
              <a:rPr lang="hr-HR" sz="2600" dirty="0"/>
              <a:t> </a:t>
            </a:r>
            <a:r>
              <a:rPr lang="hr-HR" sz="2600" dirty="0" err="1"/>
              <a:t>segments</a:t>
            </a:r>
            <a:r>
              <a:rPr lang="hr-HR" sz="2600" dirty="0"/>
              <a:t> </a:t>
            </a:r>
            <a:r>
              <a:rPr lang="hr-HR" sz="2600" dirty="0" err="1"/>
              <a:t>of</a:t>
            </a:r>
            <a:r>
              <a:rPr lang="hr-HR" sz="2600" dirty="0"/>
              <a:t> human </a:t>
            </a:r>
            <a:r>
              <a:rPr lang="hr-HR" sz="2600" dirty="0" err="1" smtClean="0"/>
              <a:t>activity</a:t>
            </a:r>
            <a:r>
              <a:rPr lang="hr-HR" sz="2600" dirty="0"/>
              <a:t>,</a:t>
            </a:r>
            <a:r>
              <a:rPr lang="hr-HR" sz="2600" dirty="0" smtClean="0"/>
              <a:t> </a:t>
            </a:r>
            <a:r>
              <a:rPr lang="hr-HR" sz="2600" dirty="0" err="1"/>
              <a:t>became</a:t>
            </a:r>
            <a:r>
              <a:rPr lang="hr-HR" sz="2600" dirty="0"/>
              <a:t> </a:t>
            </a:r>
            <a:r>
              <a:rPr lang="hr-HR" sz="2600" dirty="0" err="1"/>
              <a:t>close</a:t>
            </a:r>
            <a:r>
              <a:rPr lang="hr-HR" sz="2600" dirty="0"/>
              <a:t> to </a:t>
            </a:r>
            <a:r>
              <a:rPr lang="hr-HR" sz="2600" dirty="0" err="1"/>
              <a:t>everyday</a:t>
            </a:r>
            <a:r>
              <a:rPr lang="hr-HR" sz="2600" dirty="0"/>
              <a:t> </a:t>
            </a:r>
            <a:r>
              <a:rPr lang="hr-HR" sz="2600" dirty="0" err="1"/>
              <a:t>life</a:t>
            </a:r>
            <a:r>
              <a:rPr lang="hr-HR" sz="2600" dirty="0"/>
              <a:t>, </a:t>
            </a:r>
            <a:r>
              <a:rPr lang="hr-HR" sz="2600" dirty="0" err="1"/>
              <a:t>even</a:t>
            </a:r>
            <a:r>
              <a:rPr lang="hr-HR" sz="2600" dirty="0"/>
              <a:t> at </a:t>
            </a:r>
            <a:r>
              <a:rPr lang="hr-HR" sz="2600" dirty="0" err="1"/>
              <a:t>the</a:t>
            </a:r>
            <a:r>
              <a:rPr lang="hr-HR" sz="2600" dirty="0"/>
              <a:t> </a:t>
            </a:r>
            <a:r>
              <a:rPr lang="hr-HR" sz="2600" dirty="0" err="1"/>
              <a:t>cost</a:t>
            </a:r>
            <a:r>
              <a:rPr lang="hr-HR" sz="2600" dirty="0"/>
              <a:t> </a:t>
            </a:r>
            <a:r>
              <a:rPr lang="hr-HR" sz="2600" dirty="0" err="1"/>
              <a:t>of</a:t>
            </a:r>
            <a:r>
              <a:rPr lang="hr-HR" sz="2600" dirty="0"/>
              <a:t> </a:t>
            </a:r>
            <a:r>
              <a:rPr lang="hr-HR" sz="2600" dirty="0" err="1"/>
              <a:t>ending</a:t>
            </a:r>
            <a:r>
              <a:rPr lang="hr-HR" sz="2600" dirty="0"/>
              <a:t> </a:t>
            </a:r>
            <a:r>
              <a:rPr lang="hr-HR" sz="2600" dirty="0" err="1"/>
              <a:t>in</a:t>
            </a:r>
            <a:r>
              <a:rPr lang="hr-HR" sz="2600" dirty="0"/>
              <a:t> </a:t>
            </a:r>
            <a:r>
              <a:rPr lang="hr-HR" sz="2600" dirty="0" err="1"/>
              <a:t>non</a:t>
            </a:r>
            <a:r>
              <a:rPr lang="hr-HR" sz="2600" dirty="0"/>
              <a:t>-art. </a:t>
            </a:r>
            <a:endParaRPr lang="hr-HR" sz="2600" dirty="0" smtClean="0"/>
          </a:p>
          <a:p>
            <a:pPr marL="0" indent="0">
              <a:buNone/>
            </a:pPr>
            <a:r>
              <a:rPr lang="hr-HR" sz="2600" dirty="0" err="1" smtClean="0"/>
              <a:t>In</a:t>
            </a:r>
            <a:r>
              <a:rPr lang="hr-HR" sz="2600" dirty="0" smtClean="0"/>
              <a:t> </a:t>
            </a:r>
            <a:r>
              <a:rPr lang="hr-HR" sz="2600" dirty="0" err="1"/>
              <a:t>the</a:t>
            </a:r>
            <a:r>
              <a:rPr lang="hr-HR" sz="2600" dirty="0"/>
              <a:t> </a:t>
            </a:r>
            <a:r>
              <a:rPr lang="hr-HR" sz="2600" dirty="0" err="1"/>
              <a:t>negotiation</a:t>
            </a:r>
            <a:r>
              <a:rPr lang="hr-HR" sz="2600" dirty="0"/>
              <a:t> </a:t>
            </a:r>
            <a:r>
              <a:rPr lang="hr-HR" sz="2600" dirty="0" err="1"/>
              <a:t>between</a:t>
            </a:r>
            <a:r>
              <a:rPr lang="hr-HR" sz="2600" dirty="0"/>
              <a:t> </a:t>
            </a:r>
            <a:r>
              <a:rPr lang="hr-HR" sz="2600" dirty="0" err="1"/>
              <a:t>the</a:t>
            </a:r>
            <a:r>
              <a:rPr lang="hr-HR" sz="2600" dirty="0"/>
              <a:t> </a:t>
            </a:r>
            <a:r>
              <a:rPr lang="hr-HR" sz="2600" dirty="0" err="1"/>
              <a:t>logic</a:t>
            </a:r>
            <a:r>
              <a:rPr lang="hr-HR" sz="2600" dirty="0"/>
              <a:t> </a:t>
            </a:r>
            <a:r>
              <a:rPr lang="hr-HR" sz="2600" dirty="0" err="1"/>
              <a:t>of</a:t>
            </a:r>
            <a:r>
              <a:rPr lang="hr-HR" sz="2600" dirty="0"/>
              <a:t> </a:t>
            </a:r>
            <a:r>
              <a:rPr lang="hr-HR" sz="2600" dirty="0" err="1"/>
              <a:t>these</a:t>
            </a:r>
            <a:r>
              <a:rPr lang="hr-HR" sz="2600" dirty="0"/>
              <a:t> </a:t>
            </a:r>
            <a:r>
              <a:rPr lang="hr-HR" sz="2600" dirty="0" err="1"/>
              <a:t>two</a:t>
            </a:r>
            <a:r>
              <a:rPr lang="hr-HR" sz="2600" dirty="0"/>
              <a:t> </a:t>
            </a:r>
            <a:r>
              <a:rPr lang="hr-HR" sz="2600" dirty="0" err="1"/>
              <a:t>policies</a:t>
            </a:r>
            <a:r>
              <a:rPr lang="hr-HR" sz="2600" dirty="0"/>
              <a:t>, as </a:t>
            </a:r>
            <a:r>
              <a:rPr lang="hr-HR" sz="2600" dirty="0" err="1"/>
              <a:t>well</a:t>
            </a:r>
            <a:r>
              <a:rPr lang="hr-HR" sz="2600" dirty="0"/>
              <a:t> as </a:t>
            </a:r>
            <a:r>
              <a:rPr lang="hr-HR" sz="2600" dirty="0" err="1"/>
              <a:t>the</a:t>
            </a:r>
            <a:r>
              <a:rPr lang="hr-HR" sz="2600" dirty="0"/>
              <a:t> </a:t>
            </a:r>
            <a:r>
              <a:rPr lang="hr-HR" sz="2600" dirty="0" err="1"/>
              <a:t>aesthetics</a:t>
            </a:r>
            <a:r>
              <a:rPr lang="hr-HR" sz="2600" dirty="0"/>
              <a:t> </a:t>
            </a:r>
            <a:r>
              <a:rPr lang="hr-HR" sz="2600" dirty="0" err="1"/>
              <a:t>of</a:t>
            </a:r>
            <a:r>
              <a:rPr lang="hr-HR" sz="2600" dirty="0"/>
              <a:t> </a:t>
            </a:r>
            <a:r>
              <a:rPr lang="hr-HR" sz="2600" dirty="0" err="1"/>
              <a:t>the</a:t>
            </a:r>
            <a:r>
              <a:rPr lang="hr-HR" sz="2600" dirty="0"/>
              <a:t> </a:t>
            </a:r>
            <a:r>
              <a:rPr lang="hr-HR" sz="2600" dirty="0" err="1"/>
              <a:t>artistic</a:t>
            </a:r>
            <a:r>
              <a:rPr lang="hr-HR" sz="2600" dirty="0"/>
              <a:t> </a:t>
            </a:r>
            <a:r>
              <a:rPr lang="hr-HR" sz="2600" dirty="0" err="1"/>
              <a:t>and</a:t>
            </a:r>
            <a:r>
              <a:rPr lang="hr-HR" sz="2600" dirty="0"/>
              <a:t> </a:t>
            </a:r>
            <a:r>
              <a:rPr lang="hr-HR" sz="2600" dirty="0" err="1"/>
              <a:t>non</a:t>
            </a:r>
            <a:r>
              <a:rPr lang="hr-HR" sz="2600" dirty="0"/>
              <a:t>-</a:t>
            </a:r>
            <a:r>
              <a:rPr lang="hr-HR" sz="2600" dirty="0" err="1"/>
              <a:t>artistic</a:t>
            </a:r>
            <a:r>
              <a:rPr lang="hr-HR" sz="2600" dirty="0"/>
              <a:t> </a:t>
            </a:r>
            <a:r>
              <a:rPr lang="hr-HR" sz="2600" dirty="0" err="1"/>
              <a:t>system</a:t>
            </a:r>
            <a:r>
              <a:rPr lang="hr-HR" sz="2600" dirty="0"/>
              <a:t>, a </a:t>
            </a:r>
            <a:r>
              <a:rPr lang="hr-HR" sz="2600" dirty="0" err="1"/>
              <a:t>heterogeneous</a:t>
            </a:r>
            <a:r>
              <a:rPr lang="hr-HR" sz="2600" dirty="0"/>
              <a:t> </a:t>
            </a:r>
            <a:r>
              <a:rPr lang="hr-HR" sz="2600" dirty="0" err="1"/>
              <a:t>field</a:t>
            </a:r>
            <a:r>
              <a:rPr lang="hr-HR" sz="2600" dirty="0"/>
              <a:t> </a:t>
            </a:r>
            <a:r>
              <a:rPr lang="hr-HR" sz="2600" dirty="0" err="1"/>
              <a:t>of</a:t>
            </a:r>
            <a:r>
              <a:rPr lang="hr-HR" sz="2600" dirty="0"/>
              <a:t> </a:t>
            </a:r>
            <a:r>
              <a:rPr lang="hr-HR" sz="2600" dirty="0" err="1"/>
              <a:t>reality</a:t>
            </a:r>
            <a:r>
              <a:rPr lang="hr-HR" sz="2600" dirty="0"/>
              <a:t> or </a:t>
            </a:r>
            <a:r>
              <a:rPr lang="hr-HR" sz="2600" dirty="0" err="1"/>
              <a:t>new</a:t>
            </a:r>
            <a:r>
              <a:rPr lang="hr-HR" sz="2600" dirty="0"/>
              <a:t> </a:t>
            </a:r>
            <a:r>
              <a:rPr lang="hr-HR" sz="2600" dirty="0" err="1"/>
              <a:t>forms</a:t>
            </a:r>
            <a:r>
              <a:rPr lang="hr-HR" sz="2600" dirty="0"/>
              <a:t> </a:t>
            </a:r>
            <a:r>
              <a:rPr lang="hr-HR" sz="2600" dirty="0" err="1"/>
              <a:t>of</a:t>
            </a:r>
            <a:r>
              <a:rPr lang="hr-HR" sz="2600" dirty="0"/>
              <a:t> </a:t>
            </a:r>
            <a:r>
              <a:rPr lang="hr-HR" sz="2600" dirty="0" err="1"/>
              <a:t>sociality</a:t>
            </a:r>
            <a:r>
              <a:rPr lang="hr-HR" sz="2600" dirty="0"/>
              <a:t> is </a:t>
            </a:r>
            <a:r>
              <a:rPr lang="hr-HR" sz="2600" dirty="0" err="1" smtClean="0"/>
              <a:t>established</a:t>
            </a:r>
            <a:r>
              <a:rPr lang="hr-HR" sz="2600" dirty="0" smtClean="0"/>
              <a:t>        </a:t>
            </a:r>
            <a:r>
              <a:rPr lang="hr-HR" sz="2600" dirty="0" err="1" smtClean="0"/>
              <a:t>new</a:t>
            </a:r>
            <a:r>
              <a:rPr lang="hr-HR" sz="2600" dirty="0" smtClean="0"/>
              <a:t> </a:t>
            </a:r>
            <a:r>
              <a:rPr lang="hr-HR" sz="2600" dirty="0" err="1"/>
              <a:t>areas</a:t>
            </a:r>
            <a:r>
              <a:rPr lang="hr-HR" sz="2600" dirty="0"/>
              <a:t> </a:t>
            </a:r>
            <a:r>
              <a:rPr lang="hr-HR" sz="2600" dirty="0" err="1"/>
              <a:t>of</a:t>
            </a:r>
            <a:r>
              <a:rPr lang="hr-HR" sz="2600" dirty="0"/>
              <a:t> </a:t>
            </a:r>
            <a:r>
              <a:rPr lang="hr-HR" sz="2600" dirty="0" err="1"/>
              <a:t>understanding</a:t>
            </a:r>
            <a:r>
              <a:rPr lang="hr-HR" sz="2600" dirty="0"/>
              <a:t> </a:t>
            </a:r>
            <a:r>
              <a:rPr lang="hr-HR" sz="2600" dirty="0" err="1"/>
              <a:t>of</a:t>
            </a:r>
            <a:r>
              <a:rPr lang="hr-HR" sz="2600" dirty="0"/>
              <a:t> </a:t>
            </a:r>
            <a:r>
              <a:rPr lang="hr-HR" sz="2600" dirty="0" err="1"/>
              <a:t>different</a:t>
            </a:r>
            <a:r>
              <a:rPr lang="hr-HR" sz="2600" dirty="0"/>
              <a:t> </a:t>
            </a:r>
            <a:r>
              <a:rPr lang="hr-HR" sz="2600" dirty="0" err="1"/>
              <a:t>social</a:t>
            </a:r>
            <a:r>
              <a:rPr lang="hr-HR" sz="2600" dirty="0"/>
              <a:t> </a:t>
            </a:r>
            <a:r>
              <a:rPr lang="hr-HR" sz="2600" dirty="0" err="1"/>
              <a:t>actors</a:t>
            </a:r>
            <a:r>
              <a:rPr lang="hr-HR" sz="2600" dirty="0"/>
              <a:t>, </a:t>
            </a:r>
            <a:r>
              <a:rPr lang="hr-HR" sz="2600" dirty="0" err="1"/>
              <a:t>which</a:t>
            </a:r>
            <a:r>
              <a:rPr lang="hr-HR" sz="2600" dirty="0"/>
              <a:t> </a:t>
            </a:r>
            <a:r>
              <a:rPr lang="hr-HR" sz="2600" dirty="0" err="1"/>
              <a:t>opens</a:t>
            </a:r>
            <a:r>
              <a:rPr lang="hr-HR" sz="2600" dirty="0"/>
              <a:t> </a:t>
            </a:r>
            <a:r>
              <a:rPr lang="hr-HR" sz="2600" dirty="0" err="1"/>
              <a:t>space</a:t>
            </a:r>
            <a:r>
              <a:rPr lang="hr-HR" sz="2600" dirty="0"/>
              <a:t> for </a:t>
            </a:r>
            <a:r>
              <a:rPr lang="hr-HR" sz="2600" dirty="0" err="1"/>
              <a:t>new</a:t>
            </a:r>
            <a:r>
              <a:rPr lang="hr-HR" sz="2600" dirty="0"/>
              <a:t> </a:t>
            </a:r>
            <a:r>
              <a:rPr lang="hr-HR" sz="2600" dirty="0" err="1"/>
              <a:t>forms</a:t>
            </a:r>
            <a:r>
              <a:rPr lang="hr-HR" sz="2600" dirty="0"/>
              <a:t> </a:t>
            </a:r>
            <a:r>
              <a:rPr lang="hr-HR" sz="2600" dirty="0" err="1"/>
              <a:t>of</a:t>
            </a:r>
            <a:r>
              <a:rPr lang="hr-HR" sz="2600" dirty="0"/>
              <a:t> </a:t>
            </a:r>
            <a:r>
              <a:rPr lang="hr-HR" sz="2600" dirty="0" err="1"/>
              <a:t>living</a:t>
            </a:r>
            <a:r>
              <a:rPr lang="hr-HR" sz="2600" dirty="0"/>
              <a:t>.</a:t>
            </a:r>
          </a:p>
          <a:p>
            <a:endParaRPr lang="hr-HR" dirty="0"/>
          </a:p>
        </p:txBody>
      </p:sp>
      <p:sp>
        <p:nvSpPr>
          <p:cNvPr id="4" name="Strelica udesno 3"/>
          <p:cNvSpPr/>
          <p:nvPr/>
        </p:nvSpPr>
        <p:spPr>
          <a:xfrm>
            <a:off x="2221399" y="4869160"/>
            <a:ext cx="360040" cy="2520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Tree>
    <p:extLst>
      <p:ext uri="{BB962C8B-B14F-4D97-AF65-F5344CB8AC3E}">
        <p14:creationId xmlns:p14="http://schemas.microsoft.com/office/powerpoint/2010/main" val="26060488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sadržaja 2"/>
          <p:cNvSpPr>
            <a:spLocks noGrp="1"/>
          </p:cNvSpPr>
          <p:nvPr>
            <p:ph idx="1"/>
          </p:nvPr>
        </p:nvSpPr>
        <p:spPr>
          <a:xfrm>
            <a:off x="490656" y="1022002"/>
            <a:ext cx="8229600" cy="4525963"/>
          </a:xfrm>
        </p:spPr>
        <p:txBody>
          <a:bodyPr>
            <a:normAutofit/>
          </a:bodyPr>
          <a:lstStyle/>
          <a:p>
            <a:pPr marL="0" indent="0">
              <a:buNone/>
            </a:pPr>
            <a:r>
              <a:rPr lang="hr-HR" sz="2400" dirty="0" smtClean="0"/>
              <a:t>C</a:t>
            </a:r>
            <a:r>
              <a:rPr lang="en-US" sz="2400" dirty="0" err="1" smtClean="0"/>
              <a:t>oexistence</a:t>
            </a:r>
            <a:r>
              <a:rPr lang="en-US" sz="2400" dirty="0" smtClean="0"/>
              <a:t> </a:t>
            </a:r>
            <a:r>
              <a:rPr lang="en-US" sz="2400" dirty="0"/>
              <a:t>of gallery and library  </a:t>
            </a:r>
            <a:r>
              <a:rPr lang="en-US" sz="2400" dirty="0" smtClean="0"/>
              <a:t> </a:t>
            </a:r>
            <a:r>
              <a:rPr lang="hr-HR" sz="2400" dirty="0" smtClean="0"/>
              <a:t>           </a:t>
            </a:r>
            <a:r>
              <a:rPr lang="en-US" sz="2400" dirty="0" smtClean="0"/>
              <a:t>hybrid space</a:t>
            </a:r>
            <a:r>
              <a:rPr lang="hr-HR" sz="2400" dirty="0" smtClean="0"/>
              <a:t> / </a:t>
            </a:r>
            <a:r>
              <a:rPr lang="hr-HR" sz="1800" dirty="0" smtClean="0"/>
              <a:t>(</a:t>
            </a:r>
            <a:r>
              <a:rPr lang="en-US" sz="1800" dirty="0" smtClean="0"/>
              <a:t>alternative </a:t>
            </a:r>
            <a:r>
              <a:rPr lang="en-US" sz="1800" dirty="0"/>
              <a:t>art </a:t>
            </a:r>
            <a:r>
              <a:rPr lang="en-US" sz="1800" dirty="0" smtClean="0"/>
              <a:t>libraries</a:t>
            </a:r>
            <a:r>
              <a:rPr lang="hr-HR" sz="1800" dirty="0" smtClean="0"/>
              <a:t> </a:t>
            </a:r>
            <a:r>
              <a:rPr lang="hr-HR" sz="1800" dirty="0" err="1" smtClean="0"/>
              <a:t>by</a:t>
            </a:r>
            <a:r>
              <a:rPr lang="hr-HR" sz="1800" dirty="0" smtClean="0"/>
              <a:t> </a:t>
            </a:r>
            <a:r>
              <a:rPr lang="en-US" sz="1800" dirty="0" err="1" smtClean="0"/>
              <a:t>Ksenia</a:t>
            </a:r>
            <a:r>
              <a:rPr lang="en-US" sz="1800" dirty="0" smtClean="0"/>
              <a:t> </a:t>
            </a:r>
            <a:r>
              <a:rPr lang="en-US" sz="1800" dirty="0" err="1" smtClean="0"/>
              <a:t>Cheinman</a:t>
            </a:r>
            <a:r>
              <a:rPr lang="hr-HR" sz="1800" dirty="0"/>
              <a:t>; </a:t>
            </a:r>
            <a:r>
              <a:rPr lang="hr-HR" sz="1800" dirty="0" err="1"/>
              <a:t>transitional</a:t>
            </a:r>
            <a:r>
              <a:rPr lang="hr-HR" sz="1800" dirty="0"/>
              <a:t> </a:t>
            </a:r>
            <a:r>
              <a:rPr lang="hr-HR" sz="1800" dirty="0" err="1"/>
              <a:t>zones</a:t>
            </a:r>
            <a:r>
              <a:rPr lang="hr-HR" sz="1800" dirty="0"/>
              <a:t> </a:t>
            </a:r>
            <a:r>
              <a:rPr lang="hr-HR" sz="1800" dirty="0" smtClean="0"/>
              <a:t> </a:t>
            </a:r>
            <a:r>
              <a:rPr lang="hr-HR" sz="1800" dirty="0" err="1" smtClean="0"/>
              <a:t>by</a:t>
            </a:r>
            <a:r>
              <a:rPr lang="hr-HR" sz="1800" dirty="0" smtClean="0"/>
              <a:t> David </a:t>
            </a:r>
            <a:r>
              <a:rPr lang="hr-HR" sz="1800" dirty="0" err="1" smtClean="0"/>
              <a:t>Carr</a:t>
            </a:r>
            <a:r>
              <a:rPr lang="hr-HR" sz="1800" dirty="0" smtClean="0"/>
              <a:t>…)</a:t>
            </a:r>
            <a:r>
              <a:rPr lang="en-US" sz="1800" dirty="0" smtClean="0"/>
              <a:t>.  </a:t>
            </a:r>
            <a:endParaRPr lang="en-US" sz="1800" dirty="0"/>
          </a:p>
          <a:p>
            <a:pPr marL="0" indent="0">
              <a:buNone/>
            </a:pPr>
            <a:endParaRPr lang="hr-HR" sz="2400" dirty="0" smtClean="0"/>
          </a:p>
          <a:p>
            <a:pPr marL="0" indent="0">
              <a:buNone/>
            </a:pPr>
            <a:endParaRPr lang="hr-HR" sz="2400" dirty="0" smtClean="0"/>
          </a:p>
          <a:p>
            <a:pPr marL="0" indent="0">
              <a:buNone/>
            </a:pPr>
            <a:endParaRPr lang="hr-HR" sz="2400" dirty="0" smtClean="0"/>
          </a:p>
          <a:p>
            <a:pPr marL="0" indent="0">
              <a:buNone/>
            </a:pPr>
            <a:r>
              <a:rPr lang="hr-HR" sz="2400" dirty="0" smtClean="0"/>
              <a:t>C</a:t>
            </a:r>
            <a:r>
              <a:rPr lang="en-US" sz="2400" dirty="0" err="1" smtClean="0"/>
              <a:t>reat</a:t>
            </a:r>
            <a:r>
              <a:rPr lang="hr-HR" sz="2400" dirty="0" smtClean="0"/>
              <a:t>ing</a:t>
            </a:r>
            <a:r>
              <a:rPr lang="en-US" sz="2400" dirty="0" smtClean="0"/>
              <a:t> new </a:t>
            </a:r>
            <a:r>
              <a:rPr lang="en-US" sz="2400" dirty="0"/>
              <a:t>and variable surroundings and encourage dialogue by juxtaposing the different points of perception and  </a:t>
            </a:r>
            <a:r>
              <a:rPr lang="en-US" sz="2400" dirty="0" err="1"/>
              <a:t>contextualisation</a:t>
            </a:r>
            <a:r>
              <a:rPr lang="en-US" sz="2400" dirty="0"/>
              <a:t>, offering unexpected </a:t>
            </a:r>
            <a:r>
              <a:rPr lang="en-US" sz="2400" dirty="0" err="1" smtClean="0"/>
              <a:t>visuali</a:t>
            </a:r>
            <a:r>
              <a:rPr lang="hr-HR" sz="2400" dirty="0" smtClean="0"/>
              <a:t>z</a:t>
            </a:r>
            <a:r>
              <a:rPr lang="en-US" sz="2400" dirty="0" err="1" smtClean="0"/>
              <a:t>ations</a:t>
            </a:r>
            <a:r>
              <a:rPr lang="en-US" sz="2400" dirty="0"/>
              <a:t>. </a:t>
            </a:r>
            <a:r>
              <a:rPr lang="hr-HR" sz="2400" dirty="0" smtClean="0"/>
              <a:t>          New </a:t>
            </a:r>
          </a:p>
          <a:p>
            <a:pPr marL="0" indent="0">
              <a:buNone/>
            </a:pPr>
            <a:r>
              <a:rPr lang="hr-HR" sz="2400" dirty="0" err="1"/>
              <a:t>s</a:t>
            </a:r>
            <a:r>
              <a:rPr lang="hr-HR" sz="2400" dirty="0" err="1" smtClean="0"/>
              <a:t>pace</a:t>
            </a:r>
            <a:r>
              <a:rPr lang="hr-HR" sz="2400" dirty="0" smtClean="0"/>
              <a:t> </a:t>
            </a:r>
            <a:r>
              <a:rPr lang="hr-HR" sz="2400" dirty="0" err="1" smtClean="0"/>
              <a:t>of</a:t>
            </a:r>
            <a:r>
              <a:rPr lang="hr-HR" sz="2400" dirty="0" smtClean="0"/>
              <a:t> </a:t>
            </a:r>
            <a:r>
              <a:rPr lang="hr-HR" sz="2400" dirty="0" err="1" smtClean="0"/>
              <a:t>knowlege</a:t>
            </a:r>
            <a:r>
              <a:rPr lang="hr-HR" sz="2400" dirty="0" smtClean="0"/>
              <a:t>, </a:t>
            </a:r>
            <a:r>
              <a:rPr lang="hr-HR" sz="2400" dirty="0" err="1" smtClean="0"/>
              <a:t>new</a:t>
            </a:r>
            <a:r>
              <a:rPr lang="hr-HR" sz="2400" dirty="0" smtClean="0"/>
              <a:t> </a:t>
            </a:r>
            <a:r>
              <a:rPr lang="hr-HR" sz="2400" dirty="0" err="1" smtClean="0"/>
              <a:t>manners</a:t>
            </a:r>
            <a:r>
              <a:rPr lang="hr-HR" sz="2400" dirty="0" smtClean="0"/>
              <a:t> </a:t>
            </a:r>
            <a:r>
              <a:rPr lang="hr-HR" sz="2400" dirty="0" err="1" smtClean="0"/>
              <a:t>of</a:t>
            </a:r>
            <a:r>
              <a:rPr lang="hr-HR" sz="2400" dirty="0" smtClean="0"/>
              <a:t> </a:t>
            </a:r>
            <a:r>
              <a:rPr lang="hr-HR" sz="2400" dirty="0" err="1" smtClean="0"/>
              <a:t>learning</a:t>
            </a:r>
            <a:r>
              <a:rPr lang="hr-HR" sz="2400" dirty="0" smtClean="0"/>
              <a:t>, </a:t>
            </a:r>
            <a:r>
              <a:rPr lang="hr-HR" sz="2400" dirty="0" err="1" smtClean="0"/>
              <a:t>new</a:t>
            </a:r>
            <a:r>
              <a:rPr lang="hr-HR" sz="2400" dirty="0" smtClean="0"/>
              <a:t> </a:t>
            </a:r>
            <a:r>
              <a:rPr lang="hr-HR" sz="2400" dirty="0" err="1" smtClean="0"/>
              <a:t>paradigmes</a:t>
            </a:r>
            <a:r>
              <a:rPr lang="hr-HR" sz="2400" dirty="0" smtClean="0"/>
              <a:t>… </a:t>
            </a:r>
          </a:p>
          <a:p>
            <a:pPr marL="0" indent="0">
              <a:buNone/>
            </a:pPr>
            <a:r>
              <a:rPr lang="hr-HR" sz="2400" dirty="0" smtClean="0"/>
              <a:t>                               </a:t>
            </a:r>
            <a:r>
              <a:rPr lang="hr-HR" sz="2400" dirty="0" err="1" smtClean="0"/>
              <a:t>agonistic</a:t>
            </a:r>
            <a:r>
              <a:rPr lang="hr-HR" sz="2400" dirty="0" smtClean="0"/>
              <a:t> </a:t>
            </a:r>
            <a:r>
              <a:rPr lang="hr-HR" sz="2400" dirty="0" err="1"/>
              <a:t>public</a:t>
            </a:r>
            <a:r>
              <a:rPr lang="hr-HR" sz="2400" dirty="0"/>
              <a:t> </a:t>
            </a:r>
            <a:r>
              <a:rPr lang="hr-HR" sz="2400" dirty="0" err="1"/>
              <a:t>space</a:t>
            </a:r>
            <a:endParaRPr lang="hr-HR" sz="2400" dirty="0"/>
          </a:p>
          <a:p>
            <a:pPr marL="0" indent="0">
              <a:buNone/>
            </a:pPr>
            <a:endParaRPr lang="en-US" sz="2400" dirty="0"/>
          </a:p>
        </p:txBody>
      </p:sp>
      <p:sp>
        <p:nvSpPr>
          <p:cNvPr id="4" name="Strelica udesno 3"/>
          <p:cNvSpPr/>
          <p:nvPr/>
        </p:nvSpPr>
        <p:spPr>
          <a:xfrm>
            <a:off x="4860032" y="1124744"/>
            <a:ext cx="576064"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solidFill>
                <a:prstClr val="white"/>
              </a:solidFill>
            </a:endParaRPr>
          </a:p>
        </p:txBody>
      </p:sp>
      <p:sp>
        <p:nvSpPr>
          <p:cNvPr id="5" name="Strelica dolje 4"/>
          <p:cNvSpPr/>
          <p:nvPr/>
        </p:nvSpPr>
        <p:spPr>
          <a:xfrm>
            <a:off x="4067944" y="2060848"/>
            <a:ext cx="484632" cy="6480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solidFill>
                <a:prstClr val="white"/>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0225" y="3861048"/>
            <a:ext cx="609600"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4" y="4725144"/>
            <a:ext cx="609600"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29933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dirty="0"/>
          </a:p>
        </p:txBody>
      </p:sp>
      <p:pic>
        <p:nvPicPr>
          <p:cNvPr id="4" name="Rezervirano mjesto sadržaja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7504" y="116632"/>
            <a:ext cx="8877008" cy="5918006"/>
          </a:xfrm>
        </p:spPr>
      </p:pic>
      <p:sp>
        <p:nvSpPr>
          <p:cNvPr id="5" name="TekstniOkvir 4"/>
          <p:cNvSpPr txBox="1"/>
          <p:nvPr/>
        </p:nvSpPr>
        <p:spPr>
          <a:xfrm>
            <a:off x="6099640" y="6453336"/>
            <a:ext cx="3044360" cy="276999"/>
          </a:xfrm>
          <a:prstGeom prst="rect">
            <a:avLst/>
          </a:prstGeom>
          <a:noFill/>
        </p:spPr>
        <p:txBody>
          <a:bodyPr wrap="none" rtlCol="0">
            <a:spAutoFit/>
          </a:bodyPr>
          <a:lstStyle/>
          <a:p>
            <a:r>
              <a:rPr lang="hr-HR" sz="1200" dirty="0" err="1" smtClean="0"/>
              <a:t>Nadija</a:t>
            </a:r>
            <a:r>
              <a:rPr lang="hr-HR" sz="1200" dirty="0" smtClean="0"/>
              <a:t> Mustapić „2 i 2”, </a:t>
            </a:r>
            <a:r>
              <a:rPr lang="hr-HR" sz="1200" dirty="0" err="1" smtClean="0"/>
              <a:t>photo</a:t>
            </a:r>
            <a:r>
              <a:rPr lang="hr-HR" sz="1200" dirty="0" smtClean="0"/>
              <a:t>: Toni Meštrović</a:t>
            </a:r>
            <a:endParaRPr lang="hr-HR" sz="1200" dirty="0"/>
          </a:p>
        </p:txBody>
      </p:sp>
    </p:spTree>
    <p:extLst>
      <p:ext uri="{BB962C8B-B14F-4D97-AF65-F5344CB8AC3E}">
        <p14:creationId xmlns:p14="http://schemas.microsoft.com/office/powerpoint/2010/main" val="1916998264"/>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sustava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sustava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750</TotalTime>
  <Words>1437</Words>
  <Application>Microsoft Office PowerPoint</Application>
  <PresentationFormat>On-screen Show (4:3)</PresentationFormat>
  <Paragraphs>99</Paragraphs>
  <Slides>28</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28</vt:i4>
      </vt:variant>
    </vt:vector>
  </HeadingPairs>
  <TitlesOfParts>
    <vt:vector size="31" baseType="lpstr">
      <vt:lpstr>Arial</vt:lpstr>
      <vt:lpstr>Calibri</vt:lpstr>
      <vt:lpstr>Tema sustava Office</vt:lpstr>
      <vt:lpstr>Uncertain Interventions: LGBTIQ Users in Public Libraries as an Example of Collaboration between Critical Librarianship and Contemporary Art</vt:lpstr>
      <vt:lpstr>PowerPoint Presentation</vt:lpstr>
      <vt:lpstr>PowerPoint Presentation</vt:lpstr>
      <vt:lpstr>PowerPoint Presentation</vt:lpstr>
      <vt:lpstr>PowerPoint Presentation</vt:lpstr>
      <vt:lpstr>PowerPoint Presentation</vt:lpstr>
      <vt:lpstr>Jacques Rancière's concept of 'aesthetic regime‘</vt:lpstr>
      <vt:lpstr>PowerPoint Presentation</vt:lpstr>
      <vt:lpstr>PowerPoint Presentation</vt:lpstr>
      <vt:lpstr>Ana Kuzmanić „This Isn’t Books”, photo: Ana Kuzmanić</vt:lpstr>
      <vt:lpstr>PowerPoint Presentation</vt:lpstr>
      <vt:lpstr>The starting point of the project</vt:lpstr>
      <vt:lpstr>The mission of the public libraries</vt:lpstr>
      <vt:lpstr>Croatian legislation</vt:lpstr>
      <vt:lpstr>  Uncertain Interventions: LGBTIQ Users In Public Libraries as an interdisciplinary platform </vt:lpstr>
      <vt:lpstr>Project stages 2016/2017</vt:lpstr>
      <vt:lpstr>PowerPoint Presentation</vt:lpstr>
      <vt:lpstr>Exhibition as presentation, aestheticisation and communication Silvio Vujičić: Flowerworks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Results and conclusion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prezentacija</dc:title>
  <dc:creator>Petra Dolanjski</dc:creator>
  <cp:lastModifiedBy>Irena</cp:lastModifiedBy>
  <cp:revision>34</cp:revision>
  <dcterms:created xsi:type="dcterms:W3CDTF">2018-06-12T11:16:18Z</dcterms:created>
  <dcterms:modified xsi:type="dcterms:W3CDTF">2018-06-14T21:28:34Z</dcterms:modified>
</cp:coreProperties>
</file>