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84" r:id="rId3"/>
    <p:sldId id="375" r:id="rId4"/>
    <p:sldId id="382" r:id="rId5"/>
    <p:sldId id="380" r:id="rId6"/>
    <p:sldId id="377" r:id="rId7"/>
    <p:sldId id="381" r:id="rId8"/>
    <p:sldId id="371" r:id="rId9"/>
    <p:sldId id="372" r:id="rId10"/>
    <p:sldId id="373" r:id="rId11"/>
    <p:sldId id="374" r:id="rId12"/>
    <p:sldId id="378" r:id="rId13"/>
    <p:sldId id="379" r:id="rId14"/>
    <p:sldId id="376" r:id="rId15"/>
    <p:sldId id="386" r:id="rId16"/>
    <p:sldId id="317" r:id="rId17"/>
    <p:sldId id="385" r:id="rId18"/>
  </p:sldIdLst>
  <p:sldSz cx="13004800" cy="9753600"/>
  <p:notesSz cx="6794500" cy="9906000"/>
  <p:defaultTextStyle>
    <a:defPPr>
      <a:defRPr lang="de-DE"/>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tandardabschnitt" id="{80EAC27C-734F-4006-BE93-43BA9609B6D9}">
          <p14:sldIdLst>
            <p14:sldId id="256"/>
            <p14:sldId id="384"/>
            <p14:sldId id="375"/>
            <p14:sldId id="382"/>
            <p14:sldId id="380"/>
            <p14:sldId id="377"/>
            <p14:sldId id="381"/>
            <p14:sldId id="371"/>
            <p14:sldId id="372"/>
            <p14:sldId id="373"/>
            <p14:sldId id="374"/>
            <p14:sldId id="378"/>
            <p14:sldId id="379"/>
            <p14:sldId id="376"/>
            <p14:sldId id="386"/>
          </p14:sldIdLst>
        </p14:section>
        <p14:section name="Kontakt" id="{8BA5B9E9-E50C-4B25-BC03-E8E5705C0F33}">
          <p14:sldIdLst>
            <p14:sldId id="317"/>
            <p14:sldId id="385"/>
          </p14:sldIdLst>
        </p14:section>
      </p14:sectionLst>
    </p:ex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eck Anna Maria" initials="AMK" lastIdx="5" clrIdx="0"/>
  <p:cmAuthor id="1" name="Fingerle Birgit" initials="FB" lastIdx="3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98" autoAdjust="0"/>
    <p:restoredTop sz="71244" autoAdjust="0"/>
  </p:normalViewPr>
  <p:slideViewPr>
    <p:cSldViewPr snapToGrid="0" snapToObjects="1">
      <p:cViewPr varScale="1">
        <p:scale>
          <a:sx n="55" d="100"/>
          <a:sy n="55" d="100"/>
        </p:scale>
        <p:origin x="1146" y="42"/>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00" d="100"/>
          <a:sy n="100" d="100"/>
        </p:scale>
        <p:origin x="-1572" y="-72"/>
      </p:cViewPr>
      <p:guideLst>
        <p:guide orient="horz" pos="3120"/>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E:\Work\Forschungsverbund%20Science2_0\Altmetrics\Daten\Neue%20Analyse%20in%202014\Alle%20Daten_alle%20Sektione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Work\Forschungsverbund%20Science2_0\Altmetrics\Daten\Neue%20Analyse%20in%202014\Alle%20Daten_alle%20Sektione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Work\Forschungsverbund%20Science2_0\Altmetrics\Daten\Neue%20Analyse%20in%202014\Alle%20Daten_alle%20Sektione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Work\Forschungsverbund%20Science2_0\Altmetrics\Daten\Neue%20Analyse%20in%202014\Alle%20Daten_alle%20Sektione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Work\Forschungsverbund%20Science2_0\Altmetrics\Daten\Neue%20Analyse%20in%202014\Alle%20Daten_alle%20Sektione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Work\Forschungsverbund%20Science2_0\Altmetrics\Daten\Neue%20Analyse%20in%202014\Alle%20Daten_alle%20Sektione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Work\Forschungsverbund%20Science2_0\Altmetrics\Daten\Neue%20Analyse%20in%202014\Alle%20Daten_alle%20Sektione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4213911855680261"/>
          <c:y val="3.4211943470097664E-2"/>
          <c:w val="0.74744317165228902"/>
          <c:h val="0.70438121544830623"/>
        </c:manualLayout>
      </c:layout>
      <c:barChart>
        <c:barDir val="col"/>
        <c:grouping val="clustered"/>
        <c:varyColors val="0"/>
        <c:ser>
          <c:idx val="0"/>
          <c:order val="0"/>
          <c:tx>
            <c:strRef>
              <c:f>Impactstory_Sektionen!$G$16</c:f>
              <c:strCache>
                <c:ptCount val="1"/>
                <c:pt idx="0">
                  <c:v>Mendeley readers</c:v>
                </c:pt>
              </c:strCache>
            </c:strRef>
          </c:tx>
          <c:invertIfNegative val="0"/>
          <c:cat>
            <c:strRef>
              <c:f>Impactstory_Sektionen!$A$17:$A$21</c:f>
              <c:strCache>
                <c:ptCount val="5"/>
                <c:pt idx="0">
                  <c:v>A: Humanities and Educational Research (n=128)</c:v>
                </c:pt>
                <c:pt idx="1">
                  <c:v>B: Economics, Social Sciences, Spatial Research (n=387)</c:v>
                </c:pt>
                <c:pt idx="2">
                  <c:v>C: Life Sciences (n=454)</c:v>
                </c:pt>
                <c:pt idx="3">
                  <c:v>D: Mathematics, Natural Sciences, Engineering (n=429)</c:v>
                </c:pt>
                <c:pt idx="4">
                  <c:v>E: Environmental Sciences (n=341)</c:v>
                </c:pt>
              </c:strCache>
            </c:strRef>
          </c:cat>
          <c:val>
            <c:numRef>
              <c:f>Impactstory_Sektionen!$G$17:$G$21</c:f>
              <c:numCache>
                <c:formatCode>General</c:formatCode>
                <c:ptCount val="5"/>
                <c:pt idx="0">
                  <c:v>926</c:v>
                </c:pt>
                <c:pt idx="1">
                  <c:v>3772</c:v>
                </c:pt>
                <c:pt idx="2">
                  <c:v>5483</c:v>
                </c:pt>
                <c:pt idx="3">
                  <c:v>3421</c:v>
                </c:pt>
                <c:pt idx="4">
                  <c:v>5407</c:v>
                </c:pt>
              </c:numCache>
            </c:numRef>
          </c:val>
        </c:ser>
        <c:dLbls>
          <c:showLegendKey val="0"/>
          <c:showVal val="0"/>
          <c:showCatName val="0"/>
          <c:showSerName val="0"/>
          <c:showPercent val="0"/>
          <c:showBubbleSize val="0"/>
        </c:dLbls>
        <c:gapWidth val="150"/>
        <c:axId val="174620832"/>
        <c:axId val="174621392"/>
      </c:barChart>
      <c:lineChart>
        <c:grouping val="standard"/>
        <c:varyColors val="0"/>
        <c:ser>
          <c:idx val="1"/>
          <c:order val="1"/>
          <c:tx>
            <c:strRef>
              <c:f>Impactstory_Sektionen!$F$16</c:f>
              <c:strCache>
                <c:ptCount val="1"/>
                <c:pt idx="0">
                  <c:v>tweets (Altmetrics.com)</c:v>
                </c:pt>
              </c:strCache>
            </c:strRef>
          </c:tx>
          <c:cat>
            <c:strRef>
              <c:f>Impactstory_Sektionen!$A$17:$A$21</c:f>
              <c:strCache>
                <c:ptCount val="5"/>
                <c:pt idx="0">
                  <c:v>A: Humanities and Educational Research (n=128)</c:v>
                </c:pt>
                <c:pt idx="1">
                  <c:v>B: Economics, Social Sciences, Spatial Research (n=387)</c:v>
                </c:pt>
                <c:pt idx="2">
                  <c:v>C: Life Sciences (n=454)</c:v>
                </c:pt>
                <c:pt idx="3">
                  <c:v>D: Mathematics, Natural Sciences, Engineering (n=429)</c:v>
                </c:pt>
                <c:pt idx="4">
                  <c:v>E: Environmental Sciences (n=341)</c:v>
                </c:pt>
              </c:strCache>
            </c:strRef>
          </c:cat>
          <c:val>
            <c:numRef>
              <c:f>Impactstory_Sektionen!$F$17:$F$21</c:f>
              <c:numCache>
                <c:formatCode>General</c:formatCode>
                <c:ptCount val="5"/>
                <c:pt idx="0">
                  <c:v>17</c:v>
                </c:pt>
                <c:pt idx="1">
                  <c:v>152</c:v>
                </c:pt>
                <c:pt idx="2">
                  <c:v>329</c:v>
                </c:pt>
                <c:pt idx="3">
                  <c:v>102</c:v>
                </c:pt>
                <c:pt idx="4">
                  <c:v>70</c:v>
                </c:pt>
              </c:numCache>
            </c:numRef>
          </c:val>
          <c:smooth val="0"/>
        </c:ser>
        <c:dLbls>
          <c:showLegendKey val="0"/>
          <c:showVal val="0"/>
          <c:showCatName val="0"/>
          <c:showSerName val="0"/>
          <c:showPercent val="0"/>
          <c:showBubbleSize val="0"/>
        </c:dLbls>
        <c:marker val="1"/>
        <c:smooth val="0"/>
        <c:axId val="174622512"/>
        <c:axId val="174621952"/>
      </c:lineChart>
      <c:catAx>
        <c:axId val="174620832"/>
        <c:scaling>
          <c:orientation val="minMax"/>
        </c:scaling>
        <c:delete val="0"/>
        <c:axPos val="b"/>
        <c:numFmt formatCode="General" sourceLinked="0"/>
        <c:majorTickMark val="out"/>
        <c:minorTickMark val="none"/>
        <c:tickLblPos val="nextTo"/>
        <c:txPr>
          <a:bodyPr/>
          <a:lstStyle/>
          <a:p>
            <a:pPr>
              <a:defRPr sz="1200"/>
            </a:pPr>
            <a:endParaRPr lang="sr-Latn-RS"/>
          </a:p>
        </c:txPr>
        <c:crossAx val="174621392"/>
        <c:crosses val="autoZero"/>
        <c:auto val="1"/>
        <c:lblAlgn val="ctr"/>
        <c:lblOffset val="100"/>
        <c:noMultiLvlLbl val="0"/>
      </c:catAx>
      <c:valAx>
        <c:axId val="174621392"/>
        <c:scaling>
          <c:orientation val="minMax"/>
        </c:scaling>
        <c:delete val="0"/>
        <c:axPos val="l"/>
        <c:majorGridlines/>
        <c:title>
          <c:tx>
            <c:rich>
              <a:bodyPr rot="-5400000" vert="horz"/>
              <a:lstStyle/>
              <a:p>
                <a:pPr>
                  <a:defRPr/>
                </a:pPr>
                <a:r>
                  <a:rPr lang="en-US"/>
                  <a:t>Mendeley readers</a:t>
                </a:r>
              </a:p>
            </c:rich>
          </c:tx>
          <c:layout>
            <c:manualLayout>
              <c:xMode val="edge"/>
              <c:yMode val="edge"/>
              <c:x val="8.3386434734192601E-3"/>
              <c:y val="0.14423379559306912"/>
            </c:manualLayout>
          </c:layout>
          <c:overlay val="0"/>
        </c:title>
        <c:numFmt formatCode="General" sourceLinked="1"/>
        <c:majorTickMark val="out"/>
        <c:minorTickMark val="none"/>
        <c:tickLblPos val="nextTo"/>
        <c:crossAx val="174620832"/>
        <c:crosses val="autoZero"/>
        <c:crossBetween val="between"/>
      </c:valAx>
      <c:valAx>
        <c:axId val="174621952"/>
        <c:scaling>
          <c:orientation val="minMax"/>
        </c:scaling>
        <c:delete val="0"/>
        <c:axPos val="r"/>
        <c:title>
          <c:tx>
            <c:rich>
              <a:bodyPr rot="-5400000" vert="horz"/>
              <a:lstStyle/>
              <a:p>
                <a:pPr>
                  <a:defRPr/>
                </a:pPr>
                <a:r>
                  <a:rPr lang="en-US"/>
                  <a:t>tweets</a:t>
                </a:r>
              </a:p>
            </c:rich>
          </c:tx>
          <c:layout>
            <c:manualLayout>
              <c:xMode val="edge"/>
              <c:yMode val="edge"/>
              <c:x val="0.94980005311781546"/>
              <c:y val="0.32583591284666058"/>
            </c:manualLayout>
          </c:layout>
          <c:overlay val="0"/>
        </c:title>
        <c:numFmt formatCode="General" sourceLinked="1"/>
        <c:majorTickMark val="out"/>
        <c:minorTickMark val="none"/>
        <c:tickLblPos val="nextTo"/>
        <c:crossAx val="174622512"/>
        <c:crosses val="max"/>
        <c:crossBetween val="between"/>
      </c:valAx>
      <c:catAx>
        <c:axId val="174622512"/>
        <c:scaling>
          <c:orientation val="minMax"/>
        </c:scaling>
        <c:delete val="1"/>
        <c:axPos val="b"/>
        <c:numFmt formatCode="General" sourceLinked="1"/>
        <c:majorTickMark val="out"/>
        <c:minorTickMark val="none"/>
        <c:tickLblPos val="nextTo"/>
        <c:crossAx val="174621952"/>
        <c:crosses val="autoZero"/>
        <c:auto val="1"/>
        <c:lblAlgn val="ctr"/>
        <c:lblOffset val="100"/>
        <c:noMultiLvlLbl val="0"/>
      </c:catAx>
    </c:plotArea>
    <c:legend>
      <c:legendPos val="r"/>
      <c:layout>
        <c:manualLayout>
          <c:xMode val="edge"/>
          <c:yMode val="edge"/>
          <c:x val="3.9178820896115282E-2"/>
          <c:y val="0.92720380755325305"/>
          <c:w val="0.9153294524315847"/>
          <c:h val="6.6165434981041993E-2"/>
        </c:manualLayout>
      </c:layout>
      <c:overlay val="0"/>
    </c:legend>
    <c:plotVisOnly val="1"/>
    <c:dispBlanksAs val="gap"/>
    <c:showDLblsOverMax val="0"/>
  </c:chart>
  <c:spPr>
    <a:ln>
      <a:noFill/>
    </a:ln>
  </c:spPr>
  <c:txPr>
    <a:bodyPr/>
    <a:lstStyle/>
    <a:p>
      <a:pPr>
        <a:defRPr sz="1600"/>
      </a:pPr>
      <a:endParaRPr lang="sr-Latn-R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manualLayout>
          <c:layoutTarget val="inner"/>
          <c:xMode val="edge"/>
          <c:yMode val="edge"/>
          <c:x val="7.2372883247791078E-2"/>
          <c:y val="3.8026392324781173E-2"/>
          <c:w val="0.90313893245096188"/>
          <c:h val="0.64104493135252538"/>
        </c:manualLayout>
      </c:layout>
      <c:barChart>
        <c:barDir val="col"/>
        <c:grouping val="clustered"/>
        <c:varyColors val="0"/>
        <c:ser>
          <c:idx val="0"/>
          <c:order val="0"/>
          <c:tx>
            <c:strRef>
              <c:f>Impactstory_Sektionen!$C$16</c:f>
              <c:strCache>
                <c:ptCount val="1"/>
                <c:pt idx="0">
                  <c:v>blog</c:v>
                </c:pt>
              </c:strCache>
            </c:strRef>
          </c:tx>
          <c:spPr>
            <a:pattFill prst="ltUpDiag">
              <a:fgClr>
                <a:schemeClr val="tx1"/>
              </a:fgClr>
              <a:bgClr>
                <a:schemeClr val="bg1"/>
              </a:bgClr>
            </a:pattFill>
          </c:spPr>
          <c:invertIfNegative val="0"/>
          <c:cat>
            <c:strRef>
              <c:f>Impactstory_Sektionen!$A$17:$A$21</c:f>
              <c:strCache>
                <c:ptCount val="5"/>
                <c:pt idx="0">
                  <c:v>A: Humanities and Educational Research (n=128)</c:v>
                </c:pt>
                <c:pt idx="1">
                  <c:v>B: Economics, Social Sciences, Spatial Research (n=387)</c:v>
                </c:pt>
                <c:pt idx="2">
                  <c:v>C: Life Sciences (n=454)</c:v>
                </c:pt>
                <c:pt idx="3">
                  <c:v>D: Mathematics, Natural Sciences, Engineering (n=429)</c:v>
                </c:pt>
                <c:pt idx="4">
                  <c:v>E: Environmental Sciences (n=341)</c:v>
                </c:pt>
              </c:strCache>
            </c:strRef>
          </c:cat>
          <c:val>
            <c:numRef>
              <c:f>Impactstory_Sektionen!$C$17:$C$21</c:f>
              <c:numCache>
                <c:formatCode>General</c:formatCode>
                <c:ptCount val="5"/>
                <c:pt idx="0">
                  <c:v>1</c:v>
                </c:pt>
                <c:pt idx="1">
                  <c:v>5</c:v>
                </c:pt>
                <c:pt idx="2">
                  <c:v>13</c:v>
                </c:pt>
                <c:pt idx="3">
                  <c:v>5</c:v>
                </c:pt>
                <c:pt idx="4">
                  <c:v>3</c:v>
                </c:pt>
              </c:numCache>
            </c:numRef>
          </c:val>
        </c:ser>
        <c:ser>
          <c:idx val="1"/>
          <c:order val="1"/>
          <c:tx>
            <c:strRef>
              <c:f>Impactstory_Sektionen!$D$16</c:f>
              <c:strCache>
                <c:ptCount val="1"/>
                <c:pt idx="0">
                  <c:v>Facebook</c:v>
                </c:pt>
              </c:strCache>
            </c:strRef>
          </c:tx>
          <c:invertIfNegative val="0"/>
          <c:cat>
            <c:strRef>
              <c:f>Impactstory_Sektionen!$A$17:$A$21</c:f>
              <c:strCache>
                <c:ptCount val="5"/>
                <c:pt idx="0">
                  <c:v>A: Humanities and Educational Research (n=128)</c:v>
                </c:pt>
                <c:pt idx="1">
                  <c:v>B: Economics, Social Sciences, Spatial Research (n=387)</c:v>
                </c:pt>
                <c:pt idx="2">
                  <c:v>C: Life Sciences (n=454)</c:v>
                </c:pt>
                <c:pt idx="3">
                  <c:v>D: Mathematics, Natural Sciences, Engineering (n=429)</c:v>
                </c:pt>
                <c:pt idx="4">
                  <c:v>E: Environmental Sciences (n=341)</c:v>
                </c:pt>
              </c:strCache>
            </c:strRef>
          </c:cat>
          <c:val>
            <c:numRef>
              <c:f>Impactstory_Sektionen!$D$17:$D$21</c:f>
              <c:numCache>
                <c:formatCode>General</c:formatCode>
                <c:ptCount val="5"/>
                <c:pt idx="0">
                  <c:v>1</c:v>
                </c:pt>
                <c:pt idx="1">
                  <c:v>3</c:v>
                </c:pt>
                <c:pt idx="2">
                  <c:v>9</c:v>
                </c:pt>
                <c:pt idx="3">
                  <c:v>2</c:v>
                </c:pt>
                <c:pt idx="4">
                  <c:v>7</c:v>
                </c:pt>
              </c:numCache>
            </c:numRef>
          </c:val>
        </c:ser>
        <c:ser>
          <c:idx val="2"/>
          <c:order val="2"/>
          <c:tx>
            <c:strRef>
              <c:f>Impactstory_Sektionen!$E$16</c:f>
              <c:strCache>
                <c:ptCount val="1"/>
                <c:pt idx="0">
                  <c:v>Google+</c:v>
                </c:pt>
              </c:strCache>
            </c:strRef>
          </c:tx>
          <c:invertIfNegative val="0"/>
          <c:cat>
            <c:strRef>
              <c:f>Impactstory_Sektionen!$A$17:$A$21</c:f>
              <c:strCache>
                <c:ptCount val="5"/>
                <c:pt idx="0">
                  <c:v>A: Humanities and Educational Research (n=128)</c:v>
                </c:pt>
                <c:pt idx="1">
                  <c:v>B: Economics, Social Sciences, Spatial Research (n=387)</c:v>
                </c:pt>
                <c:pt idx="2">
                  <c:v>C: Life Sciences (n=454)</c:v>
                </c:pt>
                <c:pt idx="3">
                  <c:v>D: Mathematics, Natural Sciences, Engineering (n=429)</c:v>
                </c:pt>
                <c:pt idx="4">
                  <c:v>E: Environmental Sciences (n=341)</c:v>
                </c:pt>
              </c:strCache>
            </c:strRef>
          </c:cat>
          <c:val>
            <c:numRef>
              <c:f>Impactstory_Sektionen!$E$17:$E$21</c:f>
              <c:numCache>
                <c:formatCode>General</c:formatCode>
                <c:ptCount val="5"/>
                <c:pt idx="0">
                  <c:v>2</c:v>
                </c:pt>
                <c:pt idx="1">
                  <c:v>1</c:v>
                </c:pt>
                <c:pt idx="2">
                  <c:v>8</c:v>
                </c:pt>
                <c:pt idx="3">
                  <c:v>10</c:v>
                </c:pt>
                <c:pt idx="4">
                  <c:v>0</c:v>
                </c:pt>
              </c:numCache>
            </c:numRef>
          </c:val>
        </c:ser>
        <c:ser>
          <c:idx val="3"/>
          <c:order val="3"/>
          <c:tx>
            <c:strRef>
              <c:f>Impactstory_Sektionen!$J$16</c:f>
              <c:strCache>
                <c:ptCount val="1"/>
                <c:pt idx="0">
                  <c:v>f1000</c:v>
                </c:pt>
              </c:strCache>
            </c:strRef>
          </c:tx>
          <c:invertIfNegative val="0"/>
          <c:cat>
            <c:strRef>
              <c:f>Impactstory_Sektionen!$A$17:$A$21</c:f>
              <c:strCache>
                <c:ptCount val="5"/>
                <c:pt idx="0">
                  <c:v>A: Humanities and Educational Research (n=128)</c:v>
                </c:pt>
                <c:pt idx="1">
                  <c:v>B: Economics, Social Sciences, Spatial Research (n=387)</c:v>
                </c:pt>
                <c:pt idx="2">
                  <c:v>C: Life Sciences (n=454)</c:v>
                </c:pt>
                <c:pt idx="3">
                  <c:v>D: Mathematics, Natural Sciences, Engineering (n=429)</c:v>
                </c:pt>
                <c:pt idx="4">
                  <c:v>E: Environmental Sciences (n=341)</c:v>
                </c:pt>
              </c:strCache>
            </c:strRef>
          </c:cat>
          <c:val>
            <c:numRef>
              <c:f>Impactstory_Sektionen!$J$17:$J$21</c:f>
              <c:numCache>
                <c:formatCode>General</c:formatCode>
                <c:ptCount val="5"/>
                <c:pt idx="0">
                  <c:v>0</c:v>
                </c:pt>
                <c:pt idx="1">
                  <c:v>0</c:v>
                </c:pt>
                <c:pt idx="2">
                  <c:v>14</c:v>
                </c:pt>
                <c:pt idx="3">
                  <c:v>5</c:v>
                </c:pt>
                <c:pt idx="4">
                  <c:v>1</c:v>
                </c:pt>
              </c:numCache>
            </c:numRef>
          </c:val>
        </c:ser>
        <c:dLbls>
          <c:showLegendKey val="0"/>
          <c:showVal val="0"/>
          <c:showCatName val="0"/>
          <c:showSerName val="0"/>
          <c:showPercent val="0"/>
          <c:showBubbleSize val="0"/>
        </c:dLbls>
        <c:gapWidth val="150"/>
        <c:axId val="174626432"/>
        <c:axId val="174626992"/>
      </c:barChart>
      <c:catAx>
        <c:axId val="174626432"/>
        <c:scaling>
          <c:orientation val="minMax"/>
        </c:scaling>
        <c:delete val="0"/>
        <c:axPos val="b"/>
        <c:numFmt formatCode="General" sourceLinked="0"/>
        <c:majorTickMark val="out"/>
        <c:minorTickMark val="none"/>
        <c:tickLblPos val="nextTo"/>
        <c:txPr>
          <a:bodyPr/>
          <a:lstStyle/>
          <a:p>
            <a:pPr>
              <a:defRPr sz="1200"/>
            </a:pPr>
            <a:endParaRPr lang="sr-Latn-RS"/>
          </a:p>
        </c:txPr>
        <c:crossAx val="174626992"/>
        <c:crosses val="autoZero"/>
        <c:auto val="1"/>
        <c:lblAlgn val="ctr"/>
        <c:lblOffset val="100"/>
        <c:noMultiLvlLbl val="0"/>
      </c:catAx>
      <c:valAx>
        <c:axId val="174626992"/>
        <c:scaling>
          <c:orientation val="minMax"/>
        </c:scaling>
        <c:delete val="0"/>
        <c:axPos val="l"/>
        <c:majorGridlines/>
        <c:numFmt formatCode="General" sourceLinked="1"/>
        <c:majorTickMark val="out"/>
        <c:minorTickMark val="none"/>
        <c:tickLblPos val="nextTo"/>
        <c:crossAx val="174626432"/>
        <c:crosses val="autoZero"/>
        <c:crossBetween val="between"/>
      </c:valAx>
      <c:spPr>
        <a:noFill/>
      </c:spPr>
    </c:plotArea>
    <c:legend>
      <c:legendPos val="r"/>
      <c:layout>
        <c:manualLayout>
          <c:xMode val="edge"/>
          <c:yMode val="edge"/>
          <c:x val="5.379050563055595E-2"/>
          <c:y val="0.86698981112884288"/>
          <c:w val="0.94242164984851351"/>
          <c:h val="0.13205973663739637"/>
        </c:manualLayout>
      </c:layout>
      <c:overlay val="0"/>
    </c:legend>
    <c:plotVisOnly val="1"/>
    <c:dispBlanksAs val="gap"/>
    <c:showDLblsOverMax val="0"/>
  </c:chart>
  <c:spPr>
    <a:ln>
      <a:noFill/>
    </a:ln>
  </c:spPr>
  <c:txPr>
    <a:bodyPr/>
    <a:lstStyle/>
    <a:p>
      <a:pPr>
        <a:defRPr sz="1800"/>
      </a:pPr>
      <a:endParaRPr lang="sr-Latn-R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1"/>
    <c:plotArea>
      <c:layout>
        <c:manualLayout>
          <c:layoutTarget val="inner"/>
          <c:xMode val="edge"/>
          <c:yMode val="edge"/>
          <c:x val="0.25755640320821099"/>
          <c:y val="3.0163310186039304E-2"/>
          <c:w val="0.68061157055723476"/>
          <c:h val="0.58541413515953455"/>
        </c:manualLayout>
      </c:layout>
      <c:barChart>
        <c:barDir val="bar"/>
        <c:grouping val="percentStacked"/>
        <c:varyColors val="0"/>
        <c:ser>
          <c:idx val="0"/>
          <c:order val="0"/>
          <c:tx>
            <c:strRef>
              <c:f>Impactstory_Sektionen!$A$17</c:f>
              <c:strCache>
                <c:ptCount val="1"/>
                <c:pt idx="0">
                  <c:v>A: Humanities and Educational Research (n=128)</c:v>
                </c:pt>
              </c:strCache>
            </c:strRef>
          </c:tx>
          <c:spPr>
            <a:solidFill>
              <a:schemeClr val="tx1"/>
            </a:solidFill>
          </c:spPr>
          <c:invertIfNegative val="0"/>
          <c:cat>
            <c:strRef>
              <c:f>(Impactstory_Sektionen!$C$16:$G$16;Impactstory_Sektionen!$J$16)</c:f>
              <c:strCache>
                <c:ptCount val="6"/>
                <c:pt idx="0">
                  <c:v>blog</c:v>
                </c:pt>
                <c:pt idx="1">
                  <c:v>Facebook</c:v>
                </c:pt>
                <c:pt idx="2">
                  <c:v>Google+</c:v>
                </c:pt>
                <c:pt idx="3">
                  <c:v>tweets (Altmetrics.com)</c:v>
                </c:pt>
                <c:pt idx="4">
                  <c:v>Mendeley readers</c:v>
                </c:pt>
                <c:pt idx="5">
                  <c:v>f1000</c:v>
                </c:pt>
              </c:strCache>
            </c:strRef>
          </c:cat>
          <c:val>
            <c:numRef>
              <c:f>(Impactstory_Sektionen!$C$17:$G$17;Impactstory_Sektionen!$J$17)</c:f>
              <c:numCache>
                <c:formatCode>General</c:formatCode>
                <c:ptCount val="6"/>
                <c:pt idx="0">
                  <c:v>1</c:v>
                </c:pt>
                <c:pt idx="1">
                  <c:v>1</c:v>
                </c:pt>
                <c:pt idx="2">
                  <c:v>2</c:v>
                </c:pt>
                <c:pt idx="3">
                  <c:v>17</c:v>
                </c:pt>
                <c:pt idx="4">
                  <c:v>926</c:v>
                </c:pt>
                <c:pt idx="5">
                  <c:v>0</c:v>
                </c:pt>
              </c:numCache>
            </c:numRef>
          </c:val>
        </c:ser>
        <c:ser>
          <c:idx val="1"/>
          <c:order val="1"/>
          <c:tx>
            <c:strRef>
              <c:f>Impactstory_Sektionen!$A$18</c:f>
              <c:strCache>
                <c:ptCount val="1"/>
                <c:pt idx="0">
                  <c:v>B: Economics, Social Sciences, Spatial Research (n=387)</c:v>
                </c:pt>
              </c:strCache>
            </c:strRef>
          </c:tx>
          <c:spPr>
            <a:pattFill prst="pct75">
              <a:fgClr>
                <a:schemeClr val="tx1"/>
              </a:fgClr>
              <a:bgClr>
                <a:schemeClr val="bg1"/>
              </a:bgClr>
            </a:pattFill>
          </c:spPr>
          <c:invertIfNegative val="0"/>
          <c:cat>
            <c:strRef>
              <c:f>(Impactstory_Sektionen!$C$16:$G$16;Impactstory_Sektionen!$J$16)</c:f>
              <c:strCache>
                <c:ptCount val="6"/>
                <c:pt idx="0">
                  <c:v>blog</c:v>
                </c:pt>
                <c:pt idx="1">
                  <c:v>Facebook</c:v>
                </c:pt>
                <c:pt idx="2">
                  <c:v>Google+</c:v>
                </c:pt>
                <c:pt idx="3">
                  <c:v>tweets (Altmetrics.com)</c:v>
                </c:pt>
                <c:pt idx="4">
                  <c:v>Mendeley readers</c:v>
                </c:pt>
                <c:pt idx="5">
                  <c:v>f1000</c:v>
                </c:pt>
              </c:strCache>
            </c:strRef>
          </c:cat>
          <c:val>
            <c:numRef>
              <c:f>(Impactstory_Sektionen!$C$18:$G$18;Impactstory_Sektionen!$J$18)</c:f>
              <c:numCache>
                <c:formatCode>General</c:formatCode>
                <c:ptCount val="6"/>
                <c:pt idx="0">
                  <c:v>5</c:v>
                </c:pt>
                <c:pt idx="1">
                  <c:v>3</c:v>
                </c:pt>
                <c:pt idx="2">
                  <c:v>1</c:v>
                </c:pt>
                <c:pt idx="3">
                  <c:v>152</c:v>
                </c:pt>
                <c:pt idx="4">
                  <c:v>3772</c:v>
                </c:pt>
                <c:pt idx="5">
                  <c:v>0</c:v>
                </c:pt>
              </c:numCache>
            </c:numRef>
          </c:val>
        </c:ser>
        <c:ser>
          <c:idx val="2"/>
          <c:order val="2"/>
          <c:tx>
            <c:strRef>
              <c:f>Impactstory_Sektionen!$A$19</c:f>
              <c:strCache>
                <c:ptCount val="1"/>
                <c:pt idx="0">
                  <c:v>C: Life Sciences (n=454)</c:v>
                </c:pt>
              </c:strCache>
            </c:strRef>
          </c:tx>
          <c:invertIfNegative val="0"/>
          <c:cat>
            <c:strRef>
              <c:f>(Impactstory_Sektionen!$C$16:$G$16;Impactstory_Sektionen!$J$16)</c:f>
              <c:strCache>
                <c:ptCount val="6"/>
                <c:pt idx="0">
                  <c:v>blog</c:v>
                </c:pt>
                <c:pt idx="1">
                  <c:v>Facebook</c:v>
                </c:pt>
                <c:pt idx="2">
                  <c:v>Google+</c:v>
                </c:pt>
                <c:pt idx="3">
                  <c:v>tweets (Altmetrics.com)</c:v>
                </c:pt>
                <c:pt idx="4">
                  <c:v>Mendeley readers</c:v>
                </c:pt>
                <c:pt idx="5">
                  <c:v>f1000</c:v>
                </c:pt>
              </c:strCache>
            </c:strRef>
          </c:cat>
          <c:val>
            <c:numRef>
              <c:f>(Impactstory_Sektionen!$C$19:$G$19;Impactstory_Sektionen!$J$19)</c:f>
              <c:numCache>
                <c:formatCode>General</c:formatCode>
                <c:ptCount val="6"/>
                <c:pt idx="0">
                  <c:v>13</c:v>
                </c:pt>
                <c:pt idx="1">
                  <c:v>9</c:v>
                </c:pt>
                <c:pt idx="2">
                  <c:v>8</c:v>
                </c:pt>
                <c:pt idx="3">
                  <c:v>329</c:v>
                </c:pt>
                <c:pt idx="4">
                  <c:v>5483</c:v>
                </c:pt>
                <c:pt idx="5">
                  <c:v>14</c:v>
                </c:pt>
              </c:numCache>
            </c:numRef>
          </c:val>
        </c:ser>
        <c:ser>
          <c:idx val="3"/>
          <c:order val="3"/>
          <c:tx>
            <c:strRef>
              <c:f>Impactstory_Sektionen!$A$20</c:f>
              <c:strCache>
                <c:ptCount val="1"/>
                <c:pt idx="0">
                  <c:v>D: Mathematics, Natural Sciences, Engineering (n=429)</c:v>
                </c:pt>
              </c:strCache>
            </c:strRef>
          </c:tx>
          <c:spPr>
            <a:pattFill prst="ltUpDiag">
              <a:fgClr>
                <a:schemeClr val="tx1"/>
              </a:fgClr>
              <a:bgClr>
                <a:schemeClr val="bg1"/>
              </a:bgClr>
            </a:pattFill>
          </c:spPr>
          <c:invertIfNegative val="0"/>
          <c:cat>
            <c:strRef>
              <c:f>(Impactstory_Sektionen!$C$16:$G$16;Impactstory_Sektionen!$J$16)</c:f>
              <c:strCache>
                <c:ptCount val="6"/>
                <c:pt idx="0">
                  <c:v>blog</c:v>
                </c:pt>
                <c:pt idx="1">
                  <c:v>Facebook</c:v>
                </c:pt>
                <c:pt idx="2">
                  <c:v>Google+</c:v>
                </c:pt>
                <c:pt idx="3">
                  <c:v>tweets (Altmetrics.com)</c:v>
                </c:pt>
                <c:pt idx="4">
                  <c:v>Mendeley readers</c:v>
                </c:pt>
                <c:pt idx="5">
                  <c:v>f1000</c:v>
                </c:pt>
              </c:strCache>
            </c:strRef>
          </c:cat>
          <c:val>
            <c:numRef>
              <c:f>(Impactstory_Sektionen!$C$20:$G$20;Impactstory_Sektionen!$J$20)</c:f>
              <c:numCache>
                <c:formatCode>General</c:formatCode>
                <c:ptCount val="6"/>
                <c:pt idx="0">
                  <c:v>5</c:v>
                </c:pt>
                <c:pt idx="1">
                  <c:v>2</c:v>
                </c:pt>
                <c:pt idx="2">
                  <c:v>10</c:v>
                </c:pt>
                <c:pt idx="3">
                  <c:v>102</c:v>
                </c:pt>
                <c:pt idx="4">
                  <c:v>3421</c:v>
                </c:pt>
                <c:pt idx="5">
                  <c:v>5</c:v>
                </c:pt>
              </c:numCache>
            </c:numRef>
          </c:val>
        </c:ser>
        <c:ser>
          <c:idx val="4"/>
          <c:order val="4"/>
          <c:tx>
            <c:strRef>
              <c:f>Impactstory_Sektionen!$A$21</c:f>
              <c:strCache>
                <c:ptCount val="1"/>
                <c:pt idx="0">
                  <c:v>E: Environmental Sciences (n=341)</c:v>
                </c:pt>
              </c:strCache>
            </c:strRef>
          </c:tx>
          <c:spPr>
            <a:solidFill>
              <a:schemeClr val="bg2">
                <a:lumMod val="90000"/>
              </a:schemeClr>
            </a:solidFill>
          </c:spPr>
          <c:invertIfNegative val="0"/>
          <c:cat>
            <c:strRef>
              <c:f>(Impactstory_Sektionen!$C$16:$G$16;Impactstory_Sektionen!$J$16)</c:f>
              <c:strCache>
                <c:ptCount val="6"/>
                <c:pt idx="0">
                  <c:v>blog</c:v>
                </c:pt>
                <c:pt idx="1">
                  <c:v>Facebook</c:v>
                </c:pt>
                <c:pt idx="2">
                  <c:v>Google+</c:v>
                </c:pt>
                <c:pt idx="3">
                  <c:v>tweets (Altmetrics.com)</c:v>
                </c:pt>
                <c:pt idx="4">
                  <c:v>Mendeley readers</c:v>
                </c:pt>
                <c:pt idx="5">
                  <c:v>f1000</c:v>
                </c:pt>
              </c:strCache>
            </c:strRef>
          </c:cat>
          <c:val>
            <c:numRef>
              <c:f>(Impactstory_Sektionen!$C$21:$G$21;Impactstory_Sektionen!$J$21)</c:f>
              <c:numCache>
                <c:formatCode>General</c:formatCode>
                <c:ptCount val="6"/>
                <c:pt idx="0">
                  <c:v>3</c:v>
                </c:pt>
                <c:pt idx="1">
                  <c:v>7</c:v>
                </c:pt>
                <c:pt idx="2">
                  <c:v>0</c:v>
                </c:pt>
                <c:pt idx="3">
                  <c:v>70</c:v>
                </c:pt>
                <c:pt idx="4">
                  <c:v>5407</c:v>
                </c:pt>
                <c:pt idx="5">
                  <c:v>1</c:v>
                </c:pt>
              </c:numCache>
            </c:numRef>
          </c:val>
        </c:ser>
        <c:dLbls>
          <c:showLegendKey val="0"/>
          <c:showVal val="0"/>
          <c:showCatName val="0"/>
          <c:showSerName val="0"/>
          <c:showPercent val="0"/>
          <c:showBubbleSize val="0"/>
        </c:dLbls>
        <c:gapWidth val="150"/>
        <c:overlap val="100"/>
        <c:axId val="174631472"/>
        <c:axId val="174632032"/>
      </c:barChart>
      <c:catAx>
        <c:axId val="174631472"/>
        <c:scaling>
          <c:orientation val="minMax"/>
        </c:scaling>
        <c:delete val="0"/>
        <c:axPos val="l"/>
        <c:numFmt formatCode="General" sourceLinked="0"/>
        <c:majorTickMark val="out"/>
        <c:minorTickMark val="none"/>
        <c:tickLblPos val="nextTo"/>
        <c:crossAx val="174632032"/>
        <c:crosses val="autoZero"/>
        <c:auto val="1"/>
        <c:lblAlgn val="ctr"/>
        <c:lblOffset val="100"/>
        <c:noMultiLvlLbl val="0"/>
      </c:catAx>
      <c:valAx>
        <c:axId val="174632032"/>
        <c:scaling>
          <c:orientation val="minMax"/>
        </c:scaling>
        <c:delete val="0"/>
        <c:axPos val="b"/>
        <c:majorGridlines/>
        <c:numFmt formatCode="0%" sourceLinked="1"/>
        <c:majorTickMark val="out"/>
        <c:minorTickMark val="none"/>
        <c:tickLblPos val="nextTo"/>
        <c:crossAx val="174631472"/>
        <c:crosses val="autoZero"/>
        <c:crossBetween val="between"/>
      </c:valAx>
      <c:spPr>
        <a:noFill/>
      </c:spPr>
    </c:plotArea>
    <c:legend>
      <c:legendPos val="r"/>
      <c:layout>
        <c:manualLayout>
          <c:xMode val="edge"/>
          <c:yMode val="edge"/>
          <c:x val="0"/>
          <c:y val="0.73519931102362202"/>
          <c:w val="0.99704306449743751"/>
          <c:h val="0.26131996707605254"/>
        </c:manualLayout>
      </c:layout>
      <c:overlay val="0"/>
    </c:legend>
    <c:plotVisOnly val="1"/>
    <c:dispBlanksAs val="gap"/>
    <c:showDLblsOverMax val="0"/>
  </c:chart>
  <c:spPr>
    <a:ln>
      <a:noFill/>
    </a:ln>
  </c:spPr>
  <c:txPr>
    <a:bodyPr/>
    <a:lstStyle/>
    <a:p>
      <a:pPr>
        <a:defRPr sz="1600"/>
      </a:pPr>
      <a:endParaRPr lang="sr-Latn-R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3859395424836604"/>
          <c:y val="5.1400554097404488E-2"/>
          <c:w val="0.73686437908496727"/>
          <c:h val="0.79106816758762599"/>
        </c:manualLayout>
      </c:layout>
      <c:barChart>
        <c:barDir val="col"/>
        <c:grouping val="clustered"/>
        <c:varyColors val="0"/>
        <c:ser>
          <c:idx val="0"/>
          <c:order val="0"/>
          <c:tx>
            <c:strRef>
              <c:f>'FLI-IFADO'!$L$1</c:f>
              <c:strCache>
                <c:ptCount val="1"/>
                <c:pt idx="0">
                  <c:v>PubMed Central citations</c:v>
                </c:pt>
              </c:strCache>
            </c:strRef>
          </c:tx>
          <c:invertIfNegative val="0"/>
          <c:cat>
            <c:strRef>
              <c:f>'FLI-IFADO'!$C$2:$C$183</c:f>
              <c:strCache>
                <c:ptCount val="182"/>
                <c:pt idx="0">
                  <c:v>10.1038/nature11543</c:v>
                </c:pt>
                <c:pt idx="1">
                  <c:v>10.1016/j.freeradbiomed.2011.05.010</c:v>
                </c:pt>
                <c:pt idx="2">
                  <c:v>10.1105/tpc.110.082537</c:v>
                </c:pt>
                <c:pt idx="3">
                  <c:v>10.1105/tpc.111.086629</c:v>
                </c:pt>
                <c:pt idx="4">
                  <c:v>10.1186/1471-2148-11-104</c:v>
                </c:pt>
                <c:pt idx="5">
                  <c:v>10.1101/cshperspect.a006270</c:v>
                </c:pt>
                <c:pt idx="6">
                  <c:v>10.1016/j.cmet.2012.02.013</c:v>
                </c:pt>
                <c:pt idx="7">
                  <c:v>10.1038/ncb2342</c:v>
                </c:pt>
                <c:pt idx="8">
                  <c:v>10.1016/j.immuni.2011.02.019</c:v>
                </c:pt>
                <c:pt idx="9">
                  <c:v>10.1186/gb-2011-12-1-r7</c:v>
                </c:pt>
                <c:pt idx="10">
                  <c:v>10.1038/nature09669</c:v>
                </c:pt>
                <c:pt idx="11">
                  <c:v>10.1016/j.neurobiolaging.2010.01.011</c:v>
                </c:pt>
                <c:pt idx="12">
                  <c:v>10.1101/gr.121137.111</c:v>
                </c:pt>
                <c:pt idx="13">
                  <c:v>10.1016/j.cell.2012.01.040</c:v>
                </c:pt>
                <c:pt idx="14">
                  <c:v>10.1038/nrm3420</c:v>
                </c:pt>
                <c:pt idx="15">
                  <c:v>10.1093/molbev/msq209</c:v>
                </c:pt>
                <c:pt idx="16">
                  <c:v>10.1016/j.cell.2012.05.035</c:v>
                </c:pt>
                <c:pt idx="17">
                  <c:v>10.1002/eji.201040930</c:v>
                </c:pt>
                <c:pt idx="18">
                  <c:v>10.1007/s00439-011-0971-3</c:v>
                </c:pt>
                <c:pt idx="19">
                  <c:v>10.1101/gr.139568.112</c:v>
                </c:pt>
                <c:pt idx="20">
                  <c:v>10.4161/nucl.19090</c:v>
                </c:pt>
                <c:pt idx="21">
                  <c:v>10.1016/j.dnarep.2011.04.013</c:v>
                </c:pt>
                <c:pt idx="22">
                  <c:v>10.1007/s10577-010-9161-8</c:v>
                </c:pt>
                <c:pt idx="23">
                  <c:v>10.1016/j.exger.2010.10.011</c:v>
                </c:pt>
                <c:pt idx="24">
                  <c:v>10.1371/journal.pone.0026729</c:v>
                </c:pt>
                <c:pt idx="25">
                  <c:v>10.1096/fj.11-192112</c:v>
                </c:pt>
                <c:pt idx="26">
                  <c:v>10.2337/db11-0305</c:v>
                </c:pt>
                <c:pt idx="27">
                  <c:v>10.1172/jci61745</c:v>
                </c:pt>
                <c:pt idx="28">
                  <c:v>10.1074/jbc.m110.205021</c:v>
                </c:pt>
                <c:pt idx="29">
                  <c:v>10.1371/journal.pone.0017863</c:v>
                </c:pt>
                <c:pt idx="30">
                  <c:v>10.1371/journal.pbio.1001082</c:v>
                </c:pt>
                <c:pt idx="31">
                  <c:v>10.1242/jcs.088625</c:v>
                </c:pt>
                <c:pt idx="32">
                  <c:v>10.1002/anie.201105638</c:v>
                </c:pt>
                <c:pt idx="33">
                  <c:v>10.1210/en.2011-1633</c:v>
                </c:pt>
                <c:pt idx="34">
                  <c:v>10.4161/nucl.18955</c:v>
                </c:pt>
                <c:pt idx="35">
                  <c:v>10.1073/pnas.1001624108</c:v>
                </c:pt>
                <c:pt idx="36">
                  <c:v>10.1074/jbc.m112.374769</c:v>
                </c:pt>
                <c:pt idx="37">
                  <c:v>10.1172/jci60006</c:v>
                </c:pt>
                <c:pt idx="38">
                  <c:v>10.1073/pnas.1105857108</c:v>
                </c:pt>
                <c:pt idx="39">
                  <c:v>10.1111/j.1467-7652.2011.00645.x</c:v>
                </c:pt>
                <c:pt idx="40">
                  <c:v>10.1111/j.1474-9726.2011.00723.x</c:v>
                </c:pt>
                <c:pt idx="41">
                  <c:v>10.1128/jvi.06233-11</c:v>
                </c:pt>
                <c:pt idx="42">
                  <c:v>10.1096/fj.11-191957</c:v>
                </c:pt>
                <c:pt idx="43">
                  <c:v>10.1016/j.jmb.2011.12.057</c:v>
                </c:pt>
                <c:pt idx="44">
                  <c:v>10.1074/jbc.m110.204172</c:v>
                </c:pt>
                <c:pt idx="45">
                  <c:v>10.1016/j.cmet.2011.04.010</c:v>
                </c:pt>
                <c:pt idx="46">
                  <c:v>10.1093/nar/gkr115</c:v>
                </c:pt>
                <c:pt idx="47">
                  <c:v>10.1002/anie.201107011</c:v>
                </c:pt>
                <c:pt idx="48">
                  <c:v>10.1172/jci60144</c:v>
                </c:pt>
                <c:pt idx="49">
                  <c:v>10.1038/ncb2388</c:v>
                </c:pt>
                <c:pt idx="50">
                  <c:v>10.1016/j.jmb.2011.03.048</c:v>
                </c:pt>
                <c:pt idx="51">
                  <c:v>10.1371/journal.pone.0027511</c:v>
                </c:pt>
                <c:pt idx="52">
                  <c:v>10.1096/fj.10-173393</c:v>
                </c:pt>
                <c:pt idx="53">
                  <c:v>10.1053/j.gastro.2012.02.009</c:v>
                </c:pt>
                <c:pt idx="54">
                  <c:v>10.1523/jneurosci.5036-11.2012</c:v>
                </c:pt>
                <c:pt idx="55">
                  <c:v>10.1055/s-0031-1286308</c:v>
                </c:pt>
                <c:pt idx="56">
                  <c:v>10.1074/jbc.m110.187823</c:v>
                </c:pt>
                <c:pt idx="57">
                  <c:v>10.1111/j.1474-9726.2011.00781.x</c:v>
                </c:pt>
                <c:pt idx="58">
                  <c:v>10.1042/bj20100709</c:v>
                </c:pt>
                <c:pt idx="59">
                  <c:v>10.1111/j.1749-6632.2012.06547.x</c:v>
                </c:pt>
                <c:pt idx="60">
                  <c:v>10.1073/pnas.1013846108</c:v>
                </c:pt>
                <c:pt idx="61">
                  <c:v>10.1242/jcs.079855</c:v>
                </c:pt>
                <c:pt idx="62">
                  <c:v>10.1111/j.1750-3639.2010.00464.x</c:v>
                </c:pt>
                <c:pt idx="63">
                  <c:v>10.1074/jbc.m110.212365</c:v>
                </c:pt>
                <c:pt idx="64">
                  <c:v>10.1111/j.1474-9726.2011.00780.x</c:v>
                </c:pt>
                <c:pt idx="65">
                  <c:v>10.1007/s12031-011-9494-6</c:v>
                </c:pt>
                <c:pt idx="66">
                  <c:v>10.1038/labinvest.2010.192</c:v>
                </c:pt>
                <c:pt idx="67">
                  <c:v>10.1093/carcin/bgr061</c:v>
                </c:pt>
                <c:pt idx="68">
                  <c:v>10.1007/s00401-011-0905-0</c:v>
                </c:pt>
                <c:pt idx="69">
                  <c:v>10.1074/jbc.m111.246611</c:v>
                </c:pt>
                <c:pt idx="70">
                  <c:v>10.1016/j.protis.2010.12.002</c:v>
                </c:pt>
                <c:pt idx="71">
                  <c:v>10.1101/gr.131649.111</c:v>
                </c:pt>
                <c:pt idx="72">
                  <c:v>10.1212/wnl.0b013e318247caa1</c:v>
                </c:pt>
                <c:pt idx="73">
                  <c:v>10.1095/biolreprod.110.087361</c:v>
                </c:pt>
                <c:pt idx="74">
                  <c:v>10.1016/j.ympev.2011.06.010</c:v>
                </c:pt>
                <c:pt idx="75">
                  <c:v>10.1038/cdd.2010.90</c:v>
                </c:pt>
                <c:pt idx="76">
                  <c:v>10.1093/nar/gks824</c:v>
                </c:pt>
                <c:pt idx="77">
                  <c:v>10.1038/cdd.2010.90</c:v>
                </c:pt>
                <c:pt idx="78">
                  <c:v>10.1053/j.gastro.2012.01.004</c:v>
                </c:pt>
                <c:pt idx="79">
                  <c:v>10.1002/dvdy.23789</c:v>
                </c:pt>
                <c:pt idx="80">
                  <c:v>10.4049/jimmunol.1101604</c:v>
                </c:pt>
                <c:pt idx="81">
                  <c:v>10.1371/journal.pone.0044717</c:v>
                </c:pt>
                <c:pt idx="82">
                  <c:v>10.1002/humu.21396</c:v>
                </c:pt>
                <c:pt idx="83">
                  <c:v>10.1111/j.1474-9726.2012.00802.x</c:v>
                </c:pt>
                <c:pt idx="84">
                  <c:v>10.1371/journal.pone.0017711</c:v>
                </c:pt>
                <c:pt idx="85">
                  <c:v>10.4161/gmic.19934</c:v>
                </c:pt>
                <c:pt idx="86">
                  <c:v>10.1016/j.mad.2012.06.003</c:v>
                </c:pt>
                <c:pt idx="87">
                  <c:v>10.1534/genetics.110.125096</c:v>
                </c:pt>
                <c:pt idx="88">
                  <c:v>10.1007/s12640-010-9227-6</c:v>
                </c:pt>
                <c:pt idx="89">
                  <c:v>10.1098/rspb.2012.1342</c:v>
                </c:pt>
                <c:pt idx="90">
                  <c:v>10.1515/bc.2011.100</c:v>
                </c:pt>
                <c:pt idx="91">
                  <c:v>10.1152/ajpendo.00512.2011</c:v>
                </c:pt>
                <c:pt idx="92">
                  <c:v>10.1038/nrrheum.2012.166</c:v>
                </c:pt>
                <c:pt idx="93">
                  <c:v>10.1074/jbc.m112.363978</c:v>
                </c:pt>
                <c:pt idx="94">
                  <c:v>10.1186/1756-0500-5-629</c:v>
                </c:pt>
                <c:pt idx="95">
                  <c:v>10.3324/haematol.2010.033126</c:v>
                </c:pt>
                <c:pt idx="96">
                  <c:v>10.1038/labinvest.2010.170</c:v>
                </c:pt>
                <c:pt idx="97">
                  <c:v>10.2144/000113627</c:v>
                </c:pt>
                <c:pt idx="98">
                  <c:v>10.1016/j.canlet.2010.12.006</c:v>
                </c:pt>
                <c:pt idx="99">
                  <c:v>10.1186/1471-2164-12-243</c:v>
                </c:pt>
                <c:pt idx="100">
                  <c:v>10.1371/journal.pone.0035467</c:v>
                </c:pt>
                <c:pt idx="101">
                  <c:v>10.1007/s12263-011-0254-6</c:v>
                </c:pt>
                <c:pt idx="102">
                  <c:v>10.1016/j.neuroimage.2011.07.069</c:v>
                </c:pt>
                <c:pt idx="103">
                  <c:v>10.1371/journal.pone.0030784</c:v>
                </c:pt>
                <c:pt idx="104">
                  <c:v>10.1523/jneurosci.1324-11.2011</c:v>
                </c:pt>
                <c:pt idx="105">
                  <c:v>10.1016/j.bmcl.2010.11.092</c:v>
                </c:pt>
                <c:pt idx="106">
                  <c:v>10.1016/j.mad.2012.03.015</c:v>
                </c:pt>
                <c:pt idx="107">
                  <c:v>10.1002/ijc.25657</c:v>
                </c:pt>
                <c:pt idx="108">
                  <c:v>10.1007/s10334-011-0284-5</c:v>
                </c:pt>
                <c:pt idx="109">
                  <c:v>10.1016/j.mce.2012.03.026</c:v>
                </c:pt>
                <c:pt idx="110">
                  <c:v>10.1007/s10858-012-9680-z</c:v>
                </c:pt>
                <c:pt idx="111">
                  <c:v>10.1210/en.2010-0456</c:v>
                </c:pt>
                <c:pt idx="112">
                  <c:v>10.1073/pnas.1206433109</c:v>
                </c:pt>
                <c:pt idx="113">
                  <c:v>10.1371/journal.pone.0051557</c:v>
                </c:pt>
                <c:pt idx="114">
                  <c:v>10.1371/journal.pone.0042150</c:v>
                </c:pt>
                <c:pt idx="115">
                  <c:v>10.1371/journal.pone.0021332</c:v>
                </c:pt>
                <c:pt idx="116">
                  <c:v>10.1371/journal.pone.0042741</c:v>
                </c:pt>
                <c:pt idx="117">
                  <c:v>10.4061/2011/692301</c:v>
                </c:pt>
                <c:pt idx="118">
                  <c:v>10.1371/journal.ppat.1002555</c:v>
                </c:pt>
                <c:pt idx="119">
                  <c:v>10.1100/2012/504905</c:v>
                </c:pt>
                <c:pt idx="120">
                  <c:v>10.1016/j.dnarep.2011.10.021</c:v>
                </c:pt>
                <c:pt idx="121">
                  <c:v>10.1007/s12104-012-9374-1</c:v>
                </c:pt>
                <c:pt idx="122">
                  <c:v>10.1002/cbic.201100556</c:v>
                </c:pt>
                <c:pt idx="123">
                  <c:v>10.1016/j.bmc.2011.06.010</c:v>
                </c:pt>
                <c:pt idx="124">
                  <c:v>10.3324/haematol.2011.052456</c:v>
                </c:pt>
                <c:pt idx="125">
                  <c:v>10.3109/10715762.2010.532497</c:v>
                </c:pt>
                <c:pt idx="126">
                  <c:v>10.4161/cib.4.3.14806</c:v>
                </c:pt>
                <c:pt idx="127">
                  <c:v>10.3389/fphys.2012.00226</c:v>
                </c:pt>
                <c:pt idx="128">
                  <c:v>10.1093/brain/awr283</c:v>
                </c:pt>
                <c:pt idx="129">
                  <c:v>10.1002/jemt.21075</c:v>
                </c:pt>
                <c:pt idx="130">
                  <c:v>10.1186/1756-0500-4-411</c:v>
                </c:pt>
                <c:pt idx="131">
                  <c:v>10.1002/jbmr.1688</c:v>
                </c:pt>
                <c:pt idx="132">
                  <c:v>10.1038/cr.2012.3</c:v>
                </c:pt>
                <c:pt idx="133">
                  <c:v>10.1182/blood-2011-09-376657</c:v>
                </c:pt>
                <c:pt idx="134">
                  <c:v>10.1007/s00203-010-0670-9</c:v>
                </c:pt>
                <c:pt idx="135">
                  <c:v>10.1074/jbc.m111.252429</c:v>
                </c:pt>
                <c:pt idx="136">
                  <c:v>10.1523/jneurosci.0843-12.2012</c:v>
                </c:pt>
                <c:pt idx="137">
                  <c:v>10.1093/nar/gks591</c:v>
                </c:pt>
                <c:pt idx="138">
                  <c:v>10.1371/journal.pone.0047185</c:v>
                </c:pt>
                <c:pt idx="139">
                  <c:v>10.1016/j.bbrc.2011.04.141</c:v>
                </c:pt>
                <c:pt idx="140">
                  <c:v>10.1016/j.celrep.2012.11.002</c:v>
                </c:pt>
                <c:pt idx="141">
                  <c:v>10.1016/j.ccr.2012.10.022</c:v>
                </c:pt>
                <c:pt idx="142">
                  <c:v>10.1371/journal.pone.0045307</c:v>
                </c:pt>
                <c:pt idx="143">
                  <c:v>10.1002/jcb.24045</c:v>
                </c:pt>
                <c:pt idx="144">
                  <c:v>10.1074/jbc.m111.247734</c:v>
                </c:pt>
                <c:pt idx="145">
                  <c:v>10.1007/s10858-011-9516-2</c:v>
                </c:pt>
                <c:pt idx="146">
                  <c:v>10.1002/cbic.201200178</c:v>
                </c:pt>
                <c:pt idx="147">
                  <c:v>10.1371/journal.pone.0025474</c:v>
                </c:pt>
                <c:pt idx="148">
                  <c:v>10.1126/scisignal.2001645</c:v>
                </c:pt>
                <c:pt idx="149">
                  <c:v>10.1038/emboj.2012.162</c:v>
                </c:pt>
                <c:pt idx="150">
                  <c:v>10.1210/en.2011-1722</c:v>
                </c:pt>
                <c:pt idx="151">
                  <c:v>10.1021/jm200436t</c:v>
                </c:pt>
                <c:pt idx="152">
                  <c:v>10.1002/jbio.201000102</c:v>
                </c:pt>
                <c:pt idx="153">
                  <c:v>10.1016/j.dnarep.2011.01.006</c:v>
                </c:pt>
                <c:pt idx="154">
                  <c:v>10.1002/jemt.21028</c:v>
                </c:pt>
                <c:pt idx="155">
                  <c:v>10.1007/s12031-011-9643-y</c:v>
                </c:pt>
                <c:pt idx="156">
                  <c:v>10.1111/j.1365-2958.2010.07447.x</c:v>
                </c:pt>
                <c:pt idx="157">
                  <c:v>10.1002/jbmr.1702</c:v>
                </c:pt>
                <c:pt idx="158">
                  <c:v>10.1016/j.tiv.2011.10.008</c:v>
                </c:pt>
                <c:pt idx="159">
                  <c:v>10.1074/jbc.m112.351783</c:v>
                </c:pt>
                <c:pt idx="160">
                  <c:v>10.1016/j.biomaterials.2012.07.049</c:v>
                </c:pt>
                <c:pt idx="161">
                  <c:v>10.1242/jcs.111674</c:v>
                </c:pt>
                <c:pt idx="162">
                  <c:v>10.1007/s10142-011-0240-5</c:v>
                </c:pt>
                <c:pt idx="163">
                  <c:v>10.1117/12.893652</c:v>
                </c:pt>
                <c:pt idx="164">
                  <c:v>10.1117/12.892275</c:v>
                </c:pt>
                <c:pt idx="165">
                  <c:v>10.1242/jcs.096008</c:v>
                </c:pt>
                <c:pt idx="166">
                  <c:v>10.1007/978-1-4419-9828-6_9</c:v>
                </c:pt>
                <c:pt idx="167">
                  <c:v>10.1158/1538-7445.am2011-133</c:v>
                </c:pt>
                <c:pt idx="168">
                  <c:v>10.1016/j.tiv.2011.10.008</c:v>
                </c:pt>
                <c:pt idx="169">
                  <c:v>10.1210/me.2011-1241</c:v>
                </c:pt>
                <c:pt idx="170">
                  <c:v>10.1002/anie.201005027</c:v>
                </c:pt>
                <c:pt idx="171">
                  <c:v>10.1007/978-1-61779-163-5</c:v>
                </c:pt>
                <c:pt idx="172">
                  <c:v>10.4161/cc.10.4.14848</c:v>
                </c:pt>
                <c:pt idx="173">
                  <c:v>10.1083/jcb.201112015</c:v>
                </c:pt>
                <c:pt idx="174">
                  <c:v>10.1002/cmdc.201100405</c:v>
                </c:pt>
                <c:pt idx="175">
                  <c:v>10.1074/jbc.m112.357996</c:v>
                </c:pt>
                <c:pt idx="176">
                  <c:v>10.1210/en.2011-1747</c:v>
                </c:pt>
                <c:pt idx="177">
                  <c:v>10.1159/000339474</c:v>
                </c:pt>
                <c:pt idx="178">
                  <c:v>10.3324/haematol.2011.042853</c:v>
                </c:pt>
                <c:pt idx="179">
                  <c:v>10.1117/12.892277</c:v>
                </c:pt>
                <c:pt idx="180">
                  <c:v>10.1117/12.892276</c:v>
                </c:pt>
                <c:pt idx="181">
                  <c:v>10.1186/1471-2229-11-37</c:v>
                </c:pt>
              </c:strCache>
            </c:strRef>
          </c:cat>
          <c:val>
            <c:numRef>
              <c:f>'FLI-IFADO'!$L$2:$L$183</c:f>
              <c:numCache>
                <c:formatCode>General</c:formatCode>
                <c:ptCount val="182"/>
                <c:pt idx="0">
                  <c:v>66</c:v>
                </c:pt>
                <c:pt idx="1">
                  <c:v>60</c:v>
                </c:pt>
                <c:pt idx="2">
                  <c:v>54</c:v>
                </c:pt>
                <c:pt idx="3">
                  <c:v>32</c:v>
                </c:pt>
                <c:pt idx="4">
                  <c:v>26</c:v>
                </c:pt>
                <c:pt idx="5">
                  <c:v>26</c:v>
                </c:pt>
                <c:pt idx="6">
                  <c:v>20</c:v>
                </c:pt>
                <c:pt idx="7">
                  <c:v>19</c:v>
                </c:pt>
                <c:pt idx="8">
                  <c:v>19</c:v>
                </c:pt>
                <c:pt idx="9">
                  <c:v>19</c:v>
                </c:pt>
                <c:pt idx="10">
                  <c:v>19</c:v>
                </c:pt>
                <c:pt idx="11">
                  <c:v>19</c:v>
                </c:pt>
                <c:pt idx="12">
                  <c:v>16</c:v>
                </c:pt>
                <c:pt idx="13">
                  <c:v>15</c:v>
                </c:pt>
                <c:pt idx="14">
                  <c:v>14</c:v>
                </c:pt>
                <c:pt idx="15">
                  <c:v>14</c:v>
                </c:pt>
                <c:pt idx="16">
                  <c:v>13</c:v>
                </c:pt>
                <c:pt idx="17">
                  <c:v>13</c:v>
                </c:pt>
                <c:pt idx="18">
                  <c:v>11</c:v>
                </c:pt>
                <c:pt idx="19">
                  <c:v>10</c:v>
                </c:pt>
                <c:pt idx="20">
                  <c:v>9</c:v>
                </c:pt>
                <c:pt idx="21">
                  <c:v>8</c:v>
                </c:pt>
                <c:pt idx="22">
                  <c:v>8</c:v>
                </c:pt>
                <c:pt idx="23">
                  <c:v>8</c:v>
                </c:pt>
                <c:pt idx="24">
                  <c:v>7</c:v>
                </c:pt>
                <c:pt idx="25">
                  <c:v>7</c:v>
                </c:pt>
                <c:pt idx="26">
                  <c:v>7</c:v>
                </c:pt>
                <c:pt idx="27">
                  <c:v>7</c:v>
                </c:pt>
                <c:pt idx="28">
                  <c:v>7</c:v>
                </c:pt>
                <c:pt idx="29">
                  <c:v>7</c:v>
                </c:pt>
                <c:pt idx="30">
                  <c:v>7</c:v>
                </c:pt>
                <c:pt idx="31">
                  <c:v>7</c:v>
                </c:pt>
                <c:pt idx="32">
                  <c:v>6</c:v>
                </c:pt>
                <c:pt idx="33">
                  <c:v>6</c:v>
                </c:pt>
                <c:pt idx="34">
                  <c:v>6</c:v>
                </c:pt>
                <c:pt idx="35">
                  <c:v>6</c:v>
                </c:pt>
                <c:pt idx="36">
                  <c:v>6</c:v>
                </c:pt>
                <c:pt idx="37">
                  <c:v>6</c:v>
                </c:pt>
                <c:pt idx="38">
                  <c:v>6</c:v>
                </c:pt>
                <c:pt idx="39">
                  <c:v>6</c:v>
                </c:pt>
                <c:pt idx="40">
                  <c:v>6</c:v>
                </c:pt>
                <c:pt idx="41">
                  <c:v>6</c:v>
                </c:pt>
                <c:pt idx="42">
                  <c:v>6</c:v>
                </c:pt>
                <c:pt idx="43">
                  <c:v>5</c:v>
                </c:pt>
                <c:pt idx="44">
                  <c:v>5</c:v>
                </c:pt>
                <c:pt idx="45">
                  <c:v>5</c:v>
                </c:pt>
                <c:pt idx="46">
                  <c:v>5</c:v>
                </c:pt>
                <c:pt idx="47">
                  <c:v>5</c:v>
                </c:pt>
                <c:pt idx="48">
                  <c:v>5</c:v>
                </c:pt>
                <c:pt idx="49">
                  <c:v>5</c:v>
                </c:pt>
                <c:pt idx="50">
                  <c:v>5</c:v>
                </c:pt>
                <c:pt idx="51">
                  <c:v>4</c:v>
                </c:pt>
                <c:pt idx="52">
                  <c:v>4</c:v>
                </c:pt>
                <c:pt idx="53">
                  <c:v>4</c:v>
                </c:pt>
                <c:pt idx="54">
                  <c:v>4</c:v>
                </c:pt>
                <c:pt idx="55">
                  <c:v>4</c:v>
                </c:pt>
                <c:pt idx="56">
                  <c:v>4</c:v>
                </c:pt>
                <c:pt idx="57">
                  <c:v>4</c:v>
                </c:pt>
                <c:pt idx="58">
                  <c:v>4</c:v>
                </c:pt>
                <c:pt idx="59">
                  <c:v>4</c:v>
                </c:pt>
                <c:pt idx="60">
                  <c:v>4</c:v>
                </c:pt>
                <c:pt idx="61">
                  <c:v>4</c:v>
                </c:pt>
                <c:pt idx="62">
                  <c:v>4</c:v>
                </c:pt>
                <c:pt idx="63">
                  <c:v>4</c:v>
                </c:pt>
                <c:pt idx="64">
                  <c:v>4</c:v>
                </c:pt>
                <c:pt idx="65">
                  <c:v>4</c:v>
                </c:pt>
                <c:pt idx="66">
                  <c:v>4</c:v>
                </c:pt>
                <c:pt idx="67">
                  <c:v>4</c:v>
                </c:pt>
                <c:pt idx="68">
                  <c:v>3</c:v>
                </c:pt>
                <c:pt idx="69">
                  <c:v>3</c:v>
                </c:pt>
                <c:pt idx="70">
                  <c:v>3</c:v>
                </c:pt>
                <c:pt idx="71">
                  <c:v>3</c:v>
                </c:pt>
                <c:pt idx="72">
                  <c:v>3</c:v>
                </c:pt>
                <c:pt idx="73">
                  <c:v>3</c:v>
                </c:pt>
                <c:pt idx="74">
                  <c:v>3</c:v>
                </c:pt>
                <c:pt idx="75">
                  <c:v>3</c:v>
                </c:pt>
                <c:pt idx="76">
                  <c:v>3</c:v>
                </c:pt>
                <c:pt idx="77">
                  <c:v>3</c:v>
                </c:pt>
                <c:pt idx="78">
                  <c:v>3</c:v>
                </c:pt>
                <c:pt idx="79">
                  <c:v>3</c:v>
                </c:pt>
                <c:pt idx="80">
                  <c:v>3</c:v>
                </c:pt>
                <c:pt idx="81">
                  <c:v>3</c:v>
                </c:pt>
                <c:pt idx="82">
                  <c:v>3</c:v>
                </c:pt>
                <c:pt idx="83">
                  <c:v>2</c:v>
                </c:pt>
                <c:pt idx="84">
                  <c:v>2</c:v>
                </c:pt>
                <c:pt idx="85">
                  <c:v>2</c:v>
                </c:pt>
                <c:pt idx="86">
                  <c:v>2</c:v>
                </c:pt>
                <c:pt idx="87">
                  <c:v>2</c:v>
                </c:pt>
                <c:pt idx="88">
                  <c:v>2</c:v>
                </c:pt>
                <c:pt idx="89">
                  <c:v>2</c:v>
                </c:pt>
                <c:pt idx="90">
                  <c:v>2</c:v>
                </c:pt>
                <c:pt idx="91">
                  <c:v>2</c:v>
                </c:pt>
                <c:pt idx="92">
                  <c:v>2</c:v>
                </c:pt>
                <c:pt idx="93">
                  <c:v>2</c:v>
                </c:pt>
                <c:pt idx="94">
                  <c:v>2</c:v>
                </c:pt>
                <c:pt idx="95">
                  <c:v>2</c:v>
                </c:pt>
                <c:pt idx="96">
                  <c:v>2</c:v>
                </c:pt>
                <c:pt idx="97">
                  <c:v>2</c:v>
                </c:pt>
                <c:pt idx="98">
                  <c:v>2</c:v>
                </c:pt>
                <c:pt idx="99">
                  <c:v>2</c:v>
                </c:pt>
                <c:pt idx="100">
                  <c:v>2</c:v>
                </c:pt>
                <c:pt idx="101">
                  <c:v>2</c:v>
                </c:pt>
                <c:pt idx="102">
                  <c:v>2</c:v>
                </c:pt>
                <c:pt idx="103">
                  <c:v>2</c:v>
                </c:pt>
                <c:pt idx="104">
                  <c:v>2</c:v>
                </c:pt>
                <c:pt idx="105">
                  <c:v>2</c:v>
                </c:pt>
                <c:pt idx="106">
                  <c:v>2</c:v>
                </c:pt>
                <c:pt idx="107">
                  <c:v>2</c:v>
                </c:pt>
                <c:pt idx="108">
                  <c:v>2</c:v>
                </c:pt>
                <c:pt idx="109">
                  <c:v>2</c:v>
                </c:pt>
                <c:pt idx="110">
                  <c:v>2</c:v>
                </c:pt>
                <c:pt idx="111">
                  <c:v>2</c:v>
                </c:pt>
                <c:pt idx="112">
                  <c:v>2</c:v>
                </c:pt>
                <c:pt idx="113">
                  <c:v>2</c:v>
                </c:pt>
                <c:pt idx="114">
                  <c:v>2</c:v>
                </c:pt>
                <c:pt idx="115">
                  <c:v>2</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numCache>
            </c:numRef>
          </c:val>
        </c:ser>
        <c:dLbls>
          <c:showLegendKey val="0"/>
          <c:showVal val="0"/>
          <c:showCatName val="0"/>
          <c:showSerName val="0"/>
          <c:showPercent val="0"/>
          <c:showBubbleSize val="0"/>
        </c:dLbls>
        <c:gapWidth val="0"/>
        <c:axId val="174634832"/>
        <c:axId val="174635392"/>
      </c:barChart>
      <c:lineChart>
        <c:grouping val="standard"/>
        <c:varyColors val="0"/>
        <c:ser>
          <c:idx val="1"/>
          <c:order val="1"/>
          <c:tx>
            <c:strRef>
              <c:f>'FLI-IFADO'!$H$1</c:f>
              <c:strCache>
                <c:ptCount val="1"/>
                <c:pt idx="0">
                  <c:v>Mendeley readers</c:v>
                </c:pt>
              </c:strCache>
            </c:strRef>
          </c:tx>
          <c:spPr>
            <a:ln w="19050"/>
          </c:spPr>
          <c:marker>
            <c:symbol val="none"/>
          </c:marker>
          <c:cat>
            <c:strRef>
              <c:f>'FLI-IFADO'!$C$2:$C$183</c:f>
              <c:strCache>
                <c:ptCount val="182"/>
                <c:pt idx="0">
                  <c:v>10.1038/nature11543</c:v>
                </c:pt>
                <c:pt idx="1">
                  <c:v>10.1016/j.freeradbiomed.2011.05.010</c:v>
                </c:pt>
                <c:pt idx="2">
                  <c:v>10.1105/tpc.110.082537</c:v>
                </c:pt>
                <c:pt idx="3">
                  <c:v>10.1105/tpc.111.086629</c:v>
                </c:pt>
                <c:pt idx="4">
                  <c:v>10.1186/1471-2148-11-104</c:v>
                </c:pt>
                <c:pt idx="5">
                  <c:v>10.1101/cshperspect.a006270</c:v>
                </c:pt>
                <c:pt idx="6">
                  <c:v>10.1016/j.cmet.2012.02.013</c:v>
                </c:pt>
                <c:pt idx="7">
                  <c:v>10.1038/ncb2342</c:v>
                </c:pt>
                <c:pt idx="8">
                  <c:v>10.1016/j.immuni.2011.02.019</c:v>
                </c:pt>
                <c:pt idx="9">
                  <c:v>10.1186/gb-2011-12-1-r7</c:v>
                </c:pt>
                <c:pt idx="10">
                  <c:v>10.1038/nature09669</c:v>
                </c:pt>
                <c:pt idx="11">
                  <c:v>10.1016/j.neurobiolaging.2010.01.011</c:v>
                </c:pt>
                <c:pt idx="12">
                  <c:v>10.1101/gr.121137.111</c:v>
                </c:pt>
                <c:pt idx="13">
                  <c:v>10.1016/j.cell.2012.01.040</c:v>
                </c:pt>
                <c:pt idx="14">
                  <c:v>10.1038/nrm3420</c:v>
                </c:pt>
                <c:pt idx="15">
                  <c:v>10.1093/molbev/msq209</c:v>
                </c:pt>
                <c:pt idx="16">
                  <c:v>10.1016/j.cell.2012.05.035</c:v>
                </c:pt>
                <c:pt idx="17">
                  <c:v>10.1002/eji.201040930</c:v>
                </c:pt>
                <c:pt idx="18">
                  <c:v>10.1007/s00439-011-0971-3</c:v>
                </c:pt>
                <c:pt idx="19">
                  <c:v>10.1101/gr.139568.112</c:v>
                </c:pt>
                <c:pt idx="20">
                  <c:v>10.4161/nucl.19090</c:v>
                </c:pt>
                <c:pt idx="21">
                  <c:v>10.1016/j.dnarep.2011.04.013</c:v>
                </c:pt>
                <c:pt idx="22">
                  <c:v>10.1007/s10577-010-9161-8</c:v>
                </c:pt>
                <c:pt idx="23">
                  <c:v>10.1016/j.exger.2010.10.011</c:v>
                </c:pt>
                <c:pt idx="24">
                  <c:v>10.1371/journal.pone.0026729</c:v>
                </c:pt>
                <c:pt idx="25">
                  <c:v>10.1096/fj.11-192112</c:v>
                </c:pt>
                <c:pt idx="26">
                  <c:v>10.2337/db11-0305</c:v>
                </c:pt>
                <c:pt idx="27">
                  <c:v>10.1172/jci61745</c:v>
                </c:pt>
                <c:pt idx="28">
                  <c:v>10.1074/jbc.m110.205021</c:v>
                </c:pt>
                <c:pt idx="29">
                  <c:v>10.1371/journal.pone.0017863</c:v>
                </c:pt>
                <c:pt idx="30">
                  <c:v>10.1371/journal.pbio.1001082</c:v>
                </c:pt>
                <c:pt idx="31">
                  <c:v>10.1242/jcs.088625</c:v>
                </c:pt>
                <c:pt idx="32">
                  <c:v>10.1002/anie.201105638</c:v>
                </c:pt>
                <c:pt idx="33">
                  <c:v>10.1210/en.2011-1633</c:v>
                </c:pt>
                <c:pt idx="34">
                  <c:v>10.4161/nucl.18955</c:v>
                </c:pt>
                <c:pt idx="35">
                  <c:v>10.1073/pnas.1001624108</c:v>
                </c:pt>
                <c:pt idx="36">
                  <c:v>10.1074/jbc.m112.374769</c:v>
                </c:pt>
                <c:pt idx="37">
                  <c:v>10.1172/jci60006</c:v>
                </c:pt>
                <c:pt idx="38">
                  <c:v>10.1073/pnas.1105857108</c:v>
                </c:pt>
                <c:pt idx="39">
                  <c:v>10.1111/j.1467-7652.2011.00645.x</c:v>
                </c:pt>
                <c:pt idx="40">
                  <c:v>10.1111/j.1474-9726.2011.00723.x</c:v>
                </c:pt>
                <c:pt idx="41">
                  <c:v>10.1128/jvi.06233-11</c:v>
                </c:pt>
                <c:pt idx="42">
                  <c:v>10.1096/fj.11-191957</c:v>
                </c:pt>
                <c:pt idx="43">
                  <c:v>10.1016/j.jmb.2011.12.057</c:v>
                </c:pt>
                <c:pt idx="44">
                  <c:v>10.1074/jbc.m110.204172</c:v>
                </c:pt>
                <c:pt idx="45">
                  <c:v>10.1016/j.cmet.2011.04.010</c:v>
                </c:pt>
                <c:pt idx="46">
                  <c:v>10.1093/nar/gkr115</c:v>
                </c:pt>
                <c:pt idx="47">
                  <c:v>10.1002/anie.201107011</c:v>
                </c:pt>
                <c:pt idx="48">
                  <c:v>10.1172/jci60144</c:v>
                </c:pt>
                <c:pt idx="49">
                  <c:v>10.1038/ncb2388</c:v>
                </c:pt>
                <c:pt idx="50">
                  <c:v>10.1016/j.jmb.2011.03.048</c:v>
                </c:pt>
                <c:pt idx="51">
                  <c:v>10.1371/journal.pone.0027511</c:v>
                </c:pt>
                <c:pt idx="52">
                  <c:v>10.1096/fj.10-173393</c:v>
                </c:pt>
                <c:pt idx="53">
                  <c:v>10.1053/j.gastro.2012.02.009</c:v>
                </c:pt>
                <c:pt idx="54">
                  <c:v>10.1523/jneurosci.5036-11.2012</c:v>
                </c:pt>
                <c:pt idx="55">
                  <c:v>10.1055/s-0031-1286308</c:v>
                </c:pt>
                <c:pt idx="56">
                  <c:v>10.1074/jbc.m110.187823</c:v>
                </c:pt>
                <c:pt idx="57">
                  <c:v>10.1111/j.1474-9726.2011.00781.x</c:v>
                </c:pt>
                <c:pt idx="58">
                  <c:v>10.1042/bj20100709</c:v>
                </c:pt>
                <c:pt idx="59">
                  <c:v>10.1111/j.1749-6632.2012.06547.x</c:v>
                </c:pt>
                <c:pt idx="60">
                  <c:v>10.1073/pnas.1013846108</c:v>
                </c:pt>
                <c:pt idx="61">
                  <c:v>10.1242/jcs.079855</c:v>
                </c:pt>
                <c:pt idx="62">
                  <c:v>10.1111/j.1750-3639.2010.00464.x</c:v>
                </c:pt>
                <c:pt idx="63">
                  <c:v>10.1074/jbc.m110.212365</c:v>
                </c:pt>
                <c:pt idx="64">
                  <c:v>10.1111/j.1474-9726.2011.00780.x</c:v>
                </c:pt>
                <c:pt idx="65">
                  <c:v>10.1007/s12031-011-9494-6</c:v>
                </c:pt>
                <c:pt idx="66">
                  <c:v>10.1038/labinvest.2010.192</c:v>
                </c:pt>
                <c:pt idx="67">
                  <c:v>10.1093/carcin/bgr061</c:v>
                </c:pt>
                <c:pt idx="68">
                  <c:v>10.1007/s00401-011-0905-0</c:v>
                </c:pt>
                <c:pt idx="69">
                  <c:v>10.1074/jbc.m111.246611</c:v>
                </c:pt>
                <c:pt idx="70">
                  <c:v>10.1016/j.protis.2010.12.002</c:v>
                </c:pt>
                <c:pt idx="71">
                  <c:v>10.1101/gr.131649.111</c:v>
                </c:pt>
                <c:pt idx="72">
                  <c:v>10.1212/wnl.0b013e318247caa1</c:v>
                </c:pt>
                <c:pt idx="73">
                  <c:v>10.1095/biolreprod.110.087361</c:v>
                </c:pt>
                <c:pt idx="74">
                  <c:v>10.1016/j.ympev.2011.06.010</c:v>
                </c:pt>
                <c:pt idx="75">
                  <c:v>10.1038/cdd.2010.90</c:v>
                </c:pt>
                <c:pt idx="76">
                  <c:v>10.1093/nar/gks824</c:v>
                </c:pt>
                <c:pt idx="77">
                  <c:v>10.1038/cdd.2010.90</c:v>
                </c:pt>
                <c:pt idx="78">
                  <c:v>10.1053/j.gastro.2012.01.004</c:v>
                </c:pt>
                <c:pt idx="79">
                  <c:v>10.1002/dvdy.23789</c:v>
                </c:pt>
                <c:pt idx="80">
                  <c:v>10.4049/jimmunol.1101604</c:v>
                </c:pt>
                <c:pt idx="81">
                  <c:v>10.1371/journal.pone.0044717</c:v>
                </c:pt>
                <c:pt idx="82">
                  <c:v>10.1002/humu.21396</c:v>
                </c:pt>
                <c:pt idx="83">
                  <c:v>10.1111/j.1474-9726.2012.00802.x</c:v>
                </c:pt>
                <c:pt idx="84">
                  <c:v>10.1371/journal.pone.0017711</c:v>
                </c:pt>
                <c:pt idx="85">
                  <c:v>10.4161/gmic.19934</c:v>
                </c:pt>
                <c:pt idx="86">
                  <c:v>10.1016/j.mad.2012.06.003</c:v>
                </c:pt>
                <c:pt idx="87">
                  <c:v>10.1534/genetics.110.125096</c:v>
                </c:pt>
                <c:pt idx="88">
                  <c:v>10.1007/s12640-010-9227-6</c:v>
                </c:pt>
                <c:pt idx="89">
                  <c:v>10.1098/rspb.2012.1342</c:v>
                </c:pt>
                <c:pt idx="90">
                  <c:v>10.1515/bc.2011.100</c:v>
                </c:pt>
                <c:pt idx="91">
                  <c:v>10.1152/ajpendo.00512.2011</c:v>
                </c:pt>
                <c:pt idx="92">
                  <c:v>10.1038/nrrheum.2012.166</c:v>
                </c:pt>
                <c:pt idx="93">
                  <c:v>10.1074/jbc.m112.363978</c:v>
                </c:pt>
                <c:pt idx="94">
                  <c:v>10.1186/1756-0500-5-629</c:v>
                </c:pt>
                <c:pt idx="95">
                  <c:v>10.3324/haematol.2010.033126</c:v>
                </c:pt>
                <c:pt idx="96">
                  <c:v>10.1038/labinvest.2010.170</c:v>
                </c:pt>
                <c:pt idx="97">
                  <c:v>10.2144/000113627</c:v>
                </c:pt>
                <c:pt idx="98">
                  <c:v>10.1016/j.canlet.2010.12.006</c:v>
                </c:pt>
                <c:pt idx="99">
                  <c:v>10.1186/1471-2164-12-243</c:v>
                </c:pt>
                <c:pt idx="100">
                  <c:v>10.1371/journal.pone.0035467</c:v>
                </c:pt>
                <c:pt idx="101">
                  <c:v>10.1007/s12263-011-0254-6</c:v>
                </c:pt>
                <c:pt idx="102">
                  <c:v>10.1016/j.neuroimage.2011.07.069</c:v>
                </c:pt>
                <c:pt idx="103">
                  <c:v>10.1371/journal.pone.0030784</c:v>
                </c:pt>
                <c:pt idx="104">
                  <c:v>10.1523/jneurosci.1324-11.2011</c:v>
                </c:pt>
                <c:pt idx="105">
                  <c:v>10.1016/j.bmcl.2010.11.092</c:v>
                </c:pt>
                <c:pt idx="106">
                  <c:v>10.1016/j.mad.2012.03.015</c:v>
                </c:pt>
                <c:pt idx="107">
                  <c:v>10.1002/ijc.25657</c:v>
                </c:pt>
                <c:pt idx="108">
                  <c:v>10.1007/s10334-011-0284-5</c:v>
                </c:pt>
                <c:pt idx="109">
                  <c:v>10.1016/j.mce.2012.03.026</c:v>
                </c:pt>
                <c:pt idx="110">
                  <c:v>10.1007/s10858-012-9680-z</c:v>
                </c:pt>
                <c:pt idx="111">
                  <c:v>10.1210/en.2010-0456</c:v>
                </c:pt>
                <c:pt idx="112">
                  <c:v>10.1073/pnas.1206433109</c:v>
                </c:pt>
                <c:pt idx="113">
                  <c:v>10.1371/journal.pone.0051557</c:v>
                </c:pt>
                <c:pt idx="114">
                  <c:v>10.1371/journal.pone.0042150</c:v>
                </c:pt>
                <c:pt idx="115">
                  <c:v>10.1371/journal.pone.0021332</c:v>
                </c:pt>
                <c:pt idx="116">
                  <c:v>10.1371/journal.pone.0042741</c:v>
                </c:pt>
                <c:pt idx="117">
                  <c:v>10.4061/2011/692301</c:v>
                </c:pt>
                <c:pt idx="118">
                  <c:v>10.1371/journal.ppat.1002555</c:v>
                </c:pt>
                <c:pt idx="119">
                  <c:v>10.1100/2012/504905</c:v>
                </c:pt>
                <c:pt idx="120">
                  <c:v>10.1016/j.dnarep.2011.10.021</c:v>
                </c:pt>
                <c:pt idx="121">
                  <c:v>10.1007/s12104-012-9374-1</c:v>
                </c:pt>
                <c:pt idx="122">
                  <c:v>10.1002/cbic.201100556</c:v>
                </c:pt>
                <c:pt idx="123">
                  <c:v>10.1016/j.bmc.2011.06.010</c:v>
                </c:pt>
                <c:pt idx="124">
                  <c:v>10.3324/haematol.2011.052456</c:v>
                </c:pt>
                <c:pt idx="125">
                  <c:v>10.3109/10715762.2010.532497</c:v>
                </c:pt>
                <c:pt idx="126">
                  <c:v>10.4161/cib.4.3.14806</c:v>
                </c:pt>
                <c:pt idx="127">
                  <c:v>10.3389/fphys.2012.00226</c:v>
                </c:pt>
                <c:pt idx="128">
                  <c:v>10.1093/brain/awr283</c:v>
                </c:pt>
                <c:pt idx="129">
                  <c:v>10.1002/jemt.21075</c:v>
                </c:pt>
                <c:pt idx="130">
                  <c:v>10.1186/1756-0500-4-411</c:v>
                </c:pt>
                <c:pt idx="131">
                  <c:v>10.1002/jbmr.1688</c:v>
                </c:pt>
                <c:pt idx="132">
                  <c:v>10.1038/cr.2012.3</c:v>
                </c:pt>
                <c:pt idx="133">
                  <c:v>10.1182/blood-2011-09-376657</c:v>
                </c:pt>
                <c:pt idx="134">
                  <c:v>10.1007/s00203-010-0670-9</c:v>
                </c:pt>
                <c:pt idx="135">
                  <c:v>10.1074/jbc.m111.252429</c:v>
                </c:pt>
                <c:pt idx="136">
                  <c:v>10.1523/jneurosci.0843-12.2012</c:v>
                </c:pt>
                <c:pt idx="137">
                  <c:v>10.1093/nar/gks591</c:v>
                </c:pt>
                <c:pt idx="138">
                  <c:v>10.1371/journal.pone.0047185</c:v>
                </c:pt>
                <c:pt idx="139">
                  <c:v>10.1016/j.bbrc.2011.04.141</c:v>
                </c:pt>
                <c:pt idx="140">
                  <c:v>10.1016/j.celrep.2012.11.002</c:v>
                </c:pt>
                <c:pt idx="141">
                  <c:v>10.1016/j.ccr.2012.10.022</c:v>
                </c:pt>
                <c:pt idx="142">
                  <c:v>10.1371/journal.pone.0045307</c:v>
                </c:pt>
                <c:pt idx="143">
                  <c:v>10.1002/jcb.24045</c:v>
                </c:pt>
                <c:pt idx="144">
                  <c:v>10.1074/jbc.m111.247734</c:v>
                </c:pt>
                <c:pt idx="145">
                  <c:v>10.1007/s10858-011-9516-2</c:v>
                </c:pt>
                <c:pt idx="146">
                  <c:v>10.1002/cbic.201200178</c:v>
                </c:pt>
                <c:pt idx="147">
                  <c:v>10.1371/journal.pone.0025474</c:v>
                </c:pt>
                <c:pt idx="148">
                  <c:v>10.1126/scisignal.2001645</c:v>
                </c:pt>
                <c:pt idx="149">
                  <c:v>10.1038/emboj.2012.162</c:v>
                </c:pt>
                <c:pt idx="150">
                  <c:v>10.1210/en.2011-1722</c:v>
                </c:pt>
                <c:pt idx="151">
                  <c:v>10.1021/jm200436t</c:v>
                </c:pt>
                <c:pt idx="152">
                  <c:v>10.1002/jbio.201000102</c:v>
                </c:pt>
                <c:pt idx="153">
                  <c:v>10.1016/j.dnarep.2011.01.006</c:v>
                </c:pt>
                <c:pt idx="154">
                  <c:v>10.1002/jemt.21028</c:v>
                </c:pt>
                <c:pt idx="155">
                  <c:v>10.1007/s12031-011-9643-y</c:v>
                </c:pt>
                <c:pt idx="156">
                  <c:v>10.1111/j.1365-2958.2010.07447.x</c:v>
                </c:pt>
                <c:pt idx="157">
                  <c:v>10.1002/jbmr.1702</c:v>
                </c:pt>
                <c:pt idx="158">
                  <c:v>10.1016/j.tiv.2011.10.008</c:v>
                </c:pt>
                <c:pt idx="159">
                  <c:v>10.1074/jbc.m112.351783</c:v>
                </c:pt>
                <c:pt idx="160">
                  <c:v>10.1016/j.biomaterials.2012.07.049</c:v>
                </c:pt>
                <c:pt idx="161">
                  <c:v>10.1242/jcs.111674</c:v>
                </c:pt>
                <c:pt idx="162">
                  <c:v>10.1007/s10142-011-0240-5</c:v>
                </c:pt>
                <c:pt idx="163">
                  <c:v>10.1117/12.893652</c:v>
                </c:pt>
                <c:pt idx="164">
                  <c:v>10.1117/12.892275</c:v>
                </c:pt>
                <c:pt idx="165">
                  <c:v>10.1242/jcs.096008</c:v>
                </c:pt>
                <c:pt idx="166">
                  <c:v>10.1007/978-1-4419-9828-6_9</c:v>
                </c:pt>
                <c:pt idx="167">
                  <c:v>10.1158/1538-7445.am2011-133</c:v>
                </c:pt>
                <c:pt idx="168">
                  <c:v>10.1016/j.tiv.2011.10.008</c:v>
                </c:pt>
                <c:pt idx="169">
                  <c:v>10.1210/me.2011-1241</c:v>
                </c:pt>
                <c:pt idx="170">
                  <c:v>10.1002/anie.201005027</c:v>
                </c:pt>
                <c:pt idx="171">
                  <c:v>10.1007/978-1-61779-163-5</c:v>
                </c:pt>
                <c:pt idx="172">
                  <c:v>10.4161/cc.10.4.14848</c:v>
                </c:pt>
                <c:pt idx="173">
                  <c:v>10.1083/jcb.201112015</c:v>
                </c:pt>
                <c:pt idx="174">
                  <c:v>10.1002/cmdc.201100405</c:v>
                </c:pt>
                <c:pt idx="175">
                  <c:v>10.1074/jbc.m112.357996</c:v>
                </c:pt>
                <c:pt idx="176">
                  <c:v>10.1210/en.2011-1747</c:v>
                </c:pt>
                <c:pt idx="177">
                  <c:v>10.1159/000339474</c:v>
                </c:pt>
                <c:pt idx="178">
                  <c:v>10.3324/haematol.2011.042853</c:v>
                </c:pt>
                <c:pt idx="179">
                  <c:v>10.1117/12.892277</c:v>
                </c:pt>
                <c:pt idx="180">
                  <c:v>10.1117/12.892276</c:v>
                </c:pt>
                <c:pt idx="181">
                  <c:v>10.1186/1471-2229-11-37</c:v>
                </c:pt>
              </c:strCache>
            </c:strRef>
          </c:cat>
          <c:val>
            <c:numRef>
              <c:f>'FLI-IFADO'!$H$2:$H$183</c:f>
              <c:numCache>
                <c:formatCode>General</c:formatCode>
                <c:ptCount val="182"/>
                <c:pt idx="0">
                  <c:v>60</c:v>
                </c:pt>
                <c:pt idx="1">
                  <c:v>133</c:v>
                </c:pt>
                <c:pt idx="2">
                  <c:v>151</c:v>
                </c:pt>
                <c:pt idx="3">
                  <c:v>76</c:v>
                </c:pt>
                <c:pt idx="4">
                  <c:v>82</c:v>
                </c:pt>
                <c:pt idx="5">
                  <c:v>135</c:v>
                </c:pt>
                <c:pt idx="6">
                  <c:v>87</c:v>
                </c:pt>
                <c:pt idx="7">
                  <c:v>55</c:v>
                </c:pt>
                <c:pt idx="8">
                  <c:v>25</c:v>
                </c:pt>
                <c:pt idx="9">
                  <c:v>46</c:v>
                </c:pt>
                <c:pt idx="10">
                  <c:v>92</c:v>
                </c:pt>
                <c:pt idx="11">
                  <c:v>42</c:v>
                </c:pt>
                <c:pt idx="12">
                  <c:v>36</c:v>
                </c:pt>
                <c:pt idx="13">
                  <c:v>115</c:v>
                </c:pt>
                <c:pt idx="14">
                  <c:v>162</c:v>
                </c:pt>
                <c:pt idx="15">
                  <c:v>50</c:v>
                </c:pt>
                <c:pt idx="16">
                  <c:v>62</c:v>
                </c:pt>
                <c:pt idx="17">
                  <c:v>16</c:v>
                </c:pt>
                <c:pt idx="18">
                  <c:v>73</c:v>
                </c:pt>
                <c:pt idx="19">
                  <c:v>51</c:v>
                </c:pt>
                <c:pt idx="21">
                  <c:v>18</c:v>
                </c:pt>
                <c:pt idx="22">
                  <c:v>34</c:v>
                </c:pt>
                <c:pt idx="23">
                  <c:v>12</c:v>
                </c:pt>
                <c:pt idx="24">
                  <c:v>49</c:v>
                </c:pt>
                <c:pt idx="25">
                  <c:v>19</c:v>
                </c:pt>
                <c:pt idx="26">
                  <c:v>14</c:v>
                </c:pt>
                <c:pt idx="27">
                  <c:v>11</c:v>
                </c:pt>
                <c:pt idx="28">
                  <c:v>13</c:v>
                </c:pt>
                <c:pt idx="29">
                  <c:v>46</c:v>
                </c:pt>
                <c:pt idx="30">
                  <c:v>22</c:v>
                </c:pt>
                <c:pt idx="31">
                  <c:v>21</c:v>
                </c:pt>
                <c:pt idx="32">
                  <c:v>32</c:v>
                </c:pt>
                <c:pt idx="33">
                  <c:v>9</c:v>
                </c:pt>
                <c:pt idx="34">
                  <c:v>18</c:v>
                </c:pt>
                <c:pt idx="35">
                  <c:v>15</c:v>
                </c:pt>
                <c:pt idx="36">
                  <c:v>5</c:v>
                </c:pt>
                <c:pt idx="37">
                  <c:v>21</c:v>
                </c:pt>
                <c:pt idx="38">
                  <c:v>30</c:v>
                </c:pt>
                <c:pt idx="39">
                  <c:v>13</c:v>
                </c:pt>
                <c:pt idx="40">
                  <c:v>15</c:v>
                </c:pt>
                <c:pt idx="41">
                  <c:v>7</c:v>
                </c:pt>
                <c:pt idx="42">
                  <c:v>3</c:v>
                </c:pt>
                <c:pt idx="43">
                  <c:v>20</c:v>
                </c:pt>
                <c:pt idx="44">
                  <c:v>14</c:v>
                </c:pt>
                <c:pt idx="45">
                  <c:v>17</c:v>
                </c:pt>
                <c:pt idx="46">
                  <c:v>5</c:v>
                </c:pt>
                <c:pt idx="47">
                  <c:v>8</c:v>
                </c:pt>
                <c:pt idx="48">
                  <c:v>9</c:v>
                </c:pt>
                <c:pt idx="49">
                  <c:v>45</c:v>
                </c:pt>
                <c:pt idx="50">
                  <c:v>10</c:v>
                </c:pt>
                <c:pt idx="51">
                  <c:v>21</c:v>
                </c:pt>
                <c:pt idx="52">
                  <c:v>8</c:v>
                </c:pt>
                <c:pt idx="53">
                  <c:v>6</c:v>
                </c:pt>
                <c:pt idx="54">
                  <c:v>45</c:v>
                </c:pt>
                <c:pt idx="55">
                  <c:v>5</c:v>
                </c:pt>
                <c:pt idx="56">
                  <c:v>19</c:v>
                </c:pt>
                <c:pt idx="57">
                  <c:v>20</c:v>
                </c:pt>
                <c:pt idx="58">
                  <c:v>7</c:v>
                </c:pt>
                <c:pt idx="59">
                  <c:v>18</c:v>
                </c:pt>
                <c:pt idx="60">
                  <c:v>23</c:v>
                </c:pt>
                <c:pt idx="61">
                  <c:v>4</c:v>
                </c:pt>
                <c:pt idx="62">
                  <c:v>8</c:v>
                </c:pt>
                <c:pt idx="63">
                  <c:v>8</c:v>
                </c:pt>
                <c:pt idx="64">
                  <c:v>15</c:v>
                </c:pt>
                <c:pt idx="65">
                  <c:v>3</c:v>
                </c:pt>
                <c:pt idx="66">
                  <c:v>17</c:v>
                </c:pt>
                <c:pt idx="67">
                  <c:v>4</c:v>
                </c:pt>
                <c:pt idx="68">
                  <c:v>9</c:v>
                </c:pt>
                <c:pt idx="69">
                  <c:v>6</c:v>
                </c:pt>
                <c:pt idx="70">
                  <c:v>8</c:v>
                </c:pt>
                <c:pt idx="71">
                  <c:v>27</c:v>
                </c:pt>
                <c:pt idx="72">
                  <c:v>13</c:v>
                </c:pt>
                <c:pt idx="73">
                  <c:v>10</c:v>
                </c:pt>
                <c:pt idx="74">
                  <c:v>27</c:v>
                </c:pt>
                <c:pt idx="75">
                  <c:v>7</c:v>
                </c:pt>
                <c:pt idx="76">
                  <c:v>21</c:v>
                </c:pt>
                <c:pt idx="77">
                  <c:v>7</c:v>
                </c:pt>
                <c:pt idx="78">
                  <c:v>12</c:v>
                </c:pt>
                <c:pt idx="79">
                  <c:v>8</c:v>
                </c:pt>
                <c:pt idx="80">
                  <c:v>10</c:v>
                </c:pt>
                <c:pt idx="81">
                  <c:v>9</c:v>
                </c:pt>
                <c:pt idx="82">
                  <c:v>37</c:v>
                </c:pt>
                <c:pt idx="83">
                  <c:v>12</c:v>
                </c:pt>
                <c:pt idx="84">
                  <c:v>16</c:v>
                </c:pt>
                <c:pt idx="85">
                  <c:v>11</c:v>
                </c:pt>
                <c:pt idx="86">
                  <c:v>5</c:v>
                </c:pt>
                <c:pt idx="87">
                  <c:v>5</c:v>
                </c:pt>
                <c:pt idx="88">
                  <c:v>7</c:v>
                </c:pt>
                <c:pt idx="89">
                  <c:v>6</c:v>
                </c:pt>
                <c:pt idx="90">
                  <c:v>2</c:v>
                </c:pt>
                <c:pt idx="91">
                  <c:v>6</c:v>
                </c:pt>
                <c:pt idx="92">
                  <c:v>21</c:v>
                </c:pt>
                <c:pt idx="93">
                  <c:v>3</c:v>
                </c:pt>
                <c:pt idx="94">
                  <c:v>1</c:v>
                </c:pt>
                <c:pt idx="95">
                  <c:v>8</c:v>
                </c:pt>
                <c:pt idx="96">
                  <c:v>15</c:v>
                </c:pt>
                <c:pt idx="97">
                  <c:v>14</c:v>
                </c:pt>
                <c:pt idx="98">
                  <c:v>6</c:v>
                </c:pt>
                <c:pt idx="99">
                  <c:v>11</c:v>
                </c:pt>
                <c:pt idx="100">
                  <c:v>4</c:v>
                </c:pt>
                <c:pt idx="101">
                  <c:v>1</c:v>
                </c:pt>
                <c:pt idx="102">
                  <c:v>11</c:v>
                </c:pt>
                <c:pt idx="103">
                  <c:v>9</c:v>
                </c:pt>
                <c:pt idx="104">
                  <c:v>16</c:v>
                </c:pt>
                <c:pt idx="105">
                  <c:v>6</c:v>
                </c:pt>
                <c:pt idx="106">
                  <c:v>6</c:v>
                </c:pt>
                <c:pt idx="107">
                  <c:v>8</c:v>
                </c:pt>
                <c:pt idx="108">
                  <c:v>16</c:v>
                </c:pt>
                <c:pt idx="109">
                  <c:v>13</c:v>
                </c:pt>
                <c:pt idx="110">
                  <c:v>3</c:v>
                </c:pt>
                <c:pt idx="111">
                  <c:v>9</c:v>
                </c:pt>
                <c:pt idx="112">
                  <c:v>37</c:v>
                </c:pt>
                <c:pt idx="113">
                  <c:v>10</c:v>
                </c:pt>
                <c:pt idx="114">
                  <c:v>18</c:v>
                </c:pt>
                <c:pt idx="115">
                  <c:v>25</c:v>
                </c:pt>
                <c:pt idx="116">
                  <c:v>10</c:v>
                </c:pt>
                <c:pt idx="117">
                  <c:v>4</c:v>
                </c:pt>
                <c:pt idx="118">
                  <c:v>3</c:v>
                </c:pt>
                <c:pt idx="119">
                  <c:v>4</c:v>
                </c:pt>
                <c:pt idx="120">
                  <c:v>3</c:v>
                </c:pt>
                <c:pt idx="121">
                  <c:v>1</c:v>
                </c:pt>
                <c:pt idx="122">
                  <c:v>2</c:v>
                </c:pt>
                <c:pt idx="123">
                  <c:v>2</c:v>
                </c:pt>
                <c:pt idx="124">
                  <c:v>8</c:v>
                </c:pt>
                <c:pt idx="125">
                  <c:v>7</c:v>
                </c:pt>
                <c:pt idx="126">
                  <c:v>7</c:v>
                </c:pt>
                <c:pt idx="127">
                  <c:v>7</c:v>
                </c:pt>
                <c:pt idx="128">
                  <c:v>9</c:v>
                </c:pt>
                <c:pt idx="129">
                  <c:v>6</c:v>
                </c:pt>
                <c:pt idx="130">
                  <c:v>20</c:v>
                </c:pt>
                <c:pt idx="131">
                  <c:v>6</c:v>
                </c:pt>
                <c:pt idx="132">
                  <c:v>3</c:v>
                </c:pt>
                <c:pt idx="133">
                  <c:v>8</c:v>
                </c:pt>
                <c:pt idx="134">
                  <c:v>4</c:v>
                </c:pt>
                <c:pt idx="135">
                  <c:v>7</c:v>
                </c:pt>
                <c:pt idx="136">
                  <c:v>7</c:v>
                </c:pt>
                <c:pt idx="137">
                  <c:v>10</c:v>
                </c:pt>
                <c:pt idx="138">
                  <c:v>12</c:v>
                </c:pt>
                <c:pt idx="139">
                  <c:v>20</c:v>
                </c:pt>
                <c:pt idx="140">
                  <c:v>14</c:v>
                </c:pt>
                <c:pt idx="141">
                  <c:v>35</c:v>
                </c:pt>
                <c:pt idx="142">
                  <c:v>17</c:v>
                </c:pt>
                <c:pt idx="143">
                  <c:v>7</c:v>
                </c:pt>
                <c:pt idx="144">
                  <c:v>6</c:v>
                </c:pt>
                <c:pt idx="145">
                  <c:v>2</c:v>
                </c:pt>
                <c:pt idx="146">
                  <c:v>3</c:v>
                </c:pt>
                <c:pt idx="147">
                  <c:v>11</c:v>
                </c:pt>
                <c:pt idx="148">
                  <c:v>14</c:v>
                </c:pt>
                <c:pt idx="149">
                  <c:v>19</c:v>
                </c:pt>
                <c:pt idx="150">
                  <c:v>1</c:v>
                </c:pt>
                <c:pt idx="151">
                  <c:v>8</c:v>
                </c:pt>
                <c:pt idx="153">
                  <c:v>5</c:v>
                </c:pt>
                <c:pt idx="154">
                  <c:v>4</c:v>
                </c:pt>
                <c:pt idx="155">
                  <c:v>7</c:v>
                </c:pt>
                <c:pt idx="156">
                  <c:v>6</c:v>
                </c:pt>
                <c:pt idx="157">
                  <c:v>2</c:v>
                </c:pt>
                <c:pt idx="158">
                  <c:v>4</c:v>
                </c:pt>
                <c:pt idx="159">
                  <c:v>5</c:v>
                </c:pt>
                <c:pt idx="160">
                  <c:v>9</c:v>
                </c:pt>
                <c:pt idx="161">
                  <c:v>7</c:v>
                </c:pt>
                <c:pt idx="162">
                  <c:v>13</c:v>
                </c:pt>
                <c:pt idx="164">
                  <c:v>1</c:v>
                </c:pt>
                <c:pt idx="165">
                  <c:v>4</c:v>
                </c:pt>
                <c:pt idx="168">
                  <c:v>4</c:v>
                </c:pt>
                <c:pt idx="169">
                  <c:v>3</c:v>
                </c:pt>
                <c:pt idx="170">
                  <c:v>6</c:v>
                </c:pt>
                <c:pt idx="171">
                  <c:v>5</c:v>
                </c:pt>
                <c:pt idx="172">
                  <c:v>3</c:v>
                </c:pt>
                <c:pt idx="173">
                  <c:v>5</c:v>
                </c:pt>
                <c:pt idx="174">
                  <c:v>5</c:v>
                </c:pt>
                <c:pt idx="175">
                  <c:v>7</c:v>
                </c:pt>
                <c:pt idx="176">
                  <c:v>4</c:v>
                </c:pt>
                <c:pt idx="177">
                  <c:v>1</c:v>
                </c:pt>
                <c:pt idx="178">
                  <c:v>5</c:v>
                </c:pt>
                <c:pt idx="179">
                  <c:v>3</c:v>
                </c:pt>
                <c:pt idx="181">
                  <c:v>12</c:v>
                </c:pt>
              </c:numCache>
            </c:numRef>
          </c:val>
          <c:smooth val="0"/>
        </c:ser>
        <c:dLbls>
          <c:showLegendKey val="0"/>
          <c:showVal val="0"/>
          <c:showCatName val="0"/>
          <c:showSerName val="0"/>
          <c:showPercent val="0"/>
          <c:showBubbleSize val="0"/>
        </c:dLbls>
        <c:marker val="1"/>
        <c:smooth val="0"/>
        <c:axId val="174348848"/>
        <c:axId val="174348288"/>
      </c:lineChart>
      <c:catAx>
        <c:axId val="174634832"/>
        <c:scaling>
          <c:orientation val="minMax"/>
        </c:scaling>
        <c:delete val="1"/>
        <c:axPos val="b"/>
        <c:title>
          <c:tx>
            <c:rich>
              <a:bodyPr/>
              <a:lstStyle/>
              <a:p>
                <a:pPr>
                  <a:defRPr/>
                </a:pPr>
                <a:r>
                  <a:rPr lang="en-US"/>
                  <a:t>articles</a:t>
                </a:r>
              </a:p>
            </c:rich>
          </c:tx>
          <c:overlay val="0"/>
        </c:title>
        <c:numFmt formatCode="General" sourceLinked="0"/>
        <c:majorTickMark val="out"/>
        <c:minorTickMark val="none"/>
        <c:tickLblPos val="nextTo"/>
        <c:crossAx val="174635392"/>
        <c:crosses val="autoZero"/>
        <c:auto val="1"/>
        <c:lblAlgn val="ctr"/>
        <c:lblOffset val="100"/>
        <c:noMultiLvlLbl val="0"/>
      </c:catAx>
      <c:valAx>
        <c:axId val="174635392"/>
        <c:scaling>
          <c:orientation val="minMax"/>
        </c:scaling>
        <c:delete val="0"/>
        <c:axPos val="l"/>
        <c:majorGridlines/>
        <c:title>
          <c:tx>
            <c:rich>
              <a:bodyPr rot="-5400000" vert="horz"/>
              <a:lstStyle/>
              <a:p>
                <a:pPr>
                  <a:defRPr/>
                </a:pPr>
                <a:r>
                  <a:rPr lang="en-US"/>
                  <a:t>citations</a:t>
                </a:r>
              </a:p>
            </c:rich>
          </c:tx>
          <c:layout>
            <c:manualLayout>
              <c:xMode val="edge"/>
              <c:yMode val="edge"/>
              <c:x val="1.1042320261437909E-2"/>
              <c:y val="0.32028722222222222"/>
            </c:manualLayout>
          </c:layout>
          <c:overlay val="0"/>
        </c:title>
        <c:numFmt formatCode="General" sourceLinked="1"/>
        <c:majorTickMark val="out"/>
        <c:minorTickMark val="none"/>
        <c:tickLblPos val="nextTo"/>
        <c:crossAx val="174634832"/>
        <c:crosses val="autoZero"/>
        <c:crossBetween val="between"/>
      </c:valAx>
      <c:valAx>
        <c:axId val="174348288"/>
        <c:scaling>
          <c:orientation val="minMax"/>
        </c:scaling>
        <c:delete val="0"/>
        <c:axPos val="r"/>
        <c:title>
          <c:tx>
            <c:rich>
              <a:bodyPr rot="-5400000" vert="horz"/>
              <a:lstStyle/>
              <a:p>
                <a:pPr>
                  <a:defRPr/>
                </a:pPr>
                <a:r>
                  <a:rPr lang="en-US"/>
                  <a:t>readers</a:t>
                </a:r>
              </a:p>
            </c:rich>
          </c:tx>
          <c:overlay val="0"/>
        </c:title>
        <c:numFmt formatCode="General" sourceLinked="1"/>
        <c:majorTickMark val="out"/>
        <c:minorTickMark val="none"/>
        <c:tickLblPos val="nextTo"/>
        <c:crossAx val="174348848"/>
        <c:crosses val="max"/>
        <c:crossBetween val="between"/>
      </c:valAx>
      <c:catAx>
        <c:axId val="174348848"/>
        <c:scaling>
          <c:orientation val="minMax"/>
        </c:scaling>
        <c:delete val="1"/>
        <c:axPos val="b"/>
        <c:numFmt formatCode="General" sourceLinked="0"/>
        <c:majorTickMark val="out"/>
        <c:minorTickMark val="none"/>
        <c:tickLblPos val="nextTo"/>
        <c:crossAx val="174348288"/>
        <c:crosses val="autoZero"/>
        <c:auto val="1"/>
        <c:lblAlgn val="ctr"/>
        <c:lblOffset val="100"/>
        <c:noMultiLvlLbl val="0"/>
      </c:catAx>
    </c:plotArea>
    <c:legend>
      <c:legendPos val="r"/>
      <c:layout>
        <c:manualLayout>
          <c:xMode val="edge"/>
          <c:yMode val="edge"/>
          <c:x val="0.05"/>
          <c:y val="0.93480132691746864"/>
          <c:w val="0.94722222222222219"/>
          <c:h val="6.0952901720618242E-2"/>
        </c:manualLayout>
      </c:layout>
      <c:overlay val="0"/>
    </c:legend>
    <c:plotVisOnly val="1"/>
    <c:dispBlanksAs val="gap"/>
    <c:showDLblsOverMax val="0"/>
  </c:chart>
  <c:spPr>
    <a:ln>
      <a:noFill/>
    </a:ln>
  </c:spPr>
  <c:txPr>
    <a:bodyPr/>
    <a:lstStyle/>
    <a:p>
      <a:pPr>
        <a:defRPr sz="1600"/>
      </a:pPr>
      <a:endParaRPr lang="sr-Latn-R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2191045751633987"/>
          <c:y val="5.1400554097404488E-2"/>
          <c:w val="0.76911535947712417"/>
          <c:h val="0.79534703995333922"/>
        </c:manualLayout>
      </c:layout>
      <c:barChart>
        <c:barDir val="col"/>
        <c:grouping val="clustered"/>
        <c:varyColors val="0"/>
        <c:ser>
          <c:idx val="1"/>
          <c:order val="1"/>
          <c:tx>
            <c:strRef>
              <c:f>'FLI-IFADO'!$L$1</c:f>
              <c:strCache>
                <c:ptCount val="1"/>
                <c:pt idx="0">
                  <c:v>PubMed Central citations</c:v>
                </c:pt>
              </c:strCache>
            </c:strRef>
          </c:tx>
          <c:spPr>
            <a:solidFill>
              <a:schemeClr val="tx1">
                <a:lumMod val="65000"/>
                <a:lumOff val="35000"/>
              </a:schemeClr>
            </a:solidFill>
          </c:spPr>
          <c:invertIfNegative val="0"/>
          <c:cat>
            <c:strRef>
              <c:f>'FLI-IFADO'!$C$184:$C$455</c:f>
              <c:strCache>
                <c:ptCount val="272"/>
                <c:pt idx="0">
                  <c:v>10.3109/10408444.2011.558487</c:v>
                </c:pt>
                <c:pt idx="1">
                  <c:v>10.1038/nature11133</c:v>
                </c:pt>
                <c:pt idx="2">
                  <c:v>10.1158/1078-0432.ccr-11-2210</c:v>
                </c:pt>
                <c:pt idx="3">
                  <c:v>10.1371/journal.ppat.1002195</c:v>
                </c:pt>
                <c:pt idx="4">
                  <c:v>10.1093/hmg/ddr303</c:v>
                </c:pt>
                <c:pt idx="5">
                  <c:v>10.1016/j.cub.2011.03.065</c:v>
                </c:pt>
                <c:pt idx="6">
                  <c:v>10.1126/scisignal.2001325</c:v>
                </c:pt>
                <c:pt idx="7">
                  <c:v>10.1016/j.jhep.2010.11.027</c:v>
                </c:pt>
                <c:pt idx="8">
                  <c:v>10.1039/c0lc00172d</c:v>
                </c:pt>
                <c:pt idx="9">
                  <c:v>10.1016/j.ijpsycho.2011.11.015</c:v>
                </c:pt>
                <c:pt idx="10">
                  <c:v>10.1073/pnas.1117654109</c:v>
                </c:pt>
                <c:pt idx="11">
                  <c:v>10.1039/c1lc20257j</c:v>
                </c:pt>
                <c:pt idx="12">
                  <c:v>10.1016/j.neurobiolaging.2011.06.010</c:v>
                </c:pt>
                <c:pt idx="13">
                  <c:v>10.1097/fpc.0b013e3283493a23</c:v>
                </c:pt>
                <c:pt idx="14">
                  <c:v>10.1016/j.neuropsychologia.2010.11.038</c:v>
                </c:pt>
                <c:pt idx="15">
                  <c:v>10.1016/j.neuro.2011.10.002</c:v>
                </c:pt>
                <c:pt idx="16">
                  <c:v>10.1007/s00221-012-3011-1</c:v>
                </c:pt>
                <c:pt idx="17">
                  <c:v>10.1371/journal.pone.0018694</c:v>
                </c:pt>
                <c:pt idx="18">
                  <c:v>10.1016/j.neurobiolaging.2009.02.002</c:v>
                </c:pt>
                <c:pt idx="19">
                  <c:v>10.1016/j.neuroimage.2012.05.019</c:v>
                </c:pt>
                <c:pt idx="20">
                  <c:v>10.1007/s00204-011-0676-3</c:v>
                </c:pt>
                <c:pt idx="21">
                  <c:v>10.3389/fnhum.2012.00130</c:v>
                </c:pt>
                <c:pt idx="22">
                  <c:v>10.1016/j.tiv.2011.01.008</c:v>
                </c:pt>
                <c:pt idx="23">
                  <c:v>10.1111/j.1365-2249.2010.04250.x</c:v>
                </c:pt>
                <c:pt idx="24">
                  <c:v>10.1111/j.1753-4887.2011.00461.x</c:v>
                </c:pt>
                <c:pt idx="25">
                  <c:v>10.1016/j.bbalip.2011.11.008</c:v>
                </c:pt>
                <c:pt idx="26">
                  <c:v>10.1074/jbc.m111.304238</c:v>
                </c:pt>
                <c:pt idx="27">
                  <c:v>10.1016/j.bbr.2010.12.008</c:v>
                </c:pt>
                <c:pt idx="28">
                  <c:v>10.1016/j.neuropharm.2010.10.028</c:v>
                </c:pt>
                <c:pt idx="29">
                  <c:v>10.1007/s10549-010-0856-5</c:v>
                </c:pt>
                <c:pt idx="30">
                  <c:v>10.1016/j.neuroscience.2012.01.035</c:v>
                </c:pt>
                <c:pt idx="31">
                  <c:v>10.1016/j.bbrc.2010.11.083</c:v>
                </c:pt>
                <c:pt idx="32">
                  <c:v>10.1074/jbc.m111.225334</c:v>
                </c:pt>
                <c:pt idx="33">
                  <c:v>10.1016/j.neuropsychologia.2011.05.014</c:v>
                </c:pt>
                <c:pt idx="34">
                  <c:v>10.1093/ndt/gfr324</c:v>
                </c:pt>
                <c:pt idx="35">
                  <c:v>10.3389/fnhum.2011.00097</c:v>
                </c:pt>
                <c:pt idx="36">
                  <c:v>10.1016/j.humov.2010.07.004</c:v>
                </c:pt>
                <c:pt idx="37">
                  <c:v>10.1371/journal.pone.0025146</c:v>
                </c:pt>
                <c:pt idx="38">
                  <c:v>10.4161/onci.21653</c:v>
                </c:pt>
                <c:pt idx="39">
                  <c:v>10.1155/2011/436587</c:v>
                </c:pt>
                <c:pt idx="40">
                  <c:v>10.1007/s00426-011-0332-9</c:v>
                </c:pt>
                <c:pt idx="41">
                  <c:v>10.3389/fnhum.2012.00171</c:v>
                </c:pt>
                <c:pt idx="42">
                  <c:v>10.1016/j.neulet.2010.09.075</c:v>
                </c:pt>
                <c:pt idx="43">
                  <c:v>10.1111/j.1460-9568.2011.07617.x</c:v>
                </c:pt>
                <c:pt idx="44">
                  <c:v>10.1007/s00484-011-0451-4</c:v>
                </c:pt>
                <c:pt idx="45">
                  <c:v>10.1080/15287394.2012.675308</c:v>
                </c:pt>
                <c:pt idx="46">
                  <c:v>10.1371/journal.pone.0017482</c:v>
                </c:pt>
                <c:pt idx="47">
                  <c:v>10.1039/c0lc00089b</c:v>
                </c:pt>
                <c:pt idx="48">
                  <c:v>10.1016/j.brainres.2011.07.010</c:v>
                </c:pt>
                <c:pt idx="49">
                  <c:v>10.1371/journal.pone.0017482</c:v>
                </c:pt>
                <c:pt idx="50">
                  <c:v>10.1371/journal.pone.0048005</c:v>
                </c:pt>
                <c:pt idx="51">
                  <c:v>10.1186/1471-2105-12-478</c:v>
                </c:pt>
                <c:pt idx="52">
                  <c:v>10.1080/00140139.2012.703697</c:v>
                </c:pt>
                <c:pt idx="53">
                  <c:v>10.1007/s00221-010-2456-3</c:v>
                </c:pt>
                <c:pt idx="54">
                  <c:v>10.3389/fpsyg.2011.00186</c:v>
                </c:pt>
                <c:pt idx="55">
                  <c:v>10.1152/jn.00043.2011</c:v>
                </c:pt>
                <c:pt idx="56">
                  <c:v>10.1080/00140139.2010.535023</c:v>
                </c:pt>
                <c:pt idx="57">
                  <c:v>10.1002/ijc.27537</c:v>
                </c:pt>
                <c:pt idx="58">
                  <c:v>10.1016/j.neuropsychologia.2011.08.024</c:v>
                </c:pt>
                <c:pt idx="59">
                  <c:v>10.1007/s00221-011-2656-5</c:v>
                </c:pt>
                <c:pt idx="60">
                  <c:v>10.1016/j.humov.2012.01.004</c:v>
                </c:pt>
                <c:pt idx="61">
                  <c:v>10.1007/s00204-012-0854-y</c:v>
                </c:pt>
                <c:pt idx="62">
                  <c:v>10.1016/j.neuroimage.2012.08.079</c:v>
                </c:pt>
                <c:pt idx="63">
                  <c:v>10.1016/j.brainres.2011.08.001</c:v>
                </c:pt>
                <c:pt idx="64">
                  <c:v>10.1007/s00204-012-0907-2</c:v>
                </c:pt>
                <c:pt idx="65">
                  <c:v>10.1016/j.visres.2011.06.014</c:v>
                </c:pt>
                <c:pt idx="66">
                  <c:v>10.1007/s00204-011-0747-5</c:v>
                </c:pt>
                <c:pt idx="67">
                  <c:v>10.1007/s00484-011-0454-1</c:v>
                </c:pt>
                <c:pt idx="68">
                  <c:v>10.1080/15287394.2012.709170</c:v>
                </c:pt>
                <c:pt idx="69">
                  <c:v>10.1007/s00484-011-0424-7</c:v>
                </c:pt>
                <c:pt idx="70">
                  <c:v>10.1007/s00204-011-0692-3</c:v>
                </c:pt>
                <c:pt idx="71">
                  <c:v>10.1007/s00484-011-0410-0</c:v>
                </c:pt>
                <c:pt idx="72">
                  <c:v>10.1007/s00204-010-0612-y</c:v>
                </c:pt>
                <c:pt idx="73">
                  <c:v>10.1016/j.bbr.2012.10.050</c:v>
                </c:pt>
                <c:pt idx="74">
                  <c:v>10.1007/s00221-012-3013-z</c:v>
                </c:pt>
                <c:pt idx="75">
                  <c:v>10.1111/j.1475-1313.2012.00926.x</c:v>
                </c:pt>
                <c:pt idx="76">
                  <c:v>10.1016/j.neulet.2011.11.011</c:v>
                </c:pt>
                <c:pt idx="77">
                  <c:v>10.1016/j.heares.2010.11.005</c:v>
                </c:pt>
                <c:pt idx="78">
                  <c:v>10.1080/17470218.2011.654126</c:v>
                </c:pt>
                <c:pt idx="79">
                  <c:v>10.1016/j.humov.2011.07.002</c:v>
                </c:pt>
                <c:pt idx="80">
                  <c:v>10.1016/j.neuropsychologia.2010.11.037</c:v>
                </c:pt>
                <c:pt idx="81">
                  <c:v>10.1167/iovs.12-9707</c:v>
                </c:pt>
                <c:pt idx="82">
                  <c:v>10.1111/j.1460-9568.2012.08270.x</c:v>
                </c:pt>
                <c:pt idx="83">
                  <c:v>10.1007/s00204-011-0787-x</c:v>
                </c:pt>
                <c:pt idx="84">
                  <c:v>10.1007/s00204-011-0785-z</c:v>
                </c:pt>
                <c:pt idx="85">
                  <c:v>10.1016/j.ijpsycho.2011.08.005</c:v>
                </c:pt>
                <c:pt idx="86">
                  <c:v>10.1371/journal.pone.0043150</c:v>
                </c:pt>
                <c:pt idx="87">
                  <c:v>10.1007/s10735-011-9342-6</c:v>
                </c:pt>
                <c:pt idx="88">
                  <c:v>10.1371/journal.pone.0044741</c:v>
                </c:pt>
                <c:pt idx="89">
                  <c:v>10.1080/15287394.2012.707602</c:v>
                </c:pt>
                <c:pt idx="90">
                  <c:v>10.1016/j.neuropsychologia.2012.09.042</c:v>
                </c:pt>
                <c:pt idx="91">
                  <c:v>10.1080/17470919.2011.576871</c:v>
                </c:pt>
                <c:pt idx="92">
                  <c:v>10.1007/s00221-012-3076-x</c:v>
                </c:pt>
                <c:pt idx="93">
                  <c:v>10.1007/s00426-011-0355-2</c:v>
                </c:pt>
                <c:pt idx="94">
                  <c:v>10.1007/bf02959255</c:v>
                </c:pt>
                <c:pt idx="95">
                  <c:v>10.1002/cm.21023</c:v>
                </c:pt>
                <c:pt idx="96">
                  <c:v>10.1007/s00204-010-0635-4</c:v>
                </c:pt>
                <c:pt idx="97">
                  <c:v>10.1371/journal.pone.0051880</c:v>
                </c:pt>
                <c:pt idx="98">
                  <c:v>10.1007/978-1-61779-367-7_8</c:v>
                </c:pt>
                <c:pt idx="99">
                  <c:v>10.1007/s00204-012-0812-8</c:v>
                </c:pt>
                <c:pt idx="100">
                  <c:v>10.1007/s00204-011-0694-1</c:v>
                </c:pt>
                <c:pt idx="101">
                  <c:v>10.1016/j.cortex.2010.08.002</c:v>
                </c:pt>
                <c:pt idx="102">
                  <c:v>10.1111/j.1469-8986.2012.01462.x</c:v>
                </c:pt>
                <c:pt idx="103">
                  <c:v>10.1155/2012/529057</c:v>
                </c:pt>
                <c:pt idx="104">
                  <c:v>10.1093/annhyg/mes088</c:v>
                </c:pt>
                <c:pt idx="105">
                  <c:v>10.1080/15287394.2012.674904</c:v>
                </c:pt>
                <c:pt idx="106">
                  <c:v>10.1080/15287394.2012.709167</c:v>
                </c:pt>
                <c:pt idx="107">
                  <c:v>10.1007/s00204-012-0954-8</c:v>
                </c:pt>
                <c:pt idx="108">
                  <c:v>10.1007/s00204-012-0866-7</c:v>
                </c:pt>
                <c:pt idx="109">
                  <c:v>10.1027/2151-2604/a000084</c:v>
                </c:pt>
                <c:pt idx="110">
                  <c:v>10.3389/fimmu.2012.00359</c:v>
                </c:pt>
                <c:pt idx="111">
                  <c:v>10.1027/2151-2604/a000100</c:v>
                </c:pt>
                <c:pt idx="112">
                  <c:v>10.1007/s00204-011-0743-9</c:v>
                </c:pt>
                <c:pt idx="113">
                  <c:v>10.1007/s00426-011-0396-6</c:v>
                </c:pt>
                <c:pt idx="114">
                  <c:v>10.1515/1544-6115.1694</c:v>
                </c:pt>
                <c:pt idx="115">
                  <c:v>10.1039/c0ja00007h</c:v>
                </c:pt>
                <c:pt idx="116">
                  <c:v>10.1037/a0022934</c:v>
                </c:pt>
                <c:pt idx="117">
                  <c:v>10.1016/j.neuropharm.2011.10.012</c:v>
                </c:pt>
                <c:pt idx="118">
                  <c:v>10.1080/15287394.2012.709168</c:v>
                </c:pt>
                <c:pt idx="119">
                  <c:v>10.1007/s00204-011-0738-6</c:v>
                </c:pt>
                <c:pt idx="120">
                  <c:v>10.1016/j.actpsy.2012.08.002</c:v>
                </c:pt>
                <c:pt idx="121">
                  <c:v>10.3389/fpsyg.2012.00164</c:v>
                </c:pt>
                <c:pt idx="122">
                  <c:v>10.1177/1477153511405808</c:v>
                </c:pt>
                <c:pt idx="123">
                  <c:v>10.1007/s00204-012-0850-2</c:v>
                </c:pt>
                <c:pt idx="124">
                  <c:v>10.1016/j.physbeh.2012.09.004</c:v>
                </c:pt>
                <c:pt idx="125">
                  <c:v>10.1016/j.neuroimage.2010.10.031</c:v>
                </c:pt>
                <c:pt idx="126">
                  <c:v>10.1016/j.toxlet.2012.03.709</c:v>
                </c:pt>
                <c:pt idx="127">
                  <c:v>10.1007/978-3-8349-6664-3_8</c:v>
                </c:pt>
                <c:pt idx="128">
                  <c:v>10.1080/00222895.2011.571727</c:v>
                </c:pt>
                <c:pt idx="129">
                  <c:v>10.3758/s13423-011-0193-7</c:v>
                </c:pt>
                <c:pt idx="130">
                  <c:v>10.1007/s00204-012-0953-9</c:v>
                </c:pt>
                <c:pt idx="131">
                  <c:v>10.14573/altex.2011.3.183</c:v>
                </c:pt>
                <c:pt idx="132">
                  <c:v>10.1007/s00221-012-3003-1</c:v>
                </c:pt>
                <c:pt idx="133">
                  <c:v>10.1039/c1ja10227c</c:v>
                </c:pt>
                <c:pt idx="134">
                  <c:v>10.4161/cc.22544</c:v>
                </c:pt>
                <c:pt idx="135">
                  <c:v>10.1039/c0ja00077a</c:v>
                </c:pt>
                <c:pt idx="136">
                  <c:v>10.1163/187847612x646505</c:v>
                </c:pt>
                <c:pt idx="137">
                  <c:v>10.1371/journal.pone.0044912</c:v>
                </c:pt>
                <c:pt idx="138">
                  <c:v>10.1039/c1mt90012a</c:v>
                </c:pt>
                <c:pt idx="139">
                  <c:v>10.1039/c1ja10090d</c:v>
                </c:pt>
                <c:pt idx="140">
                  <c:v>10.1007/s00204-012-0892-5</c:v>
                </c:pt>
                <c:pt idx="141">
                  <c:v>10.1007/s00204-012-0879-2</c:v>
                </c:pt>
                <c:pt idx="142">
                  <c:v>10.1016/j.toxlet.2011.07.003</c:v>
                </c:pt>
                <c:pt idx="143">
                  <c:v>10.3403/30255195</c:v>
                </c:pt>
                <c:pt idx="144">
                  <c:v>10.1007/s00426-011-0344-5</c:v>
                </c:pt>
                <c:pt idx="145">
                  <c:v>10.1109/tnsre.2012.2195554</c:v>
                </c:pt>
                <c:pt idx="146">
                  <c:v>10.1027/1866-5888/a000063</c:v>
                </c:pt>
                <c:pt idx="147">
                  <c:v>10.1186/1471-2407-12-562</c:v>
                </c:pt>
                <c:pt idx="148">
                  <c:v>10.1002/mnfr.201000325</c:v>
                </c:pt>
                <c:pt idx="149">
                  <c:v>10.1007/s00204-012-0843-1</c:v>
                </c:pt>
                <c:pt idx="150">
                  <c:v>10.1007/s00204-012-0928-x</c:v>
                </c:pt>
                <c:pt idx="151">
                  <c:v>10.1016/j.enbuild.2012.02.046</c:v>
                </c:pt>
                <c:pt idx="152">
                  <c:v>10.1027/0269-8803/a000058</c:v>
                </c:pt>
                <c:pt idx="153">
                  <c:v>10.1007/s00204-011-0798-7</c:v>
                </c:pt>
                <c:pt idx="154">
                  <c:v>10.3109/08958378.2011.640362</c:v>
                </c:pt>
                <c:pt idx="155">
                  <c:v>10.2314/gbv:600333280</c:v>
                </c:pt>
                <c:pt idx="156">
                  <c:v>10.1007/s12550-011-0100-0</c:v>
                </c:pt>
                <c:pt idx="157">
                  <c:v>10.1026/0033-3042/a000117</c:v>
                </c:pt>
                <c:pt idx="158">
                  <c:v>10.1016/j.neuro.2012.06.014</c:v>
                </c:pt>
                <c:pt idx="159">
                  <c:v>10.1080/15287394.2012.707601</c:v>
                </c:pt>
                <c:pt idx="160">
                  <c:v>10.1007/bf03344993</c:v>
                </c:pt>
                <c:pt idx="161">
                  <c:v>10.1027/0269-8803/a000054</c:v>
                </c:pt>
                <c:pt idx="162">
                  <c:v>10.1007/s00120-011-2704-6</c:v>
                </c:pt>
                <c:pt idx="163">
                  <c:v>10.1016/j.toxlet.2011.05.716</c:v>
                </c:pt>
                <c:pt idx="164">
                  <c:v>10.1016/j.neulet.2011.01.051</c:v>
                </c:pt>
                <c:pt idx="165">
                  <c:v>10.1016/j.toxlet.2012.03.470</c:v>
                </c:pt>
                <c:pt idx="166">
                  <c:v>10.1002/9781118133880.hop204012</c:v>
                </c:pt>
                <c:pt idx="167">
                  <c:v>10.1007/s00204-012-0959-3</c:v>
                </c:pt>
                <c:pt idx="168">
                  <c:v>10.2741/e517</c:v>
                </c:pt>
                <c:pt idx="169">
                  <c:v>10.1026/0932-4089/a000079</c:v>
                </c:pt>
                <c:pt idx="170">
                  <c:v>10.1371/journal.pone.0042849</c:v>
                </c:pt>
                <c:pt idx="171">
                  <c:v>10.1016/j.neuro.2012.03.010</c:v>
                </c:pt>
                <c:pt idx="172">
                  <c:v>10.1016/j.toxlet.2012.03.131</c:v>
                </c:pt>
                <c:pt idx="173">
                  <c:v>10.3233/wor-2012-0084-5145</c:v>
                </c:pt>
                <c:pt idx="174">
                  <c:v>10.1007/s00204-012-0900-9</c:v>
                </c:pt>
                <c:pt idx="175">
                  <c:v>10.1111/j.2044-8325.2012.02058.x</c:v>
                </c:pt>
                <c:pt idx="176">
                  <c:v>10.1007/s00204-012-0951-y</c:v>
                </c:pt>
                <c:pt idx="177">
                  <c:v>10.2741/e585</c:v>
                </c:pt>
                <c:pt idx="178">
                  <c:v>10.1007/978-3-642-19920-2_11</c:v>
                </c:pt>
                <c:pt idx="179">
                  <c:v>10.1007/s12651-011-0094-2</c:v>
                </c:pt>
                <c:pt idx="180">
                  <c:v>10.1007/s00204-011-0783-1</c:v>
                </c:pt>
                <c:pt idx="181">
                  <c:v>10.1080/15287394.2012.675305</c:v>
                </c:pt>
                <c:pt idx="182">
                  <c:v>10.3920/wmj2011.1295</c:v>
                </c:pt>
                <c:pt idx="183">
                  <c:v>10.1016/j.apacoust.2010.11.005</c:v>
                </c:pt>
                <c:pt idx="184">
                  <c:v>10.1007/s00204-012-0973-5</c:v>
                </c:pt>
                <c:pt idx="185">
                  <c:v>10.1007/s00204-012-0816-4</c:v>
                </c:pt>
                <c:pt idx="186">
                  <c:v>10.5271/sjweh.3121</c:v>
                </c:pt>
                <c:pt idx="187">
                  <c:v>10.1016/j.molonc.2012.07.001</c:v>
                </c:pt>
                <c:pt idx="188">
                  <c:v>10.1007/s00204-012-0889-0</c:v>
                </c:pt>
                <c:pt idx="189">
                  <c:v>10.1007/s00221-012-3190-9</c:v>
                </c:pt>
                <c:pt idx="190">
                  <c:v>10.1145/2074712.2074730</c:v>
                </c:pt>
                <c:pt idx="191">
                  <c:v>10.1027/0269-8803/a000076</c:v>
                </c:pt>
                <c:pt idx="192">
                  <c:v>10.1080/15287394.2012.674912</c:v>
                </c:pt>
                <c:pt idx="193">
                  <c:v>10.1007/978-94-007-1567-7_11</c:v>
                </c:pt>
                <c:pt idx="194">
                  <c:v>10.1007/s00484-011-0452-3</c:v>
                </c:pt>
                <c:pt idx="195">
                  <c:v>10.1080/15287394.2012.675309</c:v>
                </c:pt>
                <c:pt idx="196">
                  <c:v>10.1007/s00204-012-0972-6</c:v>
                </c:pt>
                <c:pt idx="197">
                  <c:v>10.1016/j.toxlet.2012.03.654</c:v>
                </c:pt>
                <c:pt idx="198">
                  <c:v>10.1590/s1678-86212012000100004</c:v>
                </c:pt>
                <c:pt idx="199">
                  <c:v>10.1016/j.humov.2012.06.007</c:v>
                </c:pt>
                <c:pt idx="200">
                  <c:v>10.1027/1618-3169/a000136</c:v>
                </c:pt>
                <c:pt idx="201">
                  <c:v>10.1007/s00204-012-0887-2</c:v>
                </c:pt>
                <c:pt idx="202">
                  <c:v>10.1111/j.1464-0597.2011.00479.x</c:v>
                </c:pt>
                <c:pt idx="203">
                  <c:v>10.2741/e585</c:v>
                </c:pt>
                <c:pt idx="204">
                  <c:v>10.2741/e375</c:v>
                </c:pt>
                <c:pt idx="205">
                  <c:v>10.1080/15287394.2012.709166</c:v>
                </c:pt>
                <c:pt idx="206">
                  <c:v>10.3758/s13423-011-0193-7</c:v>
                </c:pt>
                <c:pt idx="207">
                  <c:v>10.1007/s00204-012-0921-4</c:v>
                </c:pt>
                <c:pt idx="208">
                  <c:v>10.1016/j.jtemb.2012.03.008</c:v>
                </c:pt>
                <c:pt idx="209">
                  <c:v>10.1007/s00204-012-0941-0</c:v>
                </c:pt>
                <c:pt idx="210">
                  <c:v>10.1080/20445911.2011.598855</c:v>
                </c:pt>
                <c:pt idx="211">
                  <c:v>10.1007/s00204-011-0643-z</c:v>
                </c:pt>
                <c:pt idx="212">
                  <c:v>10.1007/s12268-012-0210-z</c:v>
                </c:pt>
                <c:pt idx="213">
                  <c:v>10.1080/15287394.2012.675310</c:v>
                </c:pt>
                <c:pt idx="214">
                  <c:v>10.1007/s12651-011-0090-6</c:v>
                </c:pt>
                <c:pt idx="215">
                  <c:v>10.1016/j.cub.2012.08.012</c:v>
                </c:pt>
                <c:pt idx="216">
                  <c:v>10.1037/a0022134</c:v>
                </c:pt>
                <c:pt idx="217">
                  <c:v>10.1016/j.neuro.2011.12.012</c:v>
                </c:pt>
                <c:pt idx="218">
                  <c:v>10.1007/s00204-011-0764-4</c:v>
                </c:pt>
                <c:pt idx="219">
                  <c:v>10.1371/journal.pone.0044706</c:v>
                </c:pt>
                <c:pt idx="220">
                  <c:v>10.1016/j.brainres.2011.07.051</c:v>
                </c:pt>
                <c:pt idx="221">
                  <c:v>10.2741/3995</c:v>
                </c:pt>
                <c:pt idx="222">
                  <c:v>10.1016/j.ijnurstu.2010.04.003</c:v>
                </c:pt>
                <c:pt idx="223">
                  <c:v>10.1007/s00204-012-0950-z</c:v>
                </c:pt>
                <c:pt idx="224">
                  <c:v>10.1016/j.bbr.2011.05.015</c:v>
                </c:pt>
                <c:pt idx="225">
                  <c:v>10.1080/20445911.2011.532119</c:v>
                </c:pt>
                <c:pt idx="226">
                  <c:v>10.1016/j.actpsy.2012.09.014</c:v>
                </c:pt>
                <c:pt idx="227">
                  <c:v>10.1260/0263-0923.30.4.277</c:v>
                </c:pt>
                <c:pt idx="228">
                  <c:v>10.1016/j.toxlet.2011.05.815</c:v>
                </c:pt>
                <c:pt idx="229">
                  <c:v>10.1007/s00204-011-0784-0</c:v>
                </c:pt>
                <c:pt idx="230">
                  <c:v>10.1080/15287394.2012.675313</c:v>
                </c:pt>
                <c:pt idx="231">
                  <c:v>10.1080/15287394.2012.675307</c:v>
                </c:pt>
                <c:pt idx="232">
                  <c:v>10.3205/11dgch730</c:v>
                </c:pt>
                <c:pt idx="233">
                  <c:v>10.2174/092986712799945049</c:v>
                </c:pt>
                <c:pt idx="234">
                  <c:v>10.1167/iovs.11-8237</c:v>
                </c:pt>
                <c:pt idx="235">
                  <c:v>10.1080/15287394.2012.675311</c:v>
                </c:pt>
                <c:pt idx="236">
                  <c:v>10.1027/0269-8803/a000057</c:v>
                </c:pt>
                <c:pt idx="237">
                  <c:v>10.1007/s12529-011-9181-6</c:v>
                </c:pt>
                <c:pt idx="238">
                  <c:v>10.1080/15287394.2012.675301</c:v>
                </c:pt>
                <c:pt idx="239">
                  <c:v>10.1177/0018720811402068</c:v>
                </c:pt>
                <c:pt idx="240">
                  <c:v>10.1371/journal.pone.0041872</c:v>
                </c:pt>
                <c:pt idx="241">
                  <c:v>10.1055/s-0033-1341442</c:v>
                </c:pt>
                <c:pt idx="242">
                  <c:v>10.1186/1745-6673-6-17</c:v>
                </c:pt>
                <c:pt idx="243">
                  <c:v>10.1167/iovs.10-6499</c:v>
                </c:pt>
                <c:pt idx="244">
                  <c:v>10.1007/s00204-012-0813-7</c:v>
                </c:pt>
                <c:pt idx="245">
                  <c:v>10.1007/s00204-011-0666-5</c:v>
                </c:pt>
                <c:pt idx="246">
                  <c:v>10.1027/2151-2604/a000083</c:v>
                </c:pt>
                <c:pt idx="247">
                  <c:v>10.3758/s13415-012-0116-8</c:v>
                </c:pt>
                <c:pt idx="248">
                  <c:v>10.1016/j.apacoust.2011.06.003</c:v>
                </c:pt>
                <c:pt idx="249">
                  <c:v>10.1080/02678373.2012.660367</c:v>
                </c:pt>
                <c:pt idx="250">
                  <c:v>10.1007/s00221-012-3088-6</c:v>
                </c:pt>
                <c:pt idx="251">
                  <c:v>10.5491/shaw.2011.2.4.355</c:v>
                </c:pt>
                <c:pt idx="252">
                  <c:v>10.1007/s00204-012-0898-z</c:v>
                </c:pt>
                <c:pt idx="253">
                  <c:v>10.1016/j.brainres.2012.05.033</c:v>
                </c:pt>
                <c:pt idx="254">
                  <c:v>10.1039/9781849732925-00065</c:v>
                </c:pt>
                <c:pt idx="255">
                  <c:v>10.1016/j.jtemb.2012.04.013</c:v>
                </c:pt>
                <c:pt idx="256">
                  <c:v>10.1177/1477153511418769</c:v>
                </c:pt>
                <c:pt idx="257">
                  <c:v>10.1007/s00204-012-0923-2</c:v>
                </c:pt>
                <c:pt idx="258">
                  <c:v>10.1016/j.toxlet.2012.03.749</c:v>
                </c:pt>
                <c:pt idx="259">
                  <c:v>10.2741/4064</c:v>
                </c:pt>
                <c:pt idx="260">
                  <c:v>10.1080/00140139.2013.835872</c:v>
                </c:pt>
                <c:pt idx="261">
                  <c:v>10.1007/s00204-011-0792-0</c:v>
                </c:pt>
                <c:pt idx="262">
                  <c:v>10.1007/bf03345038</c:v>
                </c:pt>
                <c:pt idx="263">
                  <c:v>10.1007/s00204-014-1235-5</c:v>
                </c:pt>
                <c:pt idx="264">
                  <c:v>10.1007/s00204-011-0650-0</c:v>
                </c:pt>
                <c:pt idx="265">
                  <c:v>10.1027/1618-3169/a000146</c:v>
                </c:pt>
                <c:pt idx="266">
                  <c:v>10.1007/bf03345003</c:v>
                </c:pt>
                <c:pt idx="267">
                  <c:v>10.1016/j.neuropsychologia.2012.09.033</c:v>
                </c:pt>
                <c:pt idx="268">
                  <c:v>10.1007/s00204-011-0737-7</c:v>
                </c:pt>
                <c:pt idx="269">
                  <c:v>10.4049/jimmunol.1100433</c:v>
                </c:pt>
                <c:pt idx="270">
                  <c:v>10.1016/j.toxlet.2011.05.816</c:v>
                </c:pt>
                <c:pt idx="271">
                  <c:v>10.1007/s00204-011-0744-8</c:v>
                </c:pt>
              </c:strCache>
            </c:strRef>
          </c:cat>
          <c:val>
            <c:numRef>
              <c:f>'FLI-IFADO'!$L$184:$L$455</c:f>
              <c:numCache>
                <c:formatCode>General</c:formatCode>
                <c:ptCount val="272"/>
                <c:pt idx="0">
                  <c:v>19</c:v>
                </c:pt>
                <c:pt idx="1">
                  <c:v>18</c:v>
                </c:pt>
                <c:pt idx="2">
                  <c:v>15</c:v>
                </c:pt>
                <c:pt idx="3">
                  <c:v>12</c:v>
                </c:pt>
                <c:pt idx="4">
                  <c:v>11</c:v>
                </c:pt>
                <c:pt idx="5">
                  <c:v>8</c:v>
                </c:pt>
                <c:pt idx="6">
                  <c:v>8</c:v>
                </c:pt>
                <c:pt idx="7">
                  <c:v>7</c:v>
                </c:pt>
                <c:pt idx="8">
                  <c:v>7</c:v>
                </c:pt>
                <c:pt idx="9">
                  <c:v>6</c:v>
                </c:pt>
                <c:pt idx="10">
                  <c:v>6</c:v>
                </c:pt>
                <c:pt idx="11">
                  <c:v>6</c:v>
                </c:pt>
                <c:pt idx="12">
                  <c:v>6</c:v>
                </c:pt>
                <c:pt idx="13">
                  <c:v>5</c:v>
                </c:pt>
                <c:pt idx="14">
                  <c:v>4</c:v>
                </c:pt>
                <c:pt idx="15">
                  <c:v>4</c:v>
                </c:pt>
                <c:pt idx="16">
                  <c:v>4</c:v>
                </c:pt>
                <c:pt idx="17">
                  <c:v>4</c:v>
                </c:pt>
                <c:pt idx="18">
                  <c:v>4</c:v>
                </c:pt>
                <c:pt idx="19">
                  <c:v>4</c:v>
                </c:pt>
                <c:pt idx="20">
                  <c:v>4</c:v>
                </c:pt>
                <c:pt idx="21">
                  <c:v>3</c:v>
                </c:pt>
                <c:pt idx="22">
                  <c:v>3</c:v>
                </c:pt>
                <c:pt idx="23">
                  <c:v>3</c:v>
                </c:pt>
                <c:pt idx="24">
                  <c:v>3</c:v>
                </c:pt>
                <c:pt idx="25">
                  <c:v>3</c:v>
                </c:pt>
                <c:pt idx="26">
                  <c:v>3</c:v>
                </c:pt>
                <c:pt idx="27">
                  <c:v>3</c:v>
                </c:pt>
                <c:pt idx="28">
                  <c:v>3</c:v>
                </c:pt>
                <c:pt idx="29">
                  <c:v>3</c:v>
                </c:pt>
                <c:pt idx="30">
                  <c:v>3</c:v>
                </c:pt>
                <c:pt idx="31">
                  <c:v>3</c:v>
                </c:pt>
                <c:pt idx="32">
                  <c:v>3</c:v>
                </c:pt>
                <c:pt idx="33">
                  <c:v>3</c:v>
                </c:pt>
                <c:pt idx="34">
                  <c:v>3</c:v>
                </c:pt>
                <c:pt idx="35">
                  <c:v>2</c:v>
                </c:pt>
                <c:pt idx="36">
                  <c:v>2</c:v>
                </c:pt>
                <c:pt idx="37">
                  <c:v>2</c:v>
                </c:pt>
                <c:pt idx="38">
                  <c:v>2</c:v>
                </c:pt>
                <c:pt idx="39">
                  <c:v>2</c:v>
                </c:pt>
                <c:pt idx="40">
                  <c:v>2</c:v>
                </c:pt>
                <c:pt idx="41">
                  <c:v>2</c:v>
                </c:pt>
                <c:pt idx="42">
                  <c:v>2</c:v>
                </c:pt>
                <c:pt idx="43">
                  <c:v>2</c:v>
                </c:pt>
                <c:pt idx="44">
                  <c:v>2</c:v>
                </c:pt>
                <c:pt idx="45">
                  <c:v>2</c:v>
                </c:pt>
                <c:pt idx="46">
                  <c:v>2</c:v>
                </c:pt>
                <c:pt idx="47">
                  <c:v>2</c:v>
                </c:pt>
                <c:pt idx="48">
                  <c:v>2</c:v>
                </c:pt>
                <c:pt idx="49">
                  <c:v>2</c:v>
                </c:pt>
                <c:pt idx="50">
                  <c:v>2</c:v>
                </c:pt>
                <c:pt idx="51">
                  <c:v>2</c:v>
                </c:pt>
                <c:pt idx="52">
                  <c:v>2</c:v>
                </c:pt>
                <c:pt idx="53">
                  <c:v>2</c:v>
                </c:pt>
                <c:pt idx="54">
                  <c:v>2</c:v>
                </c:pt>
                <c:pt idx="55">
                  <c:v>2</c:v>
                </c:pt>
                <c:pt idx="56">
                  <c:v>2</c:v>
                </c:pt>
                <c:pt idx="57">
                  <c:v>2</c:v>
                </c:pt>
                <c:pt idx="58">
                  <c:v>2</c:v>
                </c:pt>
                <c:pt idx="59">
                  <c:v>2</c:v>
                </c:pt>
                <c:pt idx="60">
                  <c:v>2</c:v>
                </c:pt>
                <c:pt idx="61">
                  <c:v>2</c:v>
                </c:pt>
                <c:pt idx="62">
                  <c:v>2</c:v>
                </c:pt>
                <c:pt idx="63">
                  <c:v>2</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pt idx="100">
                  <c:v>1</c:v>
                </c:pt>
                <c:pt idx="101">
                  <c:v>1</c:v>
                </c:pt>
                <c:pt idx="102">
                  <c:v>1</c:v>
                </c:pt>
                <c:pt idx="103">
                  <c:v>1</c:v>
                </c:pt>
                <c:pt idx="104">
                  <c:v>1</c:v>
                </c:pt>
              </c:numCache>
            </c:numRef>
          </c:val>
        </c:ser>
        <c:dLbls>
          <c:showLegendKey val="0"/>
          <c:showVal val="0"/>
          <c:showCatName val="0"/>
          <c:showSerName val="0"/>
          <c:showPercent val="0"/>
          <c:showBubbleSize val="0"/>
        </c:dLbls>
        <c:gapWidth val="0"/>
        <c:axId val="174351648"/>
        <c:axId val="174352208"/>
      </c:barChart>
      <c:lineChart>
        <c:grouping val="standard"/>
        <c:varyColors val="0"/>
        <c:ser>
          <c:idx val="0"/>
          <c:order val="0"/>
          <c:tx>
            <c:strRef>
              <c:f>'FLI-IFADO'!$H$1</c:f>
              <c:strCache>
                <c:ptCount val="1"/>
                <c:pt idx="0">
                  <c:v>Mendeley readers</c:v>
                </c:pt>
              </c:strCache>
            </c:strRef>
          </c:tx>
          <c:spPr>
            <a:ln w="19050">
              <a:solidFill>
                <a:schemeClr val="bg1">
                  <a:lumMod val="65000"/>
                </a:schemeClr>
              </a:solidFill>
            </a:ln>
          </c:spPr>
          <c:marker>
            <c:symbol val="none"/>
          </c:marker>
          <c:cat>
            <c:strRef>
              <c:f>'FLI-IFADO'!$C$184:$C$455</c:f>
              <c:strCache>
                <c:ptCount val="272"/>
                <c:pt idx="0">
                  <c:v>10.3109/10408444.2011.558487</c:v>
                </c:pt>
                <c:pt idx="1">
                  <c:v>10.1038/nature11133</c:v>
                </c:pt>
                <c:pt idx="2">
                  <c:v>10.1158/1078-0432.ccr-11-2210</c:v>
                </c:pt>
                <c:pt idx="3">
                  <c:v>10.1371/journal.ppat.1002195</c:v>
                </c:pt>
                <c:pt idx="4">
                  <c:v>10.1093/hmg/ddr303</c:v>
                </c:pt>
                <c:pt idx="5">
                  <c:v>10.1016/j.cub.2011.03.065</c:v>
                </c:pt>
                <c:pt idx="6">
                  <c:v>10.1126/scisignal.2001325</c:v>
                </c:pt>
                <c:pt idx="7">
                  <c:v>10.1016/j.jhep.2010.11.027</c:v>
                </c:pt>
                <c:pt idx="8">
                  <c:v>10.1039/c0lc00172d</c:v>
                </c:pt>
                <c:pt idx="9">
                  <c:v>10.1016/j.ijpsycho.2011.11.015</c:v>
                </c:pt>
                <c:pt idx="10">
                  <c:v>10.1073/pnas.1117654109</c:v>
                </c:pt>
                <c:pt idx="11">
                  <c:v>10.1039/c1lc20257j</c:v>
                </c:pt>
                <c:pt idx="12">
                  <c:v>10.1016/j.neurobiolaging.2011.06.010</c:v>
                </c:pt>
                <c:pt idx="13">
                  <c:v>10.1097/fpc.0b013e3283493a23</c:v>
                </c:pt>
                <c:pt idx="14">
                  <c:v>10.1016/j.neuropsychologia.2010.11.038</c:v>
                </c:pt>
                <c:pt idx="15">
                  <c:v>10.1016/j.neuro.2011.10.002</c:v>
                </c:pt>
                <c:pt idx="16">
                  <c:v>10.1007/s00221-012-3011-1</c:v>
                </c:pt>
                <c:pt idx="17">
                  <c:v>10.1371/journal.pone.0018694</c:v>
                </c:pt>
                <c:pt idx="18">
                  <c:v>10.1016/j.neurobiolaging.2009.02.002</c:v>
                </c:pt>
                <c:pt idx="19">
                  <c:v>10.1016/j.neuroimage.2012.05.019</c:v>
                </c:pt>
                <c:pt idx="20">
                  <c:v>10.1007/s00204-011-0676-3</c:v>
                </c:pt>
                <c:pt idx="21">
                  <c:v>10.3389/fnhum.2012.00130</c:v>
                </c:pt>
                <c:pt idx="22">
                  <c:v>10.1016/j.tiv.2011.01.008</c:v>
                </c:pt>
                <c:pt idx="23">
                  <c:v>10.1111/j.1365-2249.2010.04250.x</c:v>
                </c:pt>
                <c:pt idx="24">
                  <c:v>10.1111/j.1753-4887.2011.00461.x</c:v>
                </c:pt>
                <c:pt idx="25">
                  <c:v>10.1016/j.bbalip.2011.11.008</c:v>
                </c:pt>
                <c:pt idx="26">
                  <c:v>10.1074/jbc.m111.304238</c:v>
                </c:pt>
                <c:pt idx="27">
                  <c:v>10.1016/j.bbr.2010.12.008</c:v>
                </c:pt>
                <c:pt idx="28">
                  <c:v>10.1016/j.neuropharm.2010.10.028</c:v>
                </c:pt>
                <c:pt idx="29">
                  <c:v>10.1007/s10549-010-0856-5</c:v>
                </c:pt>
                <c:pt idx="30">
                  <c:v>10.1016/j.neuroscience.2012.01.035</c:v>
                </c:pt>
                <c:pt idx="31">
                  <c:v>10.1016/j.bbrc.2010.11.083</c:v>
                </c:pt>
                <c:pt idx="32">
                  <c:v>10.1074/jbc.m111.225334</c:v>
                </c:pt>
                <c:pt idx="33">
                  <c:v>10.1016/j.neuropsychologia.2011.05.014</c:v>
                </c:pt>
                <c:pt idx="34">
                  <c:v>10.1093/ndt/gfr324</c:v>
                </c:pt>
                <c:pt idx="35">
                  <c:v>10.3389/fnhum.2011.00097</c:v>
                </c:pt>
                <c:pt idx="36">
                  <c:v>10.1016/j.humov.2010.07.004</c:v>
                </c:pt>
                <c:pt idx="37">
                  <c:v>10.1371/journal.pone.0025146</c:v>
                </c:pt>
                <c:pt idx="38">
                  <c:v>10.4161/onci.21653</c:v>
                </c:pt>
                <c:pt idx="39">
                  <c:v>10.1155/2011/436587</c:v>
                </c:pt>
                <c:pt idx="40">
                  <c:v>10.1007/s00426-011-0332-9</c:v>
                </c:pt>
                <c:pt idx="41">
                  <c:v>10.3389/fnhum.2012.00171</c:v>
                </c:pt>
                <c:pt idx="42">
                  <c:v>10.1016/j.neulet.2010.09.075</c:v>
                </c:pt>
                <c:pt idx="43">
                  <c:v>10.1111/j.1460-9568.2011.07617.x</c:v>
                </c:pt>
                <c:pt idx="44">
                  <c:v>10.1007/s00484-011-0451-4</c:v>
                </c:pt>
                <c:pt idx="45">
                  <c:v>10.1080/15287394.2012.675308</c:v>
                </c:pt>
                <c:pt idx="46">
                  <c:v>10.1371/journal.pone.0017482</c:v>
                </c:pt>
                <c:pt idx="47">
                  <c:v>10.1039/c0lc00089b</c:v>
                </c:pt>
                <c:pt idx="48">
                  <c:v>10.1016/j.brainres.2011.07.010</c:v>
                </c:pt>
                <c:pt idx="49">
                  <c:v>10.1371/journal.pone.0017482</c:v>
                </c:pt>
                <c:pt idx="50">
                  <c:v>10.1371/journal.pone.0048005</c:v>
                </c:pt>
                <c:pt idx="51">
                  <c:v>10.1186/1471-2105-12-478</c:v>
                </c:pt>
                <c:pt idx="52">
                  <c:v>10.1080/00140139.2012.703697</c:v>
                </c:pt>
                <c:pt idx="53">
                  <c:v>10.1007/s00221-010-2456-3</c:v>
                </c:pt>
                <c:pt idx="54">
                  <c:v>10.3389/fpsyg.2011.00186</c:v>
                </c:pt>
                <c:pt idx="55">
                  <c:v>10.1152/jn.00043.2011</c:v>
                </c:pt>
                <c:pt idx="56">
                  <c:v>10.1080/00140139.2010.535023</c:v>
                </c:pt>
                <c:pt idx="57">
                  <c:v>10.1002/ijc.27537</c:v>
                </c:pt>
                <c:pt idx="58">
                  <c:v>10.1016/j.neuropsychologia.2011.08.024</c:v>
                </c:pt>
                <c:pt idx="59">
                  <c:v>10.1007/s00221-011-2656-5</c:v>
                </c:pt>
                <c:pt idx="60">
                  <c:v>10.1016/j.humov.2012.01.004</c:v>
                </c:pt>
                <c:pt idx="61">
                  <c:v>10.1007/s00204-012-0854-y</c:v>
                </c:pt>
                <c:pt idx="62">
                  <c:v>10.1016/j.neuroimage.2012.08.079</c:v>
                </c:pt>
                <c:pt idx="63">
                  <c:v>10.1016/j.brainres.2011.08.001</c:v>
                </c:pt>
                <c:pt idx="64">
                  <c:v>10.1007/s00204-012-0907-2</c:v>
                </c:pt>
                <c:pt idx="65">
                  <c:v>10.1016/j.visres.2011.06.014</c:v>
                </c:pt>
                <c:pt idx="66">
                  <c:v>10.1007/s00204-011-0747-5</c:v>
                </c:pt>
                <c:pt idx="67">
                  <c:v>10.1007/s00484-011-0454-1</c:v>
                </c:pt>
                <c:pt idx="68">
                  <c:v>10.1080/15287394.2012.709170</c:v>
                </c:pt>
                <c:pt idx="69">
                  <c:v>10.1007/s00484-011-0424-7</c:v>
                </c:pt>
                <c:pt idx="70">
                  <c:v>10.1007/s00204-011-0692-3</c:v>
                </c:pt>
                <c:pt idx="71">
                  <c:v>10.1007/s00484-011-0410-0</c:v>
                </c:pt>
                <c:pt idx="72">
                  <c:v>10.1007/s00204-010-0612-y</c:v>
                </c:pt>
                <c:pt idx="73">
                  <c:v>10.1016/j.bbr.2012.10.050</c:v>
                </c:pt>
                <c:pt idx="74">
                  <c:v>10.1007/s00221-012-3013-z</c:v>
                </c:pt>
                <c:pt idx="75">
                  <c:v>10.1111/j.1475-1313.2012.00926.x</c:v>
                </c:pt>
                <c:pt idx="76">
                  <c:v>10.1016/j.neulet.2011.11.011</c:v>
                </c:pt>
                <c:pt idx="77">
                  <c:v>10.1016/j.heares.2010.11.005</c:v>
                </c:pt>
                <c:pt idx="78">
                  <c:v>10.1080/17470218.2011.654126</c:v>
                </c:pt>
                <c:pt idx="79">
                  <c:v>10.1016/j.humov.2011.07.002</c:v>
                </c:pt>
                <c:pt idx="80">
                  <c:v>10.1016/j.neuropsychologia.2010.11.037</c:v>
                </c:pt>
                <c:pt idx="81">
                  <c:v>10.1167/iovs.12-9707</c:v>
                </c:pt>
                <c:pt idx="82">
                  <c:v>10.1111/j.1460-9568.2012.08270.x</c:v>
                </c:pt>
                <c:pt idx="83">
                  <c:v>10.1007/s00204-011-0787-x</c:v>
                </c:pt>
                <c:pt idx="84">
                  <c:v>10.1007/s00204-011-0785-z</c:v>
                </c:pt>
                <c:pt idx="85">
                  <c:v>10.1016/j.ijpsycho.2011.08.005</c:v>
                </c:pt>
                <c:pt idx="86">
                  <c:v>10.1371/journal.pone.0043150</c:v>
                </c:pt>
                <c:pt idx="87">
                  <c:v>10.1007/s10735-011-9342-6</c:v>
                </c:pt>
                <c:pt idx="88">
                  <c:v>10.1371/journal.pone.0044741</c:v>
                </c:pt>
                <c:pt idx="89">
                  <c:v>10.1080/15287394.2012.707602</c:v>
                </c:pt>
                <c:pt idx="90">
                  <c:v>10.1016/j.neuropsychologia.2012.09.042</c:v>
                </c:pt>
                <c:pt idx="91">
                  <c:v>10.1080/17470919.2011.576871</c:v>
                </c:pt>
                <c:pt idx="92">
                  <c:v>10.1007/s00221-012-3076-x</c:v>
                </c:pt>
                <c:pt idx="93">
                  <c:v>10.1007/s00426-011-0355-2</c:v>
                </c:pt>
                <c:pt idx="94">
                  <c:v>10.1007/bf02959255</c:v>
                </c:pt>
                <c:pt idx="95">
                  <c:v>10.1002/cm.21023</c:v>
                </c:pt>
                <c:pt idx="96">
                  <c:v>10.1007/s00204-010-0635-4</c:v>
                </c:pt>
                <c:pt idx="97">
                  <c:v>10.1371/journal.pone.0051880</c:v>
                </c:pt>
                <c:pt idx="98">
                  <c:v>10.1007/978-1-61779-367-7_8</c:v>
                </c:pt>
                <c:pt idx="99">
                  <c:v>10.1007/s00204-012-0812-8</c:v>
                </c:pt>
                <c:pt idx="100">
                  <c:v>10.1007/s00204-011-0694-1</c:v>
                </c:pt>
                <c:pt idx="101">
                  <c:v>10.1016/j.cortex.2010.08.002</c:v>
                </c:pt>
                <c:pt idx="102">
                  <c:v>10.1111/j.1469-8986.2012.01462.x</c:v>
                </c:pt>
                <c:pt idx="103">
                  <c:v>10.1155/2012/529057</c:v>
                </c:pt>
                <c:pt idx="104">
                  <c:v>10.1093/annhyg/mes088</c:v>
                </c:pt>
                <c:pt idx="105">
                  <c:v>10.1080/15287394.2012.674904</c:v>
                </c:pt>
                <c:pt idx="106">
                  <c:v>10.1080/15287394.2012.709167</c:v>
                </c:pt>
                <c:pt idx="107">
                  <c:v>10.1007/s00204-012-0954-8</c:v>
                </c:pt>
                <c:pt idx="108">
                  <c:v>10.1007/s00204-012-0866-7</c:v>
                </c:pt>
                <c:pt idx="109">
                  <c:v>10.1027/2151-2604/a000084</c:v>
                </c:pt>
                <c:pt idx="110">
                  <c:v>10.3389/fimmu.2012.00359</c:v>
                </c:pt>
                <c:pt idx="111">
                  <c:v>10.1027/2151-2604/a000100</c:v>
                </c:pt>
                <c:pt idx="112">
                  <c:v>10.1007/s00204-011-0743-9</c:v>
                </c:pt>
                <c:pt idx="113">
                  <c:v>10.1007/s00426-011-0396-6</c:v>
                </c:pt>
                <c:pt idx="114">
                  <c:v>10.1515/1544-6115.1694</c:v>
                </c:pt>
                <c:pt idx="115">
                  <c:v>10.1039/c0ja00007h</c:v>
                </c:pt>
                <c:pt idx="116">
                  <c:v>10.1037/a0022934</c:v>
                </c:pt>
                <c:pt idx="117">
                  <c:v>10.1016/j.neuropharm.2011.10.012</c:v>
                </c:pt>
                <c:pt idx="118">
                  <c:v>10.1080/15287394.2012.709168</c:v>
                </c:pt>
                <c:pt idx="119">
                  <c:v>10.1007/s00204-011-0738-6</c:v>
                </c:pt>
                <c:pt idx="120">
                  <c:v>10.1016/j.actpsy.2012.08.002</c:v>
                </c:pt>
                <c:pt idx="121">
                  <c:v>10.3389/fpsyg.2012.00164</c:v>
                </c:pt>
                <c:pt idx="122">
                  <c:v>10.1177/1477153511405808</c:v>
                </c:pt>
                <c:pt idx="123">
                  <c:v>10.1007/s00204-012-0850-2</c:v>
                </c:pt>
                <c:pt idx="124">
                  <c:v>10.1016/j.physbeh.2012.09.004</c:v>
                </c:pt>
                <c:pt idx="125">
                  <c:v>10.1016/j.neuroimage.2010.10.031</c:v>
                </c:pt>
                <c:pt idx="126">
                  <c:v>10.1016/j.toxlet.2012.03.709</c:v>
                </c:pt>
                <c:pt idx="127">
                  <c:v>10.1007/978-3-8349-6664-3_8</c:v>
                </c:pt>
                <c:pt idx="128">
                  <c:v>10.1080/00222895.2011.571727</c:v>
                </c:pt>
                <c:pt idx="129">
                  <c:v>10.3758/s13423-011-0193-7</c:v>
                </c:pt>
                <c:pt idx="130">
                  <c:v>10.1007/s00204-012-0953-9</c:v>
                </c:pt>
                <c:pt idx="131">
                  <c:v>10.14573/altex.2011.3.183</c:v>
                </c:pt>
                <c:pt idx="132">
                  <c:v>10.1007/s00221-012-3003-1</c:v>
                </c:pt>
                <c:pt idx="133">
                  <c:v>10.1039/c1ja10227c</c:v>
                </c:pt>
                <c:pt idx="134">
                  <c:v>10.4161/cc.22544</c:v>
                </c:pt>
                <c:pt idx="135">
                  <c:v>10.1039/c0ja00077a</c:v>
                </c:pt>
                <c:pt idx="136">
                  <c:v>10.1163/187847612x646505</c:v>
                </c:pt>
                <c:pt idx="137">
                  <c:v>10.1371/journal.pone.0044912</c:v>
                </c:pt>
                <c:pt idx="138">
                  <c:v>10.1039/c1mt90012a</c:v>
                </c:pt>
                <c:pt idx="139">
                  <c:v>10.1039/c1ja10090d</c:v>
                </c:pt>
                <c:pt idx="140">
                  <c:v>10.1007/s00204-012-0892-5</c:v>
                </c:pt>
                <c:pt idx="141">
                  <c:v>10.1007/s00204-012-0879-2</c:v>
                </c:pt>
                <c:pt idx="142">
                  <c:v>10.1016/j.toxlet.2011.07.003</c:v>
                </c:pt>
                <c:pt idx="143">
                  <c:v>10.3403/30255195</c:v>
                </c:pt>
                <c:pt idx="144">
                  <c:v>10.1007/s00426-011-0344-5</c:v>
                </c:pt>
                <c:pt idx="145">
                  <c:v>10.1109/tnsre.2012.2195554</c:v>
                </c:pt>
                <c:pt idx="146">
                  <c:v>10.1027/1866-5888/a000063</c:v>
                </c:pt>
                <c:pt idx="147">
                  <c:v>10.1186/1471-2407-12-562</c:v>
                </c:pt>
                <c:pt idx="148">
                  <c:v>10.1002/mnfr.201000325</c:v>
                </c:pt>
                <c:pt idx="149">
                  <c:v>10.1007/s00204-012-0843-1</c:v>
                </c:pt>
                <c:pt idx="150">
                  <c:v>10.1007/s00204-012-0928-x</c:v>
                </c:pt>
                <c:pt idx="151">
                  <c:v>10.1016/j.enbuild.2012.02.046</c:v>
                </c:pt>
                <c:pt idx="152">
                  <c:v>10.1027/0269-8803/a000058</c:v>
                </c:pt>
                <c:pt idx="153">
                  <c:v>10.1007/s00204-011-0798-7</c:v>
                </c:pt>
                <c:pt idx="154">
                  <c:v>10.3109/08958378.2011.640362</c:v>
                </c:pt>
                <c:pt idx="155">
                  <c:v>10.2314/gbv:600333280</c:v>
                </c:pt>
                <c:pt idx="156">
                  <c:v>10.1007/s12550-011-0100-0</c:v>
                </c:pt>
                <c:pt idx="157">
                  <c:v>10.1026/0033-3042/a000117</c:v>
                </c:pt>
                <c:pt idx="158">
                  <c:v>10.1016/j.neuro.2012.06.014</c:v>
                </c:pt>
                <c:pt idx="159">
                  <c:v>10.1080/15287394.2012.707601</c:v>
                </c:pt>
                <c:pt idx="160">
                  <c:v>10.1007/bf03344993</c:v>
                </c:pt>
                <c:pt idx="161">
                  <c:v>10.1027/0269-8803/a000054</c:v>
                </c:pt>
                <c:pt idx="162">
                  <c:v>10.1007/s00120-011-2704-6</c:v>
                </c:pt>
                <c:pt idx="163">
                  <c:v>10.1016/j.toxlet.2011.05.716</c:v>
                </c:pt>
                <c:pt idx="164">
                  <c:v>10.1016/j.neulet.2011.01.051</c:v>
                </c:pt>
                <c:pt idx="165">
                  <c:v>10.1016/j.toxlet.2012.03.470</c:v>
                </c:pt>
                <c:pt idx="166">
                  <c:v>10.1002/9781118133880.hop204012</c:v>
                </c:pt>
                <c:pt idx="167">
                  <c:v>10.1007/s00204-012-0959-3</c:v>
                </c:pt>
                <c:pt idx="168">
                  <c:v>10.2741/e517</c:v>
                </c:pt>
                <c:pt idx="169">
                  <c:v>10.1026/0932-4089/a000079</c:v>
                </c:pt>
                <c:pt idx="170">
                  <c:v>10.1371/journal.pone.0042849</c:v>
                </c:pt>
                <c:pt idx="171">
                  <c:v>10.1016/j.neuro.2012.03.010</c:v>
                </c:pt>
                <c:pt idx="172">
                  <c:v>10.1016/j.toxlet.2012.03.131</c:v>
                </c:pt>
                <c:pt idx="173">
                  <c:v>10.3233/wor-2012-0084-5145</c:v>
                </c:pt>
                <c:pt idx="174">
                  <c:v>10.1007/s00204-012-0900-9</c:v>
                </c:pt>
                <c:pt idx="175">
                  <c:v>10.1111/j.2044-8325.2012.02058.x</c:v>
                </c:pt>
                <c:pt idx="176">
                  <c:v>10.1007/s00204-012-0951-y</c:v>
                </c:pt>
                <c:pt idx="177">
                  <c:v>10.2741/e585</c:v>
                </c:pt>
                <c:pt idx="178">
                  <c:v>10.1007/978-3-642-19920-2_11</c:v>
                </c:pt>
                <c:pt idx="179">
                  <c:v>10.1007/s12651-011-0094-2</c:v>
                </c:pt>
                <c:pt idx="180">
                  <c:v>10.1007/s00204-011-0783-1</c:v>
                </c:pt>
                <c:pt idx="181">
                  <c:v>10.1080/15287394.2012.675305</c:v>
                </c:pt>
                <c:pt idx="182">
                  <c:v>10.3920/wmj2011.1295</c:v>
                </c:pt>
                <c:pt idx="183">
                  <c:v>10.1016/j.apacoust.2010.11.005</c:v>
                </c:pt>
                <c:pt idx="184">
                  <c:v>10.1007/s00204-012-0973-5</c:v>
                </c:pt>
                <c:pt idx="185">
                  <c:v>10.1007/s00204-012-0816-4</c:v>
                </c:pt>
                <c:pt idx="186">
                  <c:v>10.5271/sjweh.3121</c:v>
                </c:pt>
                <c:pt idx="187">
                  <c:v>10.1016/j.molonc.2012.07.001</c:v>
                </c:pt>
                <c:pt idx="188">
                  <c:v>10.1007/s00204-012-0889-0</c:v>
                </c:pt>
                <c:pt idx="189">
                  <c:v>10.1007/s00221-012-3190-9</c:v>
                </c:pt>
                <c:pt idx="190">
                  <c:v>10.1145/2074712.2074730</c:v>
                </c:pt>
                <c:pt idx="191">
                  <c:v>10.1027/0269-8803/a000076</c:v>
                </c:pt>
                <c:pt idx="192">
                  <c:v>10.1080/15287394.2012.674912</c:v>
                </c:pt>
                <c:pt idx="193">
                  <c:v>10.1007/978-94-007-1567-7_11</c:v>
                </c:pt>
                <c:pt idx="194">
                  <c:v>10.1007/s00484-011-0452-3</c:v>
                </c:pt>
                <c:pt idx="195">
                  <c:v>10.1080/15287394.2012.675309</c:v>
                </c:pt>
                <c:pt idx="196">
                  <c:v>10.1007/s00204-012-0972-6</c:v>
                </c:pt>
                <c:pt idx="197">
                  <c:v>10.1016/j.toxlet.2012.03.654</c:v>
                </c:pt>
                <c:pt idx="198">
                  <c:v>10.1590/s1678-86212012000100004</c:v>
                </c:pt>
                <c:pt idx="199">
                  <c:v>10.1016/j.humov.2012.06.007</c:v>
                </c:pt>
                <c:pt idx="200">
                  <c:v>10.1027/1618-3169/a000136</c:v>
                </c:pt>
                <c:pt idx="201">
                  <c:v>10.1007/s00204-012-0887-2</c:v>
                </c:pt>
                <c:pt idx="202">
                  <c:v>10.1111/j.1464-0597.2011.00479.x</c:v>
                </c:pt>
                <c:pt idx="203">
                  <c:v>10.2741/e585</c:v>
                </c:pt>
                <c:pt idx="204">
                  <c:v>10.2741/e375</c:v>
                </c:pt>
                <c:pt idx="205">
                  <c:v>10.1080/15287394.2012.709166</c:v>
                </c:pt>
                <c:pt idx="206">
                  <c:v>10.3758/s13423-011-0193-7</c:v>
                </c:pt>
                <c:pt idx="207">
                  <c:v>10.1007/s00204-012-0921-4</c:v>
                </c:pt>
                <c:pt idx="208">
                  <c:v>10.1016/j.jtemb.2012.03.008</c:v>
                </c:pt>
                <c:pt idx="209">
                  <c:v>10.1007/s00204-012-0941-0</c:v>
                </c:pt>
                <c:pt idx="210">
                  <c:v>10.1080/20445911.2011.598855</c:v>
                </c:pt>
                <c:pt idx="211">
                  <c:v>10.1007/s00204-011-0643-z</c:v>
                </c:pt>
                <c:pt idx="212">
                  <c:v>10.1007/s12268-012-0210-z</c:v>
                </c:pt>
                <c:pt idx="213">
                  <c:v>10.1080/15287394.2012.675310</c:v>
                </c:pt>
                <c:pt idx="214">
                  <c:v>10.1007/s12651-011-0090-6</c:v>
                </c:pt>
                <c:pt idx="215">
                  <c:v>10.1016/j.cub.2012.08.012</c:v>
                </c:pt>
                <c:pt idx="216">
                  <c:v>10.1037/a0022134</c:v>
                </c:pt>
                <c:pt idx="217">
                  <c:v>10.1016/j.neuro.2011.12.012</c:v>
                </c:pt>
                <c:pt idx="218">
                  <c:v>10.1007/s00204-011-0764-4</c:v>
                </c:pt>
                <c:pt idx="219">
                  <c:v>10.1371/journal.pone.0044706</c:v>
                </c:pt>
                <c:pt idx="220">
                  <c:v>10.1016/j.brainres.2011.07.051</c:v>
                </c:pt>
                <c:pt idx="221">
                  <c:v>10.2741/3995</c:v>
                </c:pt>
                <c:pt idx="222">
                  <c:v>10.1016/j.ijnurstu.2010.04.003</c:v>
                </c:pt>
                <c:pt idx="223">
                  <c:v>10.1007/s00204-012-0950-z</c:v>
                </c:pt>
                <c:pt idx="224">
                  <c:v>10.1016/j.bbr.2011.05.015</c:v>
                </c:pt>
                <c:pt idx="225">
                  <c:v>10.1080/20445911.2011.532119</c:v>
                </c:pt>
                <c:pt idx="226">
                  <c:v>10.1016/j.actpsy.2012.09.014</c:v>
                </c:pt>
                <c:pt idx="227">
                  <c:v>10.1260/0263-0923.30.4.277</c:v>
                </c:pt>
                <c:pt idx="228">
                  <c:v>10.1016/j.toxlet.2011.05.815</c:v>
                </c:pt>
                <c:pt idx="229">
                  <c:v>10.1007/s00204-011-0784-0</c:v>
                </c:pt>
                <c:pt idx="230">
                  <c:v>10.1080/15287394.2012.675313</c:v>
                </c:pt>
                <c:pt idx="231">
                  <c:v>10.1080/15287394.2012.675307</c:v>
                </c:pt>
                <c:pt idx="232">
                  <c:v>10.3205/11dgch730</c:v>
                </c:pt>
                <c:pt idx="233">
                  <c:v>10.2174/092986712799945049</c:v>
                </c:pt>
                <c:pt idx="234">
                  <c:v>10.1167/iovs.11-8237</c:v>
                </c:pt>
                <c:pt idx="235">
                  <c:v>10.1080/15287394.2012.675311</c:v>
                </c:pt>
                <c:pt idx="236">
                  <c:v>10.1027/0269-8803/a000057</c:v>
                </c:pt>
                <c:pt idx="237">
                  <c:v>10.1007/s12529-011-9181-6</c:v>
                </c:pt>
                <c:pt idx="238">
                  <c:v>10.1080/15287394.2012.675301</c:v>
                </c:pt>
                <c:pt idx="239">
                  <c:v>10.1177/0018720811402068</c:v>
                </c:pt>
                <c:pt idx="240">
                  <c:v>10.1371/journal.pone.0041872</c:v>
                </c:pt>
                <c:pt idx="241">
                  <c:v>10.1055/s-0033-1341442</c:v>
                </c:pt>
                <c:pt idx="242">
                  <c:v>10.1186/1745-6673-6-17</c:v>
                </c:pt>
                <c:pt idx="243">
                  <c:v>10.1167/iovs.10-6499</c:v>
                </c:pt>
                <c:pt idx="244">
                  <c:v>10.1007/s00204-012-0813-7</c:v>
                </c:pt>
                <c:pt idx="245">
                  <c:v>10.1007/s00204-011-0666-5</c:v>
                </c:pt>
                <c:pt idx="246">
                  <c:v>10.1027/2151-2604/a000083</c:v>
                </c:pt>
                <c:pt idx="247">
                  <c:v>10.3758/s13415-012-0116-8</c:v>
                </c:pt>
                <c:pt idx="248">
                  <c:v>10.1016/j.apacoust.2011.06.003</c:v>
                </c:pt>
                <c:pt idx="249">
                  <c:v>10.1080/02678373.2012.660367</c:v>
                </c:pt>
                <c:pt idx="250">
                  <c:v>10.1007/s00221-012-3088-6</c:v>
                </c:pt>
                <c:pt idx="251">
                  <c:v>10.5491/shaw.2011.2.4.355</c:v>
                </c:pt>
                <c:pt idx="252">
                  <c:v>10.1007/s00204-012-0898-z</c:v>
                </c:pt>
                <c:pt idx="253">
                  <c:v>10.1016/j.brainres.2012.05.033</c:v>
                </c:pt>
                <c:pt idx="254">
                  <c:v>10.1039/9781849732925-00065</c:v>
                </c:pt>
                <c:pt idx="255">
                  <c:v>10.1016/j.jtemb.2012.04.013</c:v>
                </c:pt>
                <c:pt idx="256">
                  <c:v>10.1177/1477153511418769</c:v>
                </c:pt>
                <c:pt idx="257">
                  <c:v>10.1007/s00204-012-0923-2</c:v>
                </c:pt>
                <c:pt idx="258">
                  <c:v>10.1016/j.toxlet.2012.03.749</c:v>
                </c:pt>
                <c:pt idx="259">
                  <c:v>10.2741/4064</c:v>
                </c:pt>
                <c:pt idx="260">
                  <c:v>10.1080/00140139.2013.835872</c:v>
                </c:pt>
                <c:pt idx="261">
                  <c:v>10.1007/s00204-011-0792-0</c:v>
                </c:pt>
                <c:pt idx="262">
                  <c:v>10.1007/bf03345038</c:v>
                </c:pt>
                <c:pt idx="263">
                  <c:v>10.1007/s00204-014-1235-5</c:v>
                </c:pt>
                <c:pt idx="264">
                  <c:v>10.1007/s00204-011-0650-0</c:v>
                </c:pt>
                <c:pt idx="265">
                  <c:v>10.1027/1618-3169/a000146</c:v>
                </c:pt>
                <c:pt idx="266">
                  <c:v>10.1007/bf03345003</c:v>
                </c:pt>
                <c:pt idx="267">
                  <c:v>10.1016/j.neuropsychologia.2012.09.033</c:v>
                </c:pt>
                <c:pt idx="268">
                  <c:v>10.1007/s00204-011-0737-7</c:v>
                </c:pt>
                <c:pt idx="269">
                  <c:v>10.4049/jimmunol.1100433</c:v>
                </c:pt>
                <c:pt idx="270">
                  <c:v>10.1016/j.toxlet.2011.05.816</c:v>
                </c:pt>
                <c:pt idx="271">
                  <c:v>10.1007/s00204-011-0744-8</c:v>
                </c:pt>
              </c:strCache>
            </c:strRef>
          </c:cat>
          <c:val>
            <c:numRef>
              <c:f>'FLI-IFADO'!$H$184:$H$455</c:f>
              <c:numCache>
                <c:formatCode>General</c:formatCode>
                <c:ptCount val="272"/>
                <c:pt idx="0">
                  <c:v>56</c:v>
                </c:pt>
                <c:pt idx="1">
                  <c:v>108</c:v>
                </c:pt>
                <c:pt idx="2">
                  <c:v>9</c:v>
                </c:pt>
                <c:pt idx="3">
                  <c:v>8</c:v>
                </c:pt>
                <c:pt idx="4">
                  <c:v>12</c:v>
                </c:pt>
                <c:pt idx="5">
                  <c:v>63</c:v>
                </c:pt>
                <c:pt idx="6">
                  <c:v>15</c:v>
                </c:pt>
                <c:pt idx="7">
                  <c:v>16</c:v>
                </c:pt>
                <c:pt idx="8">
                  <c:v>72</c:v>
                </c:pt>
                <c:pt idx="9">
                  <c:v>47</c:v>
                </c:pt>
                <c:pt idx="10">
                  <c:v>16</c:v>
                </c:pt>
                <c:pt idx="11">
                  <c:v>21</c:v>
                </c:pt>
                <c:pt idx="12">
                  <c:v>10</c:v>
                </c:pt>
                <c:pt idx="13">
                  <c:v>7</c:v>
                </c:pt>
                <c:pt idx="14">
                  <c:v>13</c:v>
                </c:pt>
                <c:pt idx="15">
                  <c:v>15</c:v>
                </c:pt>
                <c:pt idx="16">
                  <c:v>8</c:v>
                </c:pt>
                <c:pt idx="17">
                  <c:v>25</c:v>
                </c:pt>
                <c:pt idx="18">
                  <c:v>22</c:v>
                </c:pt>
                <c:pt idx="19">
                  <c:v>16</c:v>
                </c:pt>
                <c:pt idx="20">
                  <c:v>12</c:v>
                </c:pt>
                <c:pt idx="21">
                  <c:v>23</c:v>
                </c:pt>
                <c:pt idx="22">
                  <c:v>7</c:v>
                </c:pt>
                <c:pt idx="23">
                  <c:v>1</c:v>
                </c:pt>
                <c:pt idx="24">
                  <c:v>14</c:v>
                </c:pt>
                <c:pt idx="25">
                  <c:v>10</c:v>
                </c:pt>
                <c:pt idx="26">
                  <c:v>11</c:v>
                </c:pt>
                <c:pt idx="27">
                  <c:v>16</c:v>
                </c:pt>
                <c:pt idx="28">
                  <c:v>12</c:v>
                </c:pt>
                <c:pt idx="29">
                  <c:v>6</c:v>
                </c:pt>
                <c:pt idx="30">
                  <c:v>6</c:v>
                </c:pt>
                <c:pt idx="31">
                  <c:v>3</c:v>
                </c:pt>
                <c:pt idx="32">
                  <c:v>10</c:v>
                </c:pt>
                <c:pt idx="33">
                  <c:v>6</c:v>
                </c:pt>
                <c:pt idx="34">
                  <c:v>4</c:v>
                </c:pt>
                <c:pt idx="35">
                  <c:v>27</c:v>
                </c:pt>
                <c:pt idx="36">
                  <c:v>7</c:v>
                </c:pt>
                <c:pt idx="37">
                  <c:v>15</c:v>
                </c:pt>
                <c:pt idx="38">
                  <c:v>3</c:v>
                </c:pt>
                <c:pt idx="39">
                  <c:v>4</c:v>
                </c:pt>
                <c:pt idx="40">
                  <c:v>2</c:v>
                </c:pt>
                <c:pt idx="41">
                  <c:v>21</c:v>
                </c:pt>
                <c:pt idx="42">
                  <c:v>10</c:v>
                </c:pt>
                <c:pt idx="43">
                  <c:v>24</c:v>
                </c:pt>
                <c:pt idx="44">
                  <c:v>17</c:v>
                </c:pt>
                <c:pt idx="45">
                  <c:v>1</c:v>
                </c:pt>
                <c:pt idx="46">
                  <c:v>27</c:v>
                </c:pt>
                <c:pt idx="47">
                  <c:v>27</c:v>
                </c:pt>
                <c:pt idx="48">
                  <c:v>18</c:v>
                </c:pt>
                <c:pt idx="49">
                  <c:v>27</c:v>
                </c:pt>
                <c:pt idx="50">
                  <c:v>12</c:v>
                </c:pt>
                <c:pt idx="51">
                  <c:v>61</c:v>
                </c:pt>
                <c:pt idx="52">
                  <c:v>5</c:v>
                </c:pt>
                <c:pt idx="53">
                  <c:v>1</c:v>
                </c:pt>
                <c:pt idx="54">
                  <c:v>7</c:v>
                </c:pt>
                <c:pt idx="55">
                  <c:v>13</c:v>
                </c:pt>
                <c:pt idx="56">
                  <c:v>8</c:v>
                </c:pt>
                <c:pt idx="57">
                  <c:v>9</c:v>
                </c:pt>
                <c:pt idx="58">
                  <c:v>11</c:v>
                </c:pt>
                <c:pt idx="59">
                  <c:v>12</c:v>
                </c:pt>
                <c:pt idx="60">
                  <c:v>4</c:v>
                </c:pt>
                <c:pt idx="61">
                  <c:v>5</c:v>
                </c:pt>
                <c:pt idx="62">
                  <c:v>9</c:v>
                </c:pt>
                <c:pt idx="63">
                  <c:v>6</c:v>
                </c:pt>
                <c:pt idx="64">
                  <c:v>1</c:v>
                </c:pt>
                <c:pt idx="65">
                  <c:v>10</c:v>
                </c:pt>
                <c:pt idx="66">
                  <c:v>6</c:v>
                </c:pt>
                <c:pt idx="67">
                  <c:v>25</c:v>
                </c:pt>
                <c:pt idx="68">
                  <c:v>2</c:v>
                </c:pt>
                <c:pt idx="69">
                  <c:v>29</c:v>
                </c:pt>
                <c:pt idx="70">
                  <c:v>8</c:v>
                </c:pt>
                <c:pt idx="71">
                  <c:v>12</c:v>
                </c:pt>
                <c:pt idx="72">
                  <c:v>8</c:v>
                </c:pt>
                <c:pt idx="73">
                  <c:v>4</c:v>
                </c:pt>
                <c:pt idx="74">
                  <c:v>4</c:v>
                </c:pt>
                <c:pt idx="75">
                  <c:v>5</c:v>
                </c:pt>
                <c:pt idx="76">
                  <c:v>6</c:v>
                </c:pt>
                <c:pt idx="77">
                  <c:v>12</c:v>
                </c:pt>
                <c:pt idx="78">
                  <c:v>3</c:v>
                </c:pt>
                <c:pt idx="79">
                  <c:v>8</c:v>
                </c:pt>
                <c:pt idx="80">
                  <c:v>10</c:v>
                </c:pt>
                <c:pt idx="81">
                  <c:v>2</c:v>
                </c:pt>
                <c:pt idx="82">
                  <c:v>14</c:v>
                </c:pt>
                <c:pt idx="83">
                  <c:v>4</c:v>
                </c:pt>
                <c:pt idx="84">
                  <c:v>5</c:v>
                </c:pt>
                <c:pt idx="85">
                  <c:v>10</c:v>
                </c:pt>
                <c:pt idx="86">
                  <c:v>11</c:v>
                </c:pt>
                <c:pt idx="87">
                  <c:v>4</c:v>
                </c:pt>
                <c:pt idx="88">
                  <c:v>4</c:v>
                </c:pt>
                <c:pt idx="89">
                  <c:v>1</c:v>
                </c:pt>
                <c:pt idx="90">
                  <c:v>9</c:v>
                </c:pt>
                <c:pt idx="91">
                  <c:v>12</c:v>
                </c:pt>
                <c:pt idx="92">
                  <c:v>11</c:v>
                </c:pt>
                <c:pt idx="93">
                  <c:v>19</c:v>
                </c:pt>
                <c:pt idx="94">
                  <c:v>2</c:v>
                </c:pt>
                <c:pt idx="95">
                  <c:v>5</c:v>
                </c:pt>
                <c:pt idx="96">
                  <c:v>8</c:v>
                </c:pt>
                <c:pt idx="97">
                  <c:v>6</c:v>
                </c:pt>
                <c:pt idx="98">
                  <c:v>8</c:v>
                </c:pt>
                <c:pt idx="99">
                  <c:v>1</c:v>
                </c:pt>
                <c:pt idx="100">
                  <c:v>10</c:v>
                </c:pt>
                <c:pt idx="101">
                  <c:v>19</c:v>
                </c:pt>
                <c:pt idx="102">
                  <c:v>32</c:v>
                </c:pt>
                <c:pt idx="103">
                  <c:v>10</c:v>
                </c:pt>
                <c:pt idx="104">
                  <c:v>1</c:v>
                </c:pt>
                <c:pt idx="107">
                  <c:v>1</c:v>
                </c:pt>
                <c:pt idx="108">
                  <c:v>5</c:v>
                </c:pt>
                <c:pt idx="109">
                  <c:v>3</c:v>
                </c:pt>
                <c:pt idx="110">
                  <c:v>3</c:v>
                </c:pt>
                <c:pt idx="111">
                  <c:v>3</c:v>
                </c:pt>
                <c:pt idx="112">
                  <c:v>6</c:v>
                </c:pt>
                <c:pt idx="113">
                  <c:v>7</c:v>
                </c:pt>
                <c:pt idx="114">
                  <c:v>5</c:v>
                </c:pt>
                <c:pt idx="115">
                  <c:v>16</c:v>
                </c:pt>
                <c:pt idx="116">
                  <c:v>21</c:v>
                </c:pt>
                <c:pt idx="117">
                  <c:v>17</c:v>
                </c:pt>
                <c:pt idx="119">
                  <c:v>4</c:v>
                </c:pt>
                <c:pt idx="120">
                  <c:v>3</c:v>
                </c:pt>
                <c:pt idx="121">
                  <c:v>8</c:v>
                </c:pt>
                <c:pt idx="122">
                  <c:v>10</c:v>
                </c:pt>
                <c:pt idx="123">
                  <c:v>1</c:v>
                </c:pt>
                <c:pt idx="124">
                  <c:v>3</c:v>
                </c:pt>
                <c:pt idx="125">
                  <c:v>14</c:v>
                </c:pt>
                <c:pt idx="128">
                  <c:v>14</c:v>
                </c:pt>
                <c:pt idx="129">
                  <c:v>4</c:v>
                </c:pt>
                <c:pt idx="130">
                  <c:v>5</c:v>
                </c:pt>
                <c:pt idx="132">
                  <c:v>13</c:v>
                </c:pt>
                <c:pt idx="133">
                  <c:v>6</c:v>
                </c:pt>
                <c:pt idx="134">
                  <c:v>1</c:v>
                </c:pt>
                <c:pt idx="135">
                  <c:v>4</c:v>
                </c:pt>
                <c:pt idx="137">
                  <c:v>15</c:v>
                </c:pt>
                <c:pt idx="138">
                  <c:v>6</c:v>
                </c:pt>
                <c:pt idx="139">
                  <c:v>3</c:v>
                </c:pt>
                <c:pt idx="140">
                  <c:v>2</c:v>
                </c:pt>
                <c:pt idx="141">
                  <c:v>2</c:v>
                </c:pt>
                <c:pt idx="142">
                  <c:v>3</c:v>
                </c:pt>
                <c:pt idx="144">
                  <c:v>10</c:v>
                </c:pt>
                <c:pt idx="147">
                  <c:v>8</c:v>
                </c:pt>
                <c:pt idx="148">
                  <c:v>1</c:v>
                </c:pt>
                <c:pt idx="149">
                  <c:v>32</c:v>
                </c:pt>
                <c:pt idx="150">
                  <c:v>1</c:v>
                </c:pt>
                <c:pt idx="151">
                  <c:v>2</c:v>
                </c:pt>
                <c:pt idx="152">
                  <c:v>3</c:v>
                </c:pt>
                <c:pt idx="153">
                  <c:v>5</c:v>
                </c:pt>
                <c:pt idx="154">
                  <c:v>3</c:v>
                </c:pt>
                <c:pt idx="156">
                  <c:v>5</c:v>
                </c:pt>
                <c:pt idx="158">
                  <c:v>3</c:v>
                </c:pt>
                <c:pt idx="159">
                  <c:v>2</c:v>
                </c:pt>
                <c:pt idx="161">
                  <c:v>6</c:v>
                </c:pt>
                <c:pt idx="164">
                  <c:v>3</c:v>
                </c:pt>
                <c:pt idx="168">
                  <c:v>1</c:v>
                </c:pt>
                <c:pt idx="169">
                  <c:v>5</c:v>
                </c:pt>
                <c:pt idx="170">
                  <c:v>8</c:v>
                </c:pt>
                <c:pt idx="171">
                  <c:v>5</c:v>
                </c:pt>
                <c:pt idx="172">
                  <c:v>2</c:v>
                </c:pt>
                <c:pt idx="173">
                  <c:v>14</c:v>
                </c:pt>
                <c:pt idx="175">
                  <c:v>6</c:v>
                </c:pt>
                <c:pt idx="177">
                  <c:v>2</c:v>
                </c:pt>
                <c:pt idx="179">
                  <c:v>2</c:v>
                </c:pt>
                <c:pt idx="180">
                  <c:v>4</c:v>
                </c:pt>
                <c:pt idx="182">
                  <c:v>2</c:v>
                </c:pt>
                <c:pt idx="183">
                  <c:v>7</c:v>
                </c:pt>
                <c:pt idx="186">
                  <c:v>3</c:v>
                </c:pt>
                <c:pt idx="187">
                  <c:v>13</c:v>
                </c:pt>
                <c:pt idx="188">
                  <c:v>1</c:v>
                </c:pt>
                <c:pt idx="189">
                  <c:v>6</c:v>
                </c:pt>
                <c:pt idx="191">
                  <c:v>2</c:v>
                </c:pt>
                <c:pt idx="192">
                  <c:v>2</c:v>
                </c:pt>
                <c:pt idx="194">
                  <c:v>24</c:v>
                </c:pt>
                <c:pt idx="196">
                  <c:v>2</c:v>
                </c:pt>
                <c:pt idx="199">
                  <c:v>10</c:v>
                </c:pt>
                <c:pt idx="200">
                  <c:v>4</c:v>
                </c:pt>
                <c:pt idx="201">
                  <c:v>1</c:v>
                </c:pt>
                <c:pt idx="202">
                  <c:v>7</c:v>
                </c:pt>
                <c:pt idx="203">
                  <c:v>2</c:v>
                </c:pt>
                <c:pt idx="204">
                  <c:v>1</c:v>
                </c:pt>
                <c:pt idx="206">
                  <c:v>4</c:v>
                </c:pt>
                <c:pt idx="207">
                  <c:v>2</c:v>
                </c:pt>
                <c:pt idx="208">
                  <c:v>1</c:v>
                </c:pt>
                <c:pt idx="209">
                  <c:v>1</c:v>
                </c:pt>
                <c:pt idx="210">
                  <c:v>3</c:v>
                </c:pt>
                <c:pt idx="211">
                  <c:v>3</c:v>
                </c:pt>
                <c:pt idx="216">
                  <c:v>43</c:v>
                </c:pt>
                <c:pt idx="217">
                  <c:v>3</c:v>
                </c:pt>
                <c:pt idx="219">
                  <c:v>5</c:v>
                </c:pt>
                <c:pt idx="220">
                  <c:v>21</c:v>
                </c:pt>
                <c:pt idx="221">
                  <c:v>2</c:v>
                </c:pt>
                <c:pt idx="222">
                  <c:v>10</c:v>
                </c:pt>
                <c:pt idx="224">
                  <c:v>28</c:v>
                </c:pt>
                <c:pt idx="225">
                  <c:v>3</c:v>
                </c:pt>
                <c:pt idx="226">
                  <c:v>6</c:v>
                </c:pt>
                <c:pt idx="227">
                  <c:v>2</c:v>
                </c:pt>
                <c:pt idx="233">
                  <c:v>2</c:v>
                </c:pt>
                <c:pt idx="234">
                  <c:v>8</c:v>
                </c:pt>
                <c:pt idx="236">
                  <c:v>4</c:v>
                </c:pt>
                <c:pt idx="237">
                  <c:v>6</c:v>
                </c:pt>
                <c:pt idx="238">
                  <c:v>2</c:v>
                </c:pt>
                <c:pt idx="239">
                  <c:v>11</c:v>
                </c:pt>
                <c:pt idx="240">
                  <c:v>3</c:v>
                </c:pt>
                <c:pt idx="241">
                  <c:v>1</c:v>
                </c:pt>
                <c:pt idx="242">
                  <c:v>7</c:v>
                </c:pt>
                <c:pt idx="243">
                  <c:v>3</c:v>
                </c:pt>
                <c:pt idx="244">
                  <c:v>2</c:v>
                </c:pt>
                <c:pt idx="245">
                  <c:v>2</c:v>
                </c:pt>
                <c:pt idx="246">
                  <c:v>3</c:v>
                </c:pt>
                <c:pt idx="247">
                  <c:v>8</c:v>
                </c:pt>
                <c:pt idx="248">
                  <c:v>3</c:v>
                </c:pt>
                <c:pt idx="249">
                  <c:v>8</c:v>
                </c:pt>
                <c:pt idx="250">
                  <c:v>4</c:v>
                </c:pt>
                <c:pt idx="252">
                  <c:v>2</c:v>
                </c:pt>
                <c:pt idx="253">
                  <c:v>7</c:v>
                </c:pt>
                <c:pt idx="255">
                  <c:v>1</c:v>
                </c:pt>
                <c:pt idx="256">
                  <c:v>8</c:v>
                </c:pt>
                <c:pt idx="257">
                  <c:v>1</c:v>
                </c:pt>
                <c:pt idx="259">
                  <c:v>1</c:v>
                </c:pt>
                <c:pt idx="260">
                  <c:v>4</c:v>
                </c:pt>
                <c:pt idx="261">
                  <c:v>4</c:v>
                </c:pt>
                <c:pt idx="264">
                  <c:v>2</c:v>
                </c:pt>
                <c:pt idx="265">
                  <c:v>8</c:v>
                </c:pt>
                <c:pt idx="267">
                  <c:v>12</c:v>
                </c:pt>
                <c:pt idx="268">
                  <c:v>3</c:v>
                </c:pt>
                <c:pt idx="269">
                  <c:v>8</c:v>
                </c:pt>
                <c:pt idx="271">
                  <c:v>2</c:v>
                </c:pt>
              </c:numCache>
            </c:numRef>
          </c:val>
          <c:smooth val="0"/>
        </c:ser>
        <c:dLbls>
          <c:showLegendKey val="0"/>
          <c:showVal val="0"/>
          <c:showCatName val="0"/>
          <c:showSerName val="0"/>
          <c:showPercent val="0"/>
          <c:showBubbleSize val="0"/>
        </c:dLbls>
        <c:marker val="1"/>
        <c:smooth val="0"/>
        <c:axId val="174353328"/>
        <c:axId val="174352768"/>
      </c:lineChart>
      <c:catAx>
        <c:axId val="174351648"/>
        <c:scaling>
          <c:orientation val="minMax"/>
        </c:scaling>
        <c:delete val="1"/>
        <c:axPos val="b"/>
        <c:title>
          <c:tx>
            <c:rich>
              <a:bodyPr/>
              <a:lstStyle/>
              <a:p>
                <a:pPr>
                  <a:defRPr/>
                </a:pPr>
                <a:r>
                  <a:rPr lang="en-US"/>
                  <a:t>articles</a:t>
                </a:r>
              </a:p>
            </c:rich>
          </c:tx>
          <c:overlay val="0"/>
        </c:title>
        <c:numFmt formatCode="General" sourceLinked="0"/>
        <c:majorTickMark val="out"/>
        <c:minorTickMark val="none"/>
        <c:tickLblPos val="nextTo"/>
        <c:crossAx val="174352208"/>
        <c:crosses val="autoZero"/>
        <c:auto val="1"/>
        <c:lblAlgn val="ctr"/>
        <c:lblOffset val="100"/>
        <c:noMultiLvlLbl val="0"/>
      </c:catAx>
      <c:valAx>
        <c:axId val="174352208"/>
        <c:scaling>
          <c:orientation val="minMax"/>
        </c:scaling>
        <c:delete val="0"/>
        <c:axPos val="l"/>
        <c:majorGridlines/>
        <c:title>
          <c:tx>
            <c:rich>
              <a:bodyPr rot="-5400000" vert="horz"/>
              <a:lstStyle/>
              <a:p>
                <a:pPr>
                  <a:defRPr/>
                </a:pPr>
                <a:r>
                  <a:rPr lang="en-US"/>
                  <a:t>citations</a:t>
                </a:r>
              </a:p>
            </c:rich>
          </c:tx>
          <c:overlay val="0"/>
        </c:title>
        <c:numFmt formatCode="General" sourceLinked="1"/>
        <c:majorTickMark val="out"/>
        <c:minorTickMark val="none"/>
        <c:tickLblPos val="nextTo"/>
        <c:crossAx val="174351648"/>
        <c:crosses val="autoZero"/>
        <c:crossBetween val="between"/>
      </c:valAx>
      <c:valAx>
        <c:axId val="174352768"/>
        <c:scaling>
          <c:orientation val="minMax"/>
        </c:scaling>
        <c:delete val="0"/>
        <c:axPos val="r"/>
        <c:title>
          <c:tx>
            <c:rich>
              <a:bodyPr rot="-5400000" vert="horz"/>
              <a:lstStyle/>
              <a:p>
                <a:pPr>
                  <a:defRPr/>
                </a:pPr>
                <a:r>
                  <a:rPr lang="en-US"/>
                  <a:t>readers</a:t>
                </a:r>
              </a:p>
            </c:rich>
          </c:tx>
          <c:overlay val="0"/>
        </c:title>
        <c:numFmt formatCode="General" sourceLinked="1"/>
        <c:majorTickMark val="out"/>
        <c:minorTickMark val="none"/>
        <c:tickLblPos val="nextTo"/>
        <c:crossAx val="174353328"/>
        <c:crosses val="max"/>
        <c:crossBetween val="between"/>
      </c:valAx>
      <c:catAx>
        <c:axId val="174353328"/>
        <c:scaling>
          <c:orientation val="minMax"/>
        </c:scaling>
        <c:delete val="1"/>
        <c:axPos val="b"/>
        <c:numFmt formatCode="General" sourceLinked="0"/>
        <c:majorTickMark val="out"/>
        <c:minorTickMark val="none"/>
        <c:tickLblPos val="nextTo"/>
        <c:crossAx val="174352768"/>
        <c:crosses val="autoZero"/>
        <c:auto val="1"/>
        <c:lblAlgn val="ctr"/>
        <c:lblOffset val="100"/>
        <c:noMultiLvlLbl val="0"/>
      </c:catAx>
    </c:plotArea>
    <c:legend>
      <c:legendPos val="r"/>
      <c:layout>
        <c:manualLayout>
          <c:xMode val="edge"/>
          <c:yMode val="edge"/>
          <c:x val="8.611122047244095E-2"/>
          <c:y val="0.92399830559154794"/>
          <c:w val="0.88055555555555554"/>
          <c:h val="7.0212160979877508E-2"/>
        </c:manualLayout>
      </c:layout>
      <c:overlay val="0"/>
    </c:legend>
    <c:plotVisOnly val="1"/>
    <c:dispBlanksAs val="gap"/>
    <c:showDLblsOverMax val="0"/>
  </c:chart>
  <c:spPr>
    <a:ln>
      <a:noFill/>
    </a:ln>
  </c:spPr>
  <c:txPr>
    <a:bodyPr/>
    <a:lstStyle/>
    <a:p>
      <a:pPr>
        <a:defRPr sz="1600"/>
      </a:pPr>
      <a:endParaRPr lang="sr-Latn-R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602908023121138E-2"/>
          <c:y val="3.6876618766187662E-2"/>
          <c:w val="0.87392243025336036"/>
          <c:h val="0.76195407787411207"/>
        </c:manualLayout>
      </c:layout>
      <c:barChart>
        <c:barDir val="col"/>
        <c:grouping val="clustered"/>
        <c:varyColors val="0"/>
        <c:ser>
          <c:idx val="0"/>
          <c:order val="0"/>
          <c:tx>
            <c:strRef>
              <c:f>Impactstory_Sektionen!$C$1</c:f>
              <c:strCache>
                <c:ptCount val="1"/>
                <c:pt idx="0">
                  <c:v>blog</c:v>
                </c:pt>
              </c:strCache>
            </c:strRef>
          </c:tx>
          <c:invertIfNegative val="0"/>
          <c:cat>
            <c:strRef>
              <c:f>Impactstory_Sektionen!$B$7:$B$8</c:f>
              <c:strCache>
                <c:ptCount val="2"/>
                <c:pt idx="0">
                  <c:v>C1</c:v>
                </c:pt>
                <c:pt idx="1">
                  <c:v>C2</c:v>
                </c:pt>
              </c:strCache>
            </c:strRef>
          </c:cat>
          <c:val>
            <c:numRef>
              <c:f>Impactstory_Sektionen!$C$7:$C$8</c:f>
              <c:numCache>
                <c:formatCode>General</c:formatCode>
                <c:ptCount val="2"/>
                <c:pt idx="0">
                  <c:v>8</c:v>
                </c:pt>
                <c:pt idx="1">
                  <c:v>5</c:v>
                </c:pt>
              </c:numCache>
            </c:numRef>
          </c:val>
        </c:ser>
        <c:ser>
          <c:idx val="1"/>
          <c:order val="1"/>
          <c:tx>
            <c:strRef>
              <c:f>Impactstory_Sektionen!$D$1</c:f>
              <c:strCache>
                <c:ptCount val="1"/>
                <c:pt idx="0">
                  <c:v>Facebook</c:v>
                </c:pt>
              </c:strCache>
            </c:strRef>
          </c:tx>
          <c:invertIfNegative val="0"/>
          <c:cat>
            <c:strRef>
              <c:f>Impactstory_Sektionen!$B$7:$B$8</c:f>
              <c:strCache>
                <c:ptCount val="2"/>
                <c:pt idx="0">
                  <c:v>C1</c:v>
                </c:pt>
                <c:pt idx="1">
                  <c:v>C2</c:v>
                </c:pt>
              </c:strCache>
            </c:strRef>
          </c:cat>
          <c:val>
            <c:numRef>
              <c:f>Impactstory_Sektionen!$D$7:$D$8</c:f>
              <c:numCache>
                <c:formatCode>General</c:formatCode>
                <c:ptCount val="2"/>
                <c:pt idx="0">
                  <c:v>7</c:v>
                </c:pt>
                <c:pt idx="1">
                  <c:v>2</c:v>
                </c:pt>
              </c:numCache>
            </c:numRef>
          </c:val>
        </c:ser>
        <c:ser>
          <c:idx val="2"/>
          <c:order val="2"/>
          <c:tx>
            <c:strRef>
              <c:f>Impactstory_Sektionen!$E$1</c:f>
              <c:strCache>
                <c:ptCount val="1"/>
                <c:pt idx="0">
                  <c:v>Google +</c:v>
                </c:pt>
              </c:strCache>
            </c:strRef>
          </c:tx>
          <c:spPr>
            <a:solidFill>
              <a:schemeClr val="tx1"/>
            </a:solidFill>
          </c:spPr>
          <c:invertIfNegative val="0"/>
          <c:cat>
            <c:strRef>
              <c:f>Impactstory_Sektionen!$B$7:$B$8</c:f>
              <c:strCache>
                <c:ptCount val="2"/>
                <c:pt idx="0">
                  <c:v>C1</c:v>
                </c:pt>
                <c:pt idx="1">
                  <c:v>C2</c:v>
                </c:pt>
              </c:strCache>
            </c:strRef>
          </c:cat>
          <c:val>
            <c:numRef>
              <c:f>Impactstory_Sektionen!$E$7:$E$8</c:f>
              <c:numCache>
                <c:formatCode>General</c:formatCode>
                <c:ptCount val="2"/>
                <c:pt idx="0">
                  <c:v>7</c:v>
                </c:pt>
                <c:pt idx="1">
                  <c:v>1</c:v>
                </c:pt>
              </c:numCache>
            </c:numRef>
          </c:val>
        </c:ser>
        <c:dLbls>
          <c:showLegendKey val="0"/>
          <c:showVal val="0"/>
          <c:showCatName val="0"/>
          <c:showSerName val="0"/>
          <c:showPercent val="0"/>
          <c:showBubbleSize val="0"/>
        </c:dLbls>
        <c:gapWidth val="150"/>
        <c:axId val="175757696"/>
        <c:axId val="175758256"/>
      </c:barChart>
      <c:lineChart>
        <c:grouping val="standard"/>
        <c:varyColors val="0"/>
        <c:ser>
          <c:idx val="3"/>
          <c:order val="3"/>
          <c:tx>
            <c:strRef>
              <c:f>Impactstory_Sektionen!$F$1</c:f>
              <c:strCache>
                <c:ptCount val="1"/>
                <c:pt idx="0">
                  <c:v>tweets (Altmetrics.com)</c:v>
                </c:pt>
              </c:strCache>
            </c:strRef>
          </c:tx>
          <c:marker>
            <c:symbol val="square"/>
            <c:size val="8"/>
          </c:marker>
          <c:cat>
            <c:strRef>
              <c:f>Impactstory_Sektionen!$B$7:$B$8</c:f>
              <c:strCache>
                <c:ptCount val="2"/>
                <c:pt idx="0">
                  <c:v>C1</c:v>
                </c:pt>
                <c:pt idx="1">
                  <c:v>C2</c:v>
                </c:pt>
              </c:strCache>
            </c:strRef>
          </c:cat>
          <c:val>
            <c:numRef>
              <c:f>Impactstory_Sektionen!$F$7:$F$8</c:f>
              <c:numCache>
                <c:formatCode>General</c:formatCode>
                <c:ptCount val="2"/>
                <c:pt idx="0">
                  <c:v>266</c:v>
                </c:pt>
                <c:pt idx="1">
                  <c:v>63</c:v>
                </c:pt>
              </c:numCache>
            </c:numRef>
          </c:val>
          <c:smooth val="0"/>
        </c:ser>
        <c:dLbls>
          <c:showLegendKey val="0"/>
          <c:showVal val="0"/>
          <c:showCatName val="0"/>
          <c:showSerName val="0"/>
          <c:showPercent val="0"/>
          <c:showBubbleSize val="0"/>
        </c:dLbls>
        <c:marker val="1"/>
        <c:smooth val="0"/>
        <c:axId val="175759376"/>
        <c:axId val="175758816"/>
      </c:lineChart>
      <c:catAx>
        <c:axId val="175757696"/>
        <c:scaling>
          <c:orientation val="minMax"/>
        </c:scaling>
        <c:delete val="0"/>
        <c:axPos val="b"/>
        <c:numFmt formatCode="General" sourceLinked="0"/>
        <c:majorTickMark val="out"/>
        <c:minorTickMark val="none"/>
        <c:tickLblPos val="nextTo"/>
        <c:crossAx val="175758256"/>
        <c:crosses val="autoZero"/>
        <c:auto val="1"/>
        <c:lblAlgn val="ctr"/>
        <c:lblOffset val="100"/>
        <c:noMultiLvlLbl val="0"/>
      </c:catAx>
      <c:valAx>
        <c:axId val="175758256"/>
        <c:scaling>
          <c:orientation val="minMax"/>
        </c:scaling>
        <c:delete val="0"/>
        <c:axPos val="l"/>
        <c:majorGridlines/>
        <c:numFmt formatCode="General" sourceLinked="1"/>
        <c:majorTickMark val="out"/>
        <c:minorTickMark val="none"/>
        <c:tickLblPos val="nextTo"/>
        <c:crossAx val="175757696"/>
        <c:crosses val="autoZero"/>
        <c:crossBetween val="between"/>
      </c:valAx>
      <c:valAx>
        <c:axId val="175758816"/>
        <c:scaling>
          <c:orientation val="minMax"/>
        </c:scaling>
        <c:delete val="0"/>
        <c:axPos val="r"/>
        <c:title>
          <c:tx>
            <c:rich>
              <a:bodyPr rot="-5400000" vert="horz"/>
              <a:lstStyle/>
              <a:p>
                <a:pPr>
                  <a:defRPr/>
                </a:pPr>
                <a:r>
                  <a:rPr lang="de-DE" dirty="0" err="1" smtClean="0"/>
                  <a:t>tweets</a:t>
                </a:r>
                <a:endParaRPr lang="de-DE" dirty="0"/>
              </a:p>
            </c:rich>
          </c:tx>
          <c:layout/>
          <c:overlay val="0"/>
        </c:title>
        <c:numFmt formatCode="General" sourceLinked="1"/>
        <c:majorTickMark val="out"/>
        <c:minorTickMark val="none"/>
        <c:tickLblPos val="nextTo"/>
        <c:crossAx val="175759376"/>
        <c:crosses val="max"/>
        <c:crossBetween val="between"/>
      </c:valAx>
      <c:catAx>
        <c:axId val="175759376"/>
        <c:scaling>
          <c:orientation val="minMax"/>
        </c:scaling>
        <c:delete val="1"/>
        <c:axPos val="b"/>
        <c:numFmt formatCode="General" sourceLinked="1"/>
        <c:majorTickMark val="out"/>
        <c:minorTickMark val="none"/>
        <c:tickLblPos val="nextTo"/>
        <c:crossAx val="175758816"/>
        <c:crosses val="autoZero"/>
        <c:auto val="1"/>
        <c:lblAlgn val="ctr"/>
        <c:lblOffset val="100"/>
        <c:noMultiLvlLbl val="0"/>
      </c:catAx>
    </c:plotArea>
    <c:legend>
      <c:legendPos val="r"/>
      <c:layout>
        <c:manualLayout>
          <c:xMode val="edge"/>
          <c:yMode val="edge"/>
          <c:x val="8.5641186571194169E-2"/>
          <c:y val="0.87800878008780092"/>
          <c:w val="0.83392788700051268"/>
          <c:h val="9.3193389729191015E-2"/>
        </c:manualLayout>
      </c:layout>
      <c:overlay val="0"/>
    </c:legend>
    <c:plotVisOnly val="1"/>
    <c:dispBlanksAs val="gap"/>
    <c:showDLblsOverMax val="0"/>
  </c:chart>
  <c:txPr>
    <a:bodyPr/>
    <a:lstStyle/>
    <a:p>
      <a:pPr algn="just">
        <a:defRPr sz="1600"/>
      </a:pPr>
      <a:endParaRPr lang="sr-Latn-R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538439160622172E-2"/>
          <c:y val="4.8683111522044978E-2"/>
          <c:w val="0.78501386680113261"/>
          <c:h val="0.75040342250007741"/>
        </c:manualLayout>
      </c:layout>
      <c:barChart>
        <c:barDir val="col"/>
        <c:grouping val="clustered"/>
        <c:varyColors val="0"/>
        <c:ser>
          <c:idx val="0"/>
          <c:order val="0"/>
          <c:tx>
            <c:strRef>
              <c:f>DIPF!$K$1</c:f>
              <c:strCache>
                <c:ptCount val="1"/>
                <c:pt idx="0">
                  <c:v>Mendeley readers</c:v>
                </c:pt>
              </c:strCache>
            </c:strRef>
          </c:tx>
          <c:invertIfNegative val="0"/>
          <c:cat>
            <c:strRef>
              <c:f>DIPF!$C$2:$C$111</c:f>
              <c:strCache>
                <c:ptCount val="110"/>
                <c:pt idx="0">
                  <c:v>10.1002/9781118392966.ch7</c:v>
                </c:pt>
                <c:pt idx="1">
                  <c:v>10.1002/dys.1446</c:v>
                </c:pt>
                <c:pt idx="2">
                  <c:v>10.1007/978-1-4419-7707-6_14</c:v>
                </c:pt>
                <c:pt idx="3">
                  <c:v>10.1007/978-3-531-92837-1_20</c:v>
                </c:pt>
                <c:pt idx="4">
                  <c:v>10.1007/978-3-531-93021-3_18</c:v>
                </c:pt>
                <c:pt idx="5">
                  <c:v>10.1007/978-3-531-94023-6_3</c:v>
                </c:pt>
                <c:pt idx="6">
                  <c:v>10.1007/978-3-531-94023-6_6</c:v>
                </c:pt>
                <c:pt idx="7">
                  <c:v>10.1007/978-3-531-94023-6_9</c:v>
                </c:pt>
                <c:pt idx="8">
                  <c:v>10.1007/978-3-531-94165-3_47</c:v>
                </c:pt>
                <c:pt idx="9">
                  <c:v>10.1007/978-3-531-94183-7_7</c:v>
                </c:pt>
                <c:pt idx="10">
                  <c:v>10.1007/978-3-531-94247-6_10</c:v>
                </c:pt>
                <c:pt idx="11">
                  <c:v>10.1007/978-3-531-94247-6_12</c:v>
                </c:pt>
                <c:pt idx="12">
                  <c:v>10.1007/978-3-642-20072-4_7</c:v>
                </c:pt>
                <c:pt idx="13">
                  <c:v>10.1007/978-3-642-20072-4_8</c:v>
                </c:pt>
                <c:pt idx="14">
                  <c:v>10.1007/978-94-007-2972-8_20</c:v>
                </c:pt>
                <c:pt idx="15">
                  <c:v>10.1007/978-94-007-2972-8_21</c:v>
                </c:pt>
                <c:pt idx="16">
                  <c:v>10.1007/s00702-011-0660-3</c:v>
                </c:pt>
                <c:pt idx="17">
                  <c:v>10.1007/s10608-010-9309-z</c:v>
                </c:pt>
                <c:pt idx="18">
                  <c:v>10.1007/s11092-011-9121-7</c:v>
                </c:pt>
                <c:pt idx="19">
                  <c:v>10.1007/s11618-011-0183-6</c:v>
                </c:pt>
                <c:pt idx="20">
                  <c:v>10.1007/s11618-011-0185-4</c:v>
                </c:pt>
                <c:pt idx="21">
                  <c:v>10.1007/s11618-011-0192-5</c:v>
                </c:pt>
                <c:pt idx="22">
                  <c:v>10.1007/s11618-011-0232-1</c:v>
                </c:pt>
                <c:pt idx="23">
                  <c:v>10.1007/s11618-011-0234-z</c:v>
                </c:pt>
                <c:pt idx="24">
                  <c:v>10.1007/s12402-011-0056-0</c:v>
                </c:pt>
                <c:pt idx="25">
                  <c:v>10.1007/s13222-011-0069-z</c:v>
                </c:pt>
                <c:pt idx="26">
                  <c:v>10.1016/j.ecresq.2011.08.003</c:v>
                </c:pt>
                <c:pt idx="27">
                  <c:v>10.1016/j.ejpoleco.2012.05.002</c:v>
                </c:pt>
                <c:pt idx="28">
                  <c:v>10.1016/j.intell.2011.02.001</c:v>
                </c:pt>
                <c:pt idx="29">
                  <c:v>10.1016/j.jecp.2011.10.013</c:v>
                </c:pt>
                <c:pt idx="30">
                  <c:v>10.1016/j.jneuroling.2010.09.006</c:v>
                </c:pt>
                <c:pt idx="31">
                  <c:v>10.1016/j.jneuroling.2011.02.002</c:v>
                </c:pt>
                <c:pt idx="32">
                  <c:v>10.1016/j.jneuroling.2011.02.003</c:v>
                </c:pt>
                <c:pt idx="33">
                  <c:v>10.1016/j.jneuroling.2011.02.004</c:v>
                </c:pt>
                <c:pt idx="34">
                  <c:v>10.1016/j.jneuroling.2011.02.005</c:v>
                </c:pt>
                <c:pt idx="35">
                  <c:v>10.1016/j.learninstruc.2010.07.008</c:v>
                </c:pt>
                <c:pt idx="36">
                  <c:v>10.1016/j.lindif.2011.09.009</c:v>
                </c:pt>
                <c:pt idx="37">
                  <c:v>10.1016/j.neuropsychologia.2011.09.004</c:v>
                </c:pt>
                <c:pt idx="38">
                  <c:v>10.1016/j.rasd.2010.04.008</c:v>
                </c:pt>
                <c:pt idx="39">
                  <c:v>10.1016/j.ridd.2011.03.022</c:v>
                </c:pt>
                <c:pt idx="40">
                  <c:v>10.1017/cbo9780511974090.017</c:v>
                </c:pt>
                <c:pt idx="41">
                  <c:v>10.1024/1010-0652/a000030</c:v>
                </c:pt>
                <c:pt idx="42">
                  <c:v>10.1024/1010-0652/a000079</c:v>
                </c:pt>
                <c:pt idx="43">
                  <c:v>10.1024/1662-9647/a000034</c:v>
                </c:pt>
                <c:pt idx="44">
                  <c:v>10.1026/0012-1924/a000064</c:v>
                </c:pt>
                <c:pt idx="45">
                  <c:v>10.1026/0033-3042/a000109</c:v>
                </c:pt>
                <c:pt idx="46">
                  <c:v>10.1026/0033-3042/a000111</c:v>
                </c:pt>
                <c:pt idx="47">
                  <c:v>10.1026/0033-3042/a000118</c:v>
                </c:pt>
                <c:pt idx="48">
                  <c:v>10.1026/0033-3042/a000120</c:v>
                </c:pt>
                <c:pt idx="49">
                  <c:v>10.1026/0049-8637/a000028</c:v>
                </c:pt>
                <c:pt idx="50">
                  <c:v>10.1026/0049-8637/a000054</c:v>
                </c:pt>
                <c:pt idx="51">
                  <c:v>10.1026/0049-8637/a000055</c:v>
                </c:pt>
                <c:pt idx="52">
                  <c:v>10.1026/0942-5403/a000034</c:v>
                </c:pt>
                <c:pt idx="53">
                  <c:v>10.1026/0942-5403/a000035</c:v>
                </c:pt>
                <c:pt idx="54">
                  <c:v>10.1026/0942-5403/a000036</c:v>
                </c:pt>
                <c:pt idx="55">
                  <c:v>10.1026/0942-5403/a000039</c:v>
                </c:pt>
                <c:pt idx="56">
                  <c:v>10.1026/2191-9186/a000008</c:v>
                </c:pt>
                <c:pt idx="57">
                  <c:v>10.1026/2191-9186/a000015</c:v>
                </c:pt>
                <c:pt idx="58">
                  <c:v>10.1026/2191-9186/a000019</c:v>
                </c:pt>
                <c:pt idx="59">
                  <c:v>10.1026/2191-9186/a000020</c:v>
                </c:pt>
                <c:pt idx="60">
                  <c:v>10.1026/2191-9186/a000024</c:v>
                </c:pt>
                <c:pt idx="61">
                  <c:v>10.1026/2191-9186/a000041</c:v>
                </c:pt>
                <c:pt idx="62">
                  <c:v>10.1026/2191-9186/a000052</c:v>
                </c:pt>
                <c:pt idx="63">
                  <c:v>10.1026/2191-9186/a000061</c:v>
                </c:pt>
                <c:pt idx="64">
                  <c:v>10.1026/2191-9186/a000069</c:v>
                </c:pt>
                <c:pt idx="65">
                  <c:v>10.1027/1618-3169/a000081</c:v>
                </c:pt>
                <c:pt idx="66">
                  <c:v>10.1037/a0021818</c:v>
                </c:pt>
                <c:pt idx="67">
                  <c:v>10.1037/a0022287</c:v>
                </c:pt>
                <c:pt idx="68">
                  <c:v>10.1037/a0023056</c:v>
                </c:pt>
                <c:pt idx="69">
                  <c:v>10.1037/a0024146</c:v>
                </c:pt>
                <c:pt idx="70">
                  <c:v>10.1037/a0024436</c:v>
                </c:pt>
                <c:pt idx="71">
                  <c:v>10.1037/a0025047</c:v>
                </c:pt>
                <c:pt idx="72">
                  <c:v>10.1037/a0025568</c:v>
                </c:pt>
                <c:pt idx="73">
                  <c:v>10.1037/a0026115</c:v>
                </c:pt>
                <c:pt idx="74">
                  <c:v>10.1037/a0027059</c:v>
                </c:pt>
                <c:pt idx="75">
                  <c:v>10.1037/a0029125</c:v>
                </c:pt>
                <c:pt idx="76">
                  <c:v>10.1055/s-0031-1271816</c:v>
                </c:pt>
                <c:pt idx="77">
                  <c:v>10.1080/02763893.2012.673391</c:v>
                </c:pt>
                <c:pt idx="78">
                  <c:v>10.1080/0361073x.2011.536744</c:v>
                </c:pt>
                <c:pt idx="79">
                  <c:v>10.1080/09500693.2011.566897</c:v>
                </c:pt>
                <c:pt idx="80">
                  <c:v>10.1080/1034912x.2011.547343</c:v>
                </c:pt>
                <c:pt idx="81">
                  <c:v>10.1080/14675986.2012.724587</c:v>
                </c:pt>
                <c:pt idx="82">
                  <c:v>10.1093/acprof:oso/9780199654864.003.0013</c:v>
                </c:pt>
                <c:pt idx="83">
                  <c:v>10.1093/oxfordhb/9780195396430.013.0018</c:v>
                </c:pt>
                <c:pt idx="84">
                  <c:v>10.1108/02621711211190970</c:v>
                </c:pt>
                <c:pt idx="85">
                  <c:v>10.1108/09513541111100099</c:v>
                </c:pt>
                <c:pt idx="86">
                  <c:v>10.1145/2063518.2063537</c:v>
                </c:pt>
                <c:pt idx="87">
                  <c:v>10.1159/000317335</c:v>
                </c:pt>
                <c:pt idx="88">
                  <c:v>10.1162/coli_a_00098</c:v>
                </c:pt>
                <c:pt idx="89">
                  <c:v>10.1162/jocn.2010.21564</c:v>
                </c:pt>
                <c:pt idx="90">
                  <c:v>10.1177/0013164411430707</c:v>
                </c:pt>
                <c:pt idx="91">
                  <c:v>10.1177/0733464812466290</c:v>
                </c:pt>
                <c:pt idx="92">
                  <c:v>10.1177/1367006911425819</c:v>
                </c:pt>
                <c:pt idx="93">
                  <c:v>10.1371/journal.pone.0032946</c:v>
                </c:pt>
                <c:pt idx="94">
                  <c:v>10.1371/journal.pone.0043122</c:v>
                </c:pt>
                <c:pt idx="95">
                  <c:v>10.1515/9783110232370.219</c:v>
                </c:pt>
                <c:pt idx="96">
                  <c:v>10.1521/adhd.2011.19.6.4</c:v>
                </c:pt>
                <c:pt idx="97">
                  <c:v>10.1891/1945-8959.11.1.20</c:v>
                </c:pt>
                <c:pt idx="98">
                  <c:v>10.3389/fnhum.2011.00115</c:v>
                </c:pt>
                <c:pt idx="99">
                  <c:v>10.3389/fpsyg.2011.00009</c:v>
                </c:pt>
                <c:pt idx="100">
                  <c:v>10.3389/fpsyg.2011.00257</c:v>
                </c:pt>
                <c:pt idx="101">
                  <c:v>10.3389/fpsyg.2011.00368</c:v>
                </c:pt>
                <c:pt idx="102">
                  <c:v>10.3389/fpsyg.2012.00491</c:v>
                </c:pt>
                <c:pt idx="103">
                  <c:v>10.3886/ddiotherpapers02</c:v>
                </c:pt>
                <c:pt idx="104">
                  <c:v>10.3922/j.psns.2012.1.06</c:v>
                </c:pt>
                <c:pt idx="105">
                  <c:v>10.4018/978-1-4666-0188-8.ch006</c:v>
                </c:pt>
                <c:pt idx="106">
                  <c:v>10.4018/978-1-4666-0188-8.ch009</c:v>
                </c:pt>
                <c:pt idx="107">
                  <c:v>10.5708/ejmh.6.2011.1.3</c:v>
                </c:pt>
                <c:pt idx="108">
                  <c:v>10.5771/9783845237275</c:v>
                </c:pt>
                <c:pt idx="109">
                  <c:v>10.7767/boehlau.9783205791935.61</c:v>
                </c:pt>
              </c:strCache>
            </c:strRef>
          </c:cat>
          <c:val>
            <c:numRef>
              <c:f>DIPF!$K$2:$K$111</c:f>
              <c:numCache>
                <c:formatCode>General</c:formatCode>
                <c:ptCount val="110"/>
                <c:pt idx="1">
                  <c:v>2</c:v>
                </c:pt>
                <c:pt idx="12">
                  <c:v>11</c:v>
                </c:pt>
                <c:pt idx="16">
                  <c:v>8</c:v>
                </c:pt>
                <c:pt idx="17">
                  <c:v>45</c:v>
                </c:pt>
                <c:pt idx="18">
                  <c:v>2</c:v>
                </c:pt>
                <c:pt idx="24">
                  <c:v>21</c:v>
                </c:pt>
                <c:pt idx="25">
                  <c:v>2</c:v>
                </c:pt>
                <c:pt idx="26">
                  <c:v>33</c:v>
                </c:pt>
                <c:pt idx="27">
                  <c:v>4</c:v>
                </c:pt>
                <c:pt idx="28">
                  <c:v>10</c:v>
                </c:pt>
                <c:pt idx="29">
                  <c:v>5</c:v>
                </c:pt>
                <c:pt idx="30">
                  <c:v>18</c:v>
                </c:pt>
                <c:pt idx="31">
                  <c:v>14</c:v>
                </c:pt>
                <c:pt idx="32">
                  <c:v>6</c:v>
                </c:pt>
                <c:pt idx="33">
                  <c:v>25</c:v>
                </c:pt>
                <c:pt idx="34">
                  <c:v>11</c:v>
                </c:pt>
                <c:pt idx="35">
                  <c:v>25</c:v>
                </c:pt>
                <c:pt idx="36">
                  <c:v>7</c:v>
                </c:pt>
                <c:pt idx="37">
                  <c:v>54</c:v>
                </c:pt>
                <c:pt idx="38">
                  <c:v>15</c:v>
                </c:pt>
                <c:pt idx="39">
                  <c:v>12</c:v>
                </c:pt>
                <c:pt idx="41">
                  <c:v>12</c:v>
                </c:pt>
                <c:pt idx="42">
                  <c:v>4</c:v>
                </c:pt>
                <c:pt idx="43">
                  <c:v>2</c:v>
                </c:pt>
                <c:pt idx="44">
                  <c:v>6</c:v>
                </c:pt>
                <c:pt idx="45">
                  <c:v>8</c:v>
                </c:pt>
                <c:pt idx="46">
                  <c:v>7</c:v>
                </c:pt>
                <c:pt idx="47">
                  <c:v>1</c:v>
                </c:pt>
                <c:pt idx="48">
                  <c:v>1</c:v>
                </c:pt>
                <c:pt idx="49">
                  <c:v>8</c:v>
                </c:pt>
                <c:pt idx="50">
                  <c:v>4</c:v>
                </c:pt>
                <c:pt idx="51">
                  <c:v>4</c:v>
                </c:pt>
                <c:pt idx="52">
                  <c:v>2</c:v>
                </c:pt>
                <c:pt idx="53">
                  <c:v>4</c:v>
                </c:pt>
                <c:pt idx="54">
                  <c:v>7</c:v>
                </c:pt>
                <c:pt idx="55">
                  <c:v>24</c:v>
                </c:pt>
                <c:pt idx="56">
                  <c:v>3</c:v>
                </c:pt>
                <c:pt idx="58">
                  <c:v>2</c:v>
                </c:pt>
                <c:pt idx="59">
                  <c:v>1</c:v>
                </c:pt>
                <c:pt idx="65">
                  <c:v>12</c:v>
                </c:pt>
                <c:pt idx="66">
                  <c:v>17</c:v>
                </c:pt>
                <c:pt idx="67">
                  <c:v>14</c:v>
                </c:pt>
                <c:pt idx="68">
                  <c:v>21</c:v>
                </c:pt>
                <c:pt idx="69">
                  <c:v>1</c:v>
                </c:pt>
                <c:pt idx="70">
                  <c:v>45</c:v>
                </c:pt>
                <c:pt idx="71">
                  <c:v>24</c:v>
                </c:pt>
                <c:pt idx="72">
                  <c:v>12</c:v>
                </c:pt>
                <c:pt idx="73">
                  <c:v>10</c:v>
                </c:pt>
                <c:pt idx="74">
                  <c:v>29</c:v>
                </c:pt>
                <c:pt idx="75">
                  <c:v>4</c:v>
                </c:pt>
                <c:pt idx="76">
                  <c:v>2</c:v>
                </c:pt>
                <c:pt idx="77">
                  <c:v>4</c:v>
                </c:pt>
                <c:pt idx="78">
                  <c:v>8</c:v>
                </c:pt>
                <c:pt idx="79">
                  <c:v>5</c:v>
                </c:pt>
                <c:pt idx="80">
                  <c:v>14</c:v>
                </c:pt>
                <c:pt idx="81">
                  <c:v>2</c:v>
                </c:pt>
                <c:pt idx="84">
                  <c:v>9</c:v>
                </c:pt>
                <c:pt idx="85">
                  <c:v>27</c:v>
                </c:pt>
                <c:pt idx="86">
                  <c:v>14</c:v>
                </c:pt>
                <c:pt idx="87">
                  <c:v>8</c:v>
                </c:pt>
                <c:pt idx="88">
                  <c:v>18</c:v>
                </c:pt>
                <c:pt idx="89">
                  <c:v>36</c:v>
                </c:pt>
                <c:pt idx="90">
                  <c:v>15</c:v>
                </c:pt>
                <c:pt idx="91">
                  <c:v>4</c:v>
                </c:pt>
                <c:pt idx="92">
                  <c:v>7</c:v>
                </c:pt>
                <c:pt idx="93">
                  <c:v>8</c:v>
                </c:pt>
                <c:pt idx="94">
                  <c:v>30</c:v>
                </c:pt>
                <c:pt idx="96">
                  <c:v>4</c:v>
                </c:pt>
                <c:pt idx="97">
                  <c:v>4</c:v>
                </c:pt>
                <c:pt idx="98">
                  <c:v>22</c:v>
                </c:pt>
                <c:pt idx="99">
                  <c:v>4</c:v>
                </c:pt>
                <c:pt idx="100">
                  <c:v>20</c:v>
                </c:pt>
                <c:pt idx="101">
                  <c:v>15</c:v>
                </c:pt>
                <c:pt idx="102">
                  <c:v>11</c:v>
                </c:pt>
                <c:pt idx="104">
                  <c:v>6</c:v>
                </c:pt>
                <c:pt idx="106">
                  <c:v>5</c:v>
                </c:pt>
              </c:numCache>
            </c:numRef>
          </c:val>
        </c:ser>
        <c:dLbls>
          <c:showLegendKey val="0"/>
          <c:showVal val="0"/>
          <c:showCatName val="0"/>
          <c:showSerName val="0"/>
          <c:showPercent val="0"/>
          <c:showBubbleSize val="0"/>
        </c:dLbls>
        <c:gapWidth val="0"/>
        <c:axId val="175762176"/>
        <c:axId val="175762736"/>
      </c:barChart>
      <c:lineChart>
        <c:grouping val="standard"/>
        <c:varyColors val="0"/>
        <c:ser>
          <c:idx val="1"/>
          <c:order val="1"/>
          <c:tx>
            <c:strRef>
              <c:f>DIPF!$L$1</c:f>
              <c:strCache>
                <c:ptCount val="1"/>
                <c:pt idx="0">
                  <c:v>PLoS html views</c:v>
                </c:pt>
              </c:strCache>
            </c:strRef>
          </c:tx>
          <c:spPr>
            <a:ln>
              <a:solidFill>
                <a:schemeClr val="tx1"/>
              </a:solidFill>
            </a:ln>
          </c:spPr>
          <c:marker>
            <c:spPr>
              <a:solidFill>
                <a:schemeClr val="tx1"/>
              </a:solidFill>
            </c:spPr>
          </c:marker>
          <c:dPt>
            <c:idx val="93"/>
            <c:bubble3D val="0"/>
          </c:dPt>
          <c:dPt>
            <c:idx val="94"/>
            <c:bubble3D val="0"/>
          </c:dPt>
          <c:cat>
            <c:strRef>
              <c:f>DIPF!$C$2:$C$111</c:f>
              <c:strCache>
                <c:ptCount val="110"/>
                <c:pt idx="0">
                  <c:v>10.1002/9781118392966.ch7</c:v>
                </c:pt>
                <c:pt idx="1">
                  <c:v>10.1002/dys.1446</c:v>
                </c:pt>
                <c:pt idx="2">
                  <c:v>10.1007/978-1-4419-7707-6_14</c:v>
                </c:pt>
                <c:pt idx="3">
                  <c:v>10.1007/978-3-531-92837-1_20</c:v>
                </c:pt>
                <c:pt idx="4">
                  <c:v>10.1007/978-3-531-93021-3_18</c:v>
                </c:pt>
                <c:pt idx="5">
                  <c:v>10.1007/978-3-531-94023-6_3</c:v>
                </c:pt>
                <c:pt idx="6">
                  <c:v>10.1007/978-3-531-94023-6_6</c:v>
                </c:pt>
                <c:pt idx="7">
                  <c:v>10.1007/978-3-531-94023-6_9</c:v>
                </c:pt>
                <c:pt idx="8">
                  <c:v>10.1007/978-3-531-94165-3_47</c:v>
                </c:pt>
                <c:pt idx="9">
                  <c:v>10.1007/978-3-531-94183-7_7</c:v>
                </c:pt>
                <c:pt idx="10">
                  <c:v>10.1007/978-3-531-94247-6_10</c:v>
                </c:pt>
                <c:pt idx="11">
                  <c:v>10.1007/978-3-531-94247-6_12</c:v>
                </c:pt>
                <c:pt idx="12">
                  <c:v>10.1007/978-3-642-20072-4_7</c:v>
                </c:pt>
                <c:pt idx="13">
                  <c:v>10.1007/978-3-642-20072-4_8</c:v>
                </c:pt>
                <c:pt idx="14">
                  <c:v>10.1007/978-94-007-2972-8_20</c:v>
                </c:pt>
                <c:pt idx="15">
                  <c:v>10.1007/978-94-007-2972-8_21</c:v>
                </c:pt>
                <c:pt idx="16">
                  <c:v>10.1007/s00702-011-0660-3</c:v>
                </c:pt>
                <c:pt idx="17">
                  <c:v>10.1007/s10608-010-9309-z</c:v>
                </c:pt>
                <c:pt idx="18">
                  <c:v>10.1007/s11092-011-9121-7</c:v>
                </c:pt>
                <c:pt idx="19">
                  <c:v>10.1007/s11618-011-0183-6</c:v>
                </c:pt>
                <c:pt idx="20">
                  <c:v>10.1007/s11618-011-0185-4</c:v>
                </c:pt>
                <c:pt idx="21">
                  <c:v>10.1007/s11618-011-0192-5</c:v>
                </c:pt>
                <c:pt idx="22">
                  <c:v>10.1007/s11618-011-0232-1</c:v>
                </c:pt>
                <c:pt idx="23">
                  <c:v>10.1007/s11618-011-0234-z</c:v>
                </c:pt>
                <c:pt idx="24">
                  <c:v>10.1007/s12402-011-0056-0</c:v>
                </c:pt>
                <c:pt idx="25">
                  <c:v>10.1007/s13222-011-0069-z</c:v>
                </c:pt>
                <c:pt idx="26">
                  <c:v>10.1016/j.ecresq.2011.08.003</c:v>
                </c:pt>
                <c:pt idx="27">
                  <c:v>10.1016/j.ejpoleco.2012.05.002</c:v>
                </c:pt>
                <c:pt idx="28">
                  <c:v>10.1016/j.intell.2011.02.001</c:v>
                </c:pt>
                <c:pt idx="29">
                  <c:v>10.1016/j.jecp.2011.10.013</c:v>
                </c:pt>
                <c:pt idx="30">
                  <c:v>10.1016/j.jneuroling.2010.09.006</c:v>
                </c:pt>
                <c:pt idx="31">
                  <c:v>10.1016/j.jneuroling.2011.02.002</c:v>
                </c:pt>
                <c:pt idx="32">
                  <c:v>10.1016/j.jneuroling.2011.02.003</c:v>
                </c:pt>
                <c:pt idx="33">
                  <c:v>10.1016/j.jneuroling.2011.02.004</c:v>
                </c:pt>
                <c:pt idx="34">
                  <c:v>10.1016/j.jneuroling.2011.02.005</c:v>
                </c:pt>
                <c:pt idx="35">
                  <c:v>10.1016/j.learninstruc.2010.07.008</c:v>
                </c:pt>
                <c:pt idx="36">
                  <c:v>10.1016/j.lindif.2011.09.009</c:v>
                </c:pt>
                <c:pt idx="37">
                  <c:v>10.1016/j.neuropsychologia.2011.09.004</c:v>
                </c:pt>
                <c:pt idx="38">
                  <c:v>10.1016/j.rasd.2010.04.008</c:v>
                </c:pt>
                <c:pt idx="39">
                  <c:v>10.1016/j.ridd.2011.03.022</c:v>
                </c:pt>
                <c:pt idx="40">
                  <c:v>10.1017/cbo9780511974090.017</c:v>
                </c:pt>
                <c:pt idx="41">
                  <c:v>10.1024/1010-0652/a000030</c:v>
                </c:pt>
                <c:pt idx="42">
                  <c:v>10.1024/1010-0652/a000079</c:v>
                </c:pt>
                <c:pt idx="43">
                  <c:v>10.1024/1662-9647/a000034</c:v>
                </c:pt>
                <c:pt idx="44">
                  <c:v>10.1026/0012-1924/a000064</c:v>
                </c:pt>
                <c:pt idx="45">
                  <c:v>10.1026/0033-3042/a000109</c:v>
                </c:pt>
                <c:pt idx="46">
                  <c:v>10.1026/0033-3042/a000111</c:v>
                </c:pt>
                <c:pt idx="47">
                  <c:v>10.1026/0033-3042/a000118</c:v>
                </c:pt>
                <c:pt idx="48">
                  <c:v>10.1026/0033-3042/a000120</c:v>
                </c:pt>
                <c:pt idx="49">
                  <c:v>10.1026/0049-8637/a000028</c:v>
                </c:pt>
                <c:pt idx="50">
                  <c:v>10.1026/0049-8637/a000054</c:v>
                </c:pt>
                <c:pt idx="51">
                  <c:v>10.1026/0049-8637/a000055</c:v>
                </c:pt>
                <c:pt idx="52">
                  <c:v>10.1026/0942-5403/a000034</c:v>
                </c:pt>
                <c:pt idx="53">
                  <c:v>10.1026/0942-5403/a000035</c:v>
                </c:pt>
                <c:pt idx="54">
                  <c:v>10.1026/0942-5403/a000036</c:v>
                </c:pt>
                <c:pt idx="55">
                  <c:v>10.1026/0942-5403/a000039</c:v>
                </c:pt>
                <c:pt idx="56">
                  <c:v>10.1026/2191-9186/a000008</c:v>
                </c:pt>
                <c:pt idx="57">
                  <c:v>10.1026/2191-9186/a000015</c:v>
                </c:pt>
                <c:pt idx="58">
                  <c:v>10.1026/2191-9186/a000019</c:v>
                </c:pt>
                <c:pt idx="59">
                  <c:v>10.1026/2191-9186/a000020</c:v>
                </c:pt>
                <c:pt idx="60">
                  <c:v>10.1026/2191-9186/a000024</c:v>
                </c:pt>
                <c:pt idx="61">
                  <c:v>10.1026/2191-9186/a000041</c:v>
                </c:pt>
                <c:pt idx="62">
                  <c:v>10.1026/2191-9186/a000052</c:v>
                </c:pt>
                <c:pt idx="63">
                  <c:v>10.1026/2191-9186/a000061</c:v>
                </c:pt>
                <c:pt idx="64">
                  <c:v>10.1026/2191-9186/a000069</c:v>
                </c:pt>
                <c:pt idx="65">
                  <c:v>10.1027/1618-3169/a000081</c:v>
                </c:pt>
                <c:pt idx="66">
                  <c:v>10.1037/a0021818</c:v>
                </c:pt>
                <c:pt idx="67">
                  <c:v>10.1037/a0022287</c:v>
                </c:pt>
                <c:pt idx="68">
                  <c:v>10.1037/a0023056</c:v>
                </c:pt>
                <c:pt idx="69">
                  <c:v>10.1037/a0024146</c:v>
                </c:pt>
                <c:pt idx="70">
                  <c:v>10.1037/a0024436</c:v>
                </c:pt>
                <c:pt idx="71">
                  <c:v>10.1037/a0025047</c:v>
                </c:pt>
                <c:pt idx="72">
                  <c:v>10.1037/a0025568</c:v>
                </c:pt>
                <c:pt idx="73">
                  <c:v>10.1037/a0026115</c:v>
                </c:pt>
                <c:pt idx="74">
                  <c:v>10.1037/a0027059</c:v>
                </c:pt>
                <c:pt idx="75">
                  <c:v>10.1037/a0029125</c:v>
                </c:pt>
                <c:pt idx="76">
                  <c:v>10.1055/s-0031-1271816</c:v>
                </c:pt>
                <c:pt idx="77">
                  <c:v>10.1080/02763893.2012.673391</c:v>
                </c:pt>
                <c:pt idx="78">
                  <c:v>10.1080/0361073x.2011.536744</c:v>
                </c:pt>
                <c:pt idx="79">
                  <c:v>10.1080/09500693.2011.566897</c:v>
                </c:pt>
                <c:pt idx="80">
                  <c:v>10.1080/1034912x.2011.547343</c:v>
                </c:pt>
                <c:pt idx="81">
                  <c:v>10.1080/14675986.2012.724587</c:v>
                </c:pt>
                <c:pt idx="82">
                  <c:v>10.1093/acprof:oso/9780199654864.003.0013</c:v>
                </c:pt>
                <c:pt idx="83">
                  <c:v>10.1093/oxfordhb/9780195396430.013.0018</c:v>
                </c:pt>
                <c:pt idx="84">
                  <c:v>10.1108/02621711211190970</c:v>
                </c:pt>
                <c:pt idx="85">
                  <c:v>10.1108/09513541111100099</c:v>
                </c:pt>
                <c:pt idx="86">
                  <c:v>10.1145/2063518.2063537</c:v>
                </c:pt>
                <c:pt idx="87">
                  <c:v>10.1159/000317335</c:v>
                </c:pt>
                <c:pt idx="88">
                  <c:v>10.1162/coli_a_00098</c:v>
                </c:pt>
                <c:pt idx="89">
                  <c:v>10.1162/jocn.2010.21564</c:v>
                </c:pt>
                <c:pt idx="90">
                  <c:v>10.1177/0013164411430707</c:v>
                </c:pt>
                <c:pt idx="91">
                  <c:v>10.1177/0733464812466290</c:v>
                </c:pt>
                <c:pt idx="92">
                  <c:v>10.1177/1367006911425819</c:v>
                </c:pt>
                <c:pt idx="93">
                  <c:v>10.1371/journal.pone.0032946</c:v>
                </c:pt>
                <c:pt idx="94">
                  <c:v>10.1371/journal.pone.0043122</c:v>
                </c:pt>
                <c:pt idx="95">
                  <c:v>10.1515/9783110232370.219</c:v>
                </c:pt>
                <c:pt idx="96">
                  <c:v>10.1521/adhd.2011.19.6.4</c:v>
                </c:pt>
                <c:pt idx="97">
                  <c:v>10.1891/1945-8959.11.1.20</c:v>
                </c:pt>
                <c:pt idx="98">
                  <c:v>10.3389/fnhum.2011.00115</c:v>
                </c:pt>
                <c:pt idx="99">
                  <c:v>10.3389/fpsyg.2011.00009</c:v>
                </c:pt>
                <c:pt idx="100">
                  <c:v>10.3389/fpsyg.2011.00257</c:v>
                </c:pt>
                <c:pt idx="101">
                  <c:v>10.3389/fpsyg.2011.00368</c:v>
                </c:pt>
                <c:pt idx="102">
                  <c:v>10.3389/fpsyg.2012.00491</c:v>
                </c:pt>
                <c:pt idx="103">
                  <c:v>10.3886/ddiotherpapers02</c:v>
                </c:pt>
                <c:pt idx="104">
                  <c:v>10.3922/j.psns.2012.1.06</c:v>
                </c:pt>
                <c:pt idx="105">
                  <c:v>10.4018/978-1-4666-0188-8.ch006</c:v>
                </c:pt>
                <c:pt idx="106">
                  <c:v>10.4018/978-1-4666-0188-8.ch009</c:v>
                </c:pt>
                <c:pt idx="107">
                  <c:v>10.5708/ejmh.6.2011.1.3</c:v>
                </c:pt>
                <c:pt idx="108">
                  <c:v>10.5771/9783845237275</c:v>
                </c:pt>
                <c:pt idx="109">
                  <c:v>10.7767/boehlau.9783205791935.61</c:v>
                </c:pt>
              </c:strCache>
            </c:strRef>
          </c:cat>
          <c:val>
            <c:numRef>
              <c:f>DIPF!$L$2:$L$111</c:f>
              <c:numCache>
                <c:formatCode>General</c:formatCode>
                <c:ptCount val="110"/>
                <c:pt idx="93">
                  <c:v>754</c:v>
                </c:pt>
                <c:pt idx="94">
                  <c:v>1693</c:v>
                </c:pt>
              </c:numCache>
            </c:numRef>
          </c:val>
          <c:smooth val="0"/>
        </c:ser>
        <c:dLbls>
          <c:showLegendKey val="0"/>
          <c:showVal val="0"/>
          <c:showCatName val="0"/>
          <c:showSerName val="0"/>
          <c:showPercent val="0"/>
          <c:showBubbleSize val="0"/>
        </c:dLbls>
        <c:marker val="1"/>
        <c:smooth val="0"/>
        <c:axId val="175763856"/>
        <c:axId val="175763296"/>
      </c:lineChart>
      <c:catAx>
        <c:axId val="175762176"/>
        <c:scaling>
          <c:orientation val="minMax"/>
        </c:scaling>
        <c:delete val="1"/>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rgbClr val="000000"/>
                    </a:solidFill>
                    <a:latin typeface="+mn-lt"/>
                    <a:ea typeface="+mn-ea"/>
                    <a:cs typeface="+mn-cs"/>
                  </a:defRPr>
                </a:pPr>
                <a:r>
                  <a:rPr lang="de-DE" dirty="0" err="1"/>
                  <a:t>articles</a:t>
                </a:r>
                <a:r>
                  <a:rPr lang="de-DE" dirty="0"/>
                  <a:t> </a:t>
                </a:r>
                <a:r>
                  <a:rPr lang="de-DE" dirty="0" err="1"/>
                  <a:t>of</a:t>
                </a:r>
                <a:r>
                  <a:rPr lang="de-DE" dirty="0"/>
                  <a:t> </a:t>
                </a:r>
                <a:r>
                  <a:rPr lang="de-DE" dirty="0" err="1"/>
                  <a:t>institute</a:t>
                </a:r>
                <a:r>
                  <a:rPr lang="de-DE" dirty="0"/>
                  <a:t> </a:t>
                </a:r>
                <a:r>
                  <a:rPr lang="de-DE" dirty="0" smtClean="0"/>
                  <a:t>A1 (</a:t>
                </a:r>
                <a:r>
                  <a:rPr lang="de-DE" sz="1800" dirty="0" err="1" smtClean="0">
                    <a:effectLst/>
                  </a:rPr>
                  <a:t>humanities</a:t>
                </a:r>
                <a:r>
                  <a:rPr lang="de-DE" sz="1800" dirty="0" smtClean="0">
                    <a:effectLst/>
                  </a:rPr>
                  <a:t> </a:t>
                </a:r>
                <a:r>
                  <a:rPr lang="de-DE" sz="1800" dirty="0" err="1" smtClean="0">
                    <a:effectLst/>
                  </a:rPr>
                  <a:t>and</a:t>
                </a:r>
                <a:r>
                  <a:rPr lang="de-DE" sz="1800" dirty="0" smtClean="0">
                    <a:effectLst/>
                  </a:rPr>
                  <a:t> </a:t>
                </a:r>
                <a:r>
                  <a:rPr lang="de-DE" sz="1800" dirty="0" err="1" smtClean="0">
                    <a:effectLst/>
                  </a:rPr>
                  <a:t>educational</a:t>
                </a:r>
                <a:r>
                  <a:rPr lang="de-DE" sz="1800" dirty="0" smtClean="0">
                    <a:effectLst/>
                  </a:rPr>
                  <a:t> </a:t>
                </a:r>
                <a:r>
                  <a:rPr lang="de-DE" sz="1800" dirty="0" err="1" smtClean="0">
                    <a:effectLst/>
                  </a:rPr>
                  <a:t>research</a:t>
                </a:r>
                <a:r>
                  <a:rPr lang="de-DE" sz="1800" dirty="0" smtClean="0">
                    <a:effectLst/>
                  </a:rPr>
                  <a:t>)</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rgbClr val="000000"/>
                    </a:solidFill>
                    <a:latin typeface="+mn-lt"/>
                    <a:ea typeface="+mn-ea"/>
                    <a:cs typeface="+mn-cs"/>
                  </a:defRPr>
                </a:pPr>
                <a:endParaRPr lang="de-DE" dirty="0"/>
              </a:p>
            </c:rich>
          </c:tx>
          <c:overlay val="0"/>
        </c:title>
        <c:numFmt formatCode="General" sourceLinked="0"/>
        <c:majorTickMark val="out"/>
        <c:minorTickMark val="none"/>
        <c:tickLblPos val="nextTo"/>
        <c:crossAx val="175762736"/>
        <c:crosses val="autoZero"/>
        <c:auto val="1"/>
        <c:lblAlgn val="ctr"/>
        <c:lblOffset val="100"/>
        <c:noMultiLvlLbl val="0"/>
      </c:catAx>
      <c:valAx>
        <c:axId val="175762736"/>
        <c:scaling>
          <c:orientation val="minMax"/>
        </c:scaling>
        <c:delete val="0"/>
        <c:axPos val="l"/>
        <c:majorGridlines/>
        <c:title>
          <c:tx>
            <c:rich>
              <a:bodyPr rot="-5400000" vert="horz"/>
              <a:lstStyle/>
              <a:p>
                <a:pPr>
                  <a:defRPr/>
                </a:pPr>
                <a:r>
                  <a:rPr lang="de-DE"/>
                  <a:t>readers</a:t>
                </a:r>
              </a:p>
            </c:rich>
          </c:tx>
          <c:layout>
            <c:manualLayout>
              <c:xMode val="edge"/>
              <c:yMode val="edge"/>
              <c:x val="1.2315270935960591E-3"/>
              <c:y val="0.37287787050237314"/>
            </c:manualLayout>
          </c:layout>
          <c:overlay val="0"/>
        </c:title>
        <c:numFmt formatCode="General" sourceLinked="1"/>
        <c:majorTickMark val="out"/>
        <c:minorTickMark val="none"/>
        <c:tickLblPos val="nextTo"/>
        <c:crossAx val="175762176"/>
        <c:crosses val="autoZero"/>
        <c:crossBetween val="between"/>
      </c:valAx>
      <c:valAx>
        <c:axId val="175763296"/>
        <c:scaling>
          <c:orientation val="minMax"/>
        </c:scaling>
        <c:delete val="0"/>
        <c:axPos val="r"/>
        <c:title>
          <c:tx>
            <c:rich>
              <a:bodyPr rot="-5400000" vert="horz"/>
              <a:lstStyle/>
              <a:p>
                <a:pPr>
                  <a:defRPr/>
                </a:pPr>
                <a:r>
                  <a:rPr lang="de-DE"/>
                  <a:t>Html views</a:t>
                </a:r>
              </a:p>
            </c:rich>
          </c:tx>
          <c:overlay val="0"/>
        </c:title>
        <c:numFmt formatCode="General" sourceLinked="1"/>
        <c:majorTickMark val="out"/>
        <c:minorTickMark val="none"/>
        <c:tickLblPos val="nextTo"/>
        <c:crossAx val="175763856"/>
        <c:crosses val="max"/>
        <c:crossBetween val="between"/>
      </c:valAx>
      <c:catAx>
        <c:axId val="175763856"/>
        <c:scaling>
          <c:orientation val="minMax"/>
        </c:scaling>
        <c:delete val="1"/>
        <c:axPos val="b"/>
        <c:numFmt formatCode="General" sourceLinked="0"/>
        <c:majorTickMark val="out"/>
        <c:minorTickMark val="none"/>
        <c:tickLblPos val="nextTo"/>
        <c:crossAx val="175763296"/>
        <c:crosses val="autoZero"/>
        <c:auto val="1"/>
        <c:lblAlgn val="ctr"/>
        <c:lblOffset val="100"/>
        <c:noMultiLvlLbl val="0"/>
      </c:catAx>
    </c:plotArea>
    <c:legend>
      <c:legendPos val="r"/>
      <c:layout>
        <c:manualLayout>
          <c:xMode val="edge"/>
          <c:yMode val="edge"/>
          <c:x val="8.317704898956596E-2"/>
          <c:y val="0.9113145706340493"/>
          <c:w val="0.70746334509910402"/>
          <c:h val="8.6734187202575086E-2"/>
        </c:manualLayout>
      </c:layout>
      <c:overlay val="0"/>
    </c:legend>
    <c:plotVisOnly val="1"/>
    <c:dispBlanksAs val="gap"/>
    <c:showDLblsOverMax val="0"/>
  </c:chart>
  <c:txPr>
    <a:bodyPr/>
    <a:lstStyle/>
    <a:p>
      <a:pPr>
        <a:defRPr sz="1800"/>
      </a:pPr>
      <a:endParaRPr lang="sr-Latn-R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de-DE"/>
          </a:p>
        </p:txBody>
      </p:sp>
      <p:sp>
        <p:nvSpPr>
          <p:cNvPr id="25603" name="Rectangle 3"/>
          <p:cNvSpPr>
            <a:spLocks noGrp="1" noChangeArrowheads="1"/>
          </p:cNvSpPr>
          <p:nvPr>
            <p:ph type="dt" sz="quarter" idx="1"/>
          </p:nvPr>
        </p:nvSpPr>
        <p:spPr bwMode="auto">
          <a:xfrm>
            <a:off x="3848645" y="0"/>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25604" name="Rectangle 4"/>
          <p:cNvSpPr>
            <a:spLocks noGrp="1" noChangeArrowheads="1"/>
          </p:cNvSpPr>
          <p:nvPr>
            <p:ph type="ftr" sz="quarter" idx="2"/>
          </p:nvPr>
        </p:nvSpPr>
        <p:spPr bwMode="auto">
          <a:xfrm>
            <a:off x="0" y="9408981"/>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de-DE"/>
          </a:p>
        </p:txBody>
      </p:sp>
      <p:sp>
        <p:nvSpPr>
          <p:cNvPr id="25605" name="Rectangle 5"/>
          <p:cNvSpPr>
            <a:spLocks noGrp="1" noChangeArrowheads="1"/>
          </p:cNvSpPr>
          <p:nvPr>
            <p:ph type="sldNum" sz="quarter" idx="3"/>
          </p:nvPr>
        </p:nvSpPr>
        <p:spPr bwMode="auto">
          <a:xfrm>
            <a:off x="3848645" y="9408981"/>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7108D7E-2810-44AF-BA6A-6105A0A425D5}" type="slidenum">
              <a:rPr lang="de-DE"/>
              <a:pPr/>
              <a:t>‹#›</a:t>
            </a:fld>
            <a:endParaRPr lang="de-DE"/>
          </a:p>
        </p:txBody>
      </p:sp>
    </p:spTree>
    <p:extLst>
      <p:ext uri="{BB962C8B-B14F-4D97-AF65-F5344CB8AC3E}">
        <p14:creationId xmlns:p14="http://schemas.microsoft.com/office/powerpoint/2010/main" val="1847287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de-DE"/>
          </a:p>
        </p:txBody>
      </p:sp>
      <p:sp>
        <p:nvSpPr>
          <p:cNvPr id="6147" name="Rectangle 3"/>
          <p:cNvSpPr>
            <a:spLocks noGrp="1" noChangeArrowheads="1"/>
          </p:cNvSpPr>
          <p:nvPr>
            <p:ph type="dt" idx="1"/>
          </p:nvPr>
        </p:nvSpPr>
        <p:spPr bwMode="auto">
          <a:xfrm>
            <a:off x="3848645" y="0"/>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6148"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450" y="4705350"/>
            <a:ext cx="54356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6150" name="Rectangle 6"/>
          <p:cNvSpPr>
            <a:spLocks noGrp="1" noChangeArrowheads="1"/>
          </p:cNvSpPr>
          <p:nvPr>
            <p:ph type="ftr" sz="quarter" idx="4"/>
          </p:nvPr>
        </p:nvSpPr>
        <p:spPr bwMode="auto">
          <a:xfrm>
            <a:off x="0" y="9408981"/>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de-DE"/>
          </a:p>
        </p:txBody>
      </p:sp>
      <p:sp>
        <p:nvSpPr>
          <p:cNvPr id="6151" name="Rectangle 7"/>
          <p:cNvSpPr>
            <a:spLocks noGrp="1" noChangeArrowheads="1"/>
          </p:cNvSpPr>
          <p:nvPr>
            <p:ph type="sldNum" sz="quarter" idx="5"/>
          </p:nvPr>
        </p:nvSpPr>
        <p:spPr bwMode="auto">
          <a:xfrm>
            <a:off x="3848645" y="9408981"/>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C0E1E68-C923-4539-9B00-CF68252B664A}" type="slidenum">
              <a:rPr lang="de-DE"/>
              <a:pPr/>
              <a:t>‹#›</a:t>
            </a:fld>
            <a:endParaRPr lang="de-DE"/>
          </a:p>
        </p:txBody>
      </p:sp>
    </p:spTree>
    <p:extLst>
      <p:ext uri="{BB962C8B-B14F-4D97-AF65-F5344CB8AC3E}">
        <p14:creationId xmlns:p14="http://schemas.microsoft.com/office/powerpoint/2010/main" val="39343607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Journal_impact_factor"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en.wikipedia.org/wiki/Scientific_research"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1</a:t>
            </a:fld>
            <a:endParaRPr lang="de-DE"/>
          </a:p>
        </p:txBody>
      </p:sp>
    </p:spTree>
    <p:extLst>
      <p:ext uri="{BB962C8B-B14F-4D97-AF65-F5344CB8AC3E}">
        <p14:creationId xmlns:p14="http://schemas.microsoft.com/office/powerpoint/2010/main" val="1980804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sz="1100" dirty="0" smtClean="0"/>
              <a:t>Share of discipline-specific activity per social media platform (relative numbers for discipline; n=number of publications in discipline).</a:t>
            </a:r>
            <a:endParaRPr lang="de-DE" sz="1100" dirty="0" smtClean="0"/>
          </a:p>
          <a:p>
            <a:endParaRPr lang="en-US" sz="1100" kern="1200" dirty="0" smtClean="0">
              <a:solidFill>
                <a:schemeClr val="tx1"/>
              </a:solidFill>
              <a:effectLst/>
              <a:latin typeface="Arial" charset="0"/>
              <a:ea typeface="+mn-ea"/>
              <a:cs typeface="+mn-cs"/>
            </a:endParaRPr>
          </a:p>
          <a:p>
            <a:r>
              <a:rPr lang="en-US" sz="1100" kern="1200" dirty="0" smtClean="0">
                <a:solidFill>
                  <a:schemeClr val="tx1"/>
                </a:solidFill>
                <a:effectLst/>
                <a:latin typeface="Arial" charset="0"/>
                <a:ea typeface="+mn-ea"/>
                <a:cs typeface="+mn-cs"/>
              </a:rPr>
              <a:t>Which disciplines are proportionally most prominent on which social media platform can be seen in Figure 3. Life science is dominant on each platform, except for </a:t>
            </a:r>
            <a:r>
              <a:rPr lang="en-US" sz="1100" kern="1200" dirty="0" err="1" smtClean="0">
                <a:solidFill>
                  <a:schemeClr val="tx1"/>
                </a:solidFill>
                <a:effectLst/>
                <a:latin typeface="Arial" charset="0"/>
                <a:ea typeface="+mn-ea"/>
                <a:cs typeface="+mn-cs"/>
              </a:rPr>
              <a:t>Mendeley</a:t>
            </a:r>
            <a:r>
              <a:rPr lang="en-US" sz="1100" kern="1200" dirty="0" smtClean="0">
                <a:solidFill>
                  <a:schemeClr val="tx1"/>
                </a:solidFill>
                <a:effectLst/>
                <a:latin typeface="Arial" charset="0"/>
                <a:ea typeface="+mn-ea"/>
                <a:cs typeface="+mn-cs"/>
              </a:rPr>
              <a:t> where shares of disciplines are almost equally distributed. Such overviews, as provided by Figure 3, visual well where scientists of different disciplines can find their readers. </a:t>
            </a:r>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10</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sz="1100" dirty="0" smtClean="0"/>
              <a:t>Comparison of </a:t>
            </a:r>
            <a:r>
              <a:rPr lang="en-AU" sz="1100" dirty="0" err="1" smtClean="0"/>
              <a:t>Mendeley</a:t>
            </a:r>
            <a:r>
              <a:rPr lang="en-AU" sz="1100" dirty="0" smtClean="0"/>
              <a:t> reader counts and PubMed Central citation numbers for institutes C1 (top) and C2 (bottom) (absolute numbers).</a:t>
            </a:r>
            <a:endParaRPr lang="de-DE" sz="1100" dirty="0" smtClean="0"/>
          </a:p>
          <a:p>
            <a:endParaRPr lang="en-US" sz="1100" kern="1200" dirty="0" smtClean="0">
              <a:solidFill>
                <a:schemeClr val="tx1"/>
              </a:solidFill>
              <a:effectLst/>
              <a:latin typeface="Arial" charset="0"/>
              <a:ea typeface="+mn-ea"/>
              <a:cs typeface="+mn-cs"/>
            </a:endParaRPr>
          </a:p>
          <a:p>
            <a:r>
              <a:rPr lang="en-US" sz="1100" kern="1200" dirty="0" smtClean="0">
                <a:solidFill>
                  <a:schemeClr val="tx1"/>
                </a:solidFill>
                <a:effectLst/>
                <a:latin typeface="Arial" charset="0"/>
                <a:ea typeface="+mn-ea"/>
                <a:cs typeface="+mn-cs"/>
              </a:rPr>
              <a:t>A direct comparison of the </a:t>
            </a:r>
            <a:r>
              <a:rPr lang="en-US" sz="1100" kern="1200" dirty="0" err="1" smtClean="0">
                <a:solidFill>
                  <a:schemeClr val="tx1"/>
                </a:solidFill>
                <a:effectLst/>
                <a:latin typeface="Arial" charset="0"/>
                <a:ea typeface="+mn-ea"/>
                <a:cs typeface="+mn-cs"/>
              </a:rPr>
              <a:t>altmetrics</a:t>
            </a:r>
            <a:r>
              <a:rPr lang="en-US" sz="1100" kern="1200" dirty="0" smtClean="0">
                <a:solidFill>
                  <a:schemeClr val="tx1"/>
                </a:solidFill>
                <a:effectLst/>
                <a:latin typeface="Arial" charset="0"/>
                <a:ea typeface="+mn-ea"/>
                <a:cs typeface="+mn-cs"/>
              </a:rPr>
              <a:t> for two institutes of the same discipline is shown in Figure 4. Both institutes come from the life sciences, the subject with substantial reader numbers on </a:t>
            </a:r>
            <a:r>
              <a:rPr lang="en-US" sz="1100" kern="1200" dirty="0" err="1" smtClean="0">
                <a:solidFill>
                  <a:schemeClr val="tx1"/>
                </a:solidFill>
                <a:effectLst/>
                <a:latin typeface="Arial" charset="0"/>
                <a:ea typeface="+mn-ea"/>
                <a:cs typeface="+mn-cs"/>
              </a:rPr>
              <a:t>Mendeley</a:t>
            </a:r>
            <a:r>
              <a:rPr lang="en-US" sz="1100" kern="1200" dirty="0" smtClean="0">
                <a:solidFill>
                  <a:schemeClr val="tx1"/>
                </a:solidFill>
                <a:effectLst/>
                <a:latin typeface="Arial" charset="0"/>
                <a:ea typeface="+mn-ea"/>
                <a:cs typeface="+mn-cs"/>
              </a:rPr>
              <a:t> and citation counts on PubMed  Central. Institute C1 has 182 articles with DOIs of which 176 have at least one reader and 148 have been cited at least once. The total number of readers is 3,324 and the total number of citations is 891. On average each article has been read and cited 18.9 and 6 times respectively. The second institute C2 has 272 articles with DOIs of which 223 and 105 have been read and cited at least once respectively. Reader numbers sum up to 2,159 (9.68 readers on average) and citations to 303 (1.36 citations on average). Figure 4 displays that readership numbers and citations not necessarily correlate (as has also been found in former studies). Articles that are often cited might attract only few readers whereas articles which only have low scientific impact might be popular on </a:t>
            </a:r>
            <a:r>
              <a:rPr lang="en-US" sz="1100" kern="1200" dirty="0" err="1" smtClean="0">
                <a:solidFill>
                  <a:schemeClr val="tx1"/>
                </a:solidFill>
                <a:effectLst/>
                <a:latin typeface="Arial" charset="0"/>
                <a:ea typeface="+mn-ea"/>
                <a:cs typeface="+mn-cs"/>
              </a:rPr>
              <a:t>Mendeley</a:t>
            </a:r>
            <a:r>
              <a:rPr lang="en-US" sz="1100" kern="1200" dirty="0" smtClean="0">
                <a:solidFill>
                  <a:schemeClr val="tx1"/>
                </a:solidFill>
                <a:effectLst/>
                <a:latin typeface="Arial" charset="0"/>
                <a:ea typeface="+mn-ea"/>
                <a:cs typeface="+mn-cs"/>
              </a:rPr>
              <a:t> (e.g., institute C1). We can also see that far more articles may get attention from readers as they would otherwise receive by scholars (e.g., institute C2). In this case </a:t>
            </a:r>
            <a:r>
              <a:rPr lang="en-US" sz="1100" kern="1200" dirty="0" err="1" smtClean="0">
                <a:solidFill>
                  <a:schemeClr val="tx1"/>
                </a:solidFill>
                <a:effectLst/>
                <a:latin typeface="Arial" charset="0"/>
                <a:ea typeface="+mn-ea"/>
                <a:cs typeface="+mn-cs"/>
              </a:rPr>
              <a:t>altmetrics</a:t>
            </a:r>
            <a:r>
              <a:rPr lang="en-US" sz="1100" kern="1200" dirty="0" smtClean="0">
                <a:solidFill>
                  <a:schemeClr val="tx1"/>
                </a:solidFill>
                <a:effectLst/>
                <a:latin typeface="Arial" charset="0"/>
                <a:ea typeface="+mn-ea"/>
                <a:cs typeface="+mn-cs"/>
              </a:rPr>
              <a:t> could really be considered “alternative</a:t>
            </a:r>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11</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charset="0"/>
              <a:buChar char="•"/>
            </a:pPr>
            <a:r>
              <a:rPr lang="de-DE" sz="1100" dirty="0" err="1" smtClean="0"/>
              <a:t>Supposedly</a:t>
            </a:r>
            <a:r>
              <a:rPr lang="de-DE" sz="1100" dirty="0" smtClean="0"/>
              <a:t> </a:t>
            </a:r>
            <a:r>
              <a:rPr lang="de-DE" sz="1100" dirty="0" err="1" smtClean="0"/>
              <a:t>because</a:t>
            </a:r>
            <a:r>
              <a:rPr lang="de-DE" sz="1100" dirty="0" smtClean="0"/>
              <a:t> </a:t>
            </a:r>
            <a:r>
              <a:rPr lang="de-DE" sz="1100" dirty="0" err="1" smtClean="0"/>
              <a:t>of</a:t>
            </a:r>
            <a:r>
              <a:rPr lang="de-DE" sz="1100" dirty="0" smtClean="0"/>
              <a:t> </a:t>
            </a:r>
            <a:r>
              <a:rPr lang="de-DE" sz="1100" dirty="0" err="1" smtClean="0"/>
              <a:t>the</a:t>
            </a:r>
            <a:r>
              <a:rPr lang="de-DE" sz="1100" baseline="0" dirty="0" smtClean="0"/>
              <a:t> different </a:t>
            </a:r>
            <a:r>
              <a:rPr lang="de-DE" sz="1100" baseline="0" dirty="0" err="1" smtClean="0"/>
              <a:t>population</a:t>
            </a:r>
            <a:r>
              <a:rPr lang="de-DE" sz="1100" baseline="0" dirty="0" smtClean="0"/>
              <a:t> on </a:t>
            </a:r>
            <a:r>
              <a:rPr lang="de-DE" sz="1100" baseline="0" dirty="0" err="1" smtClean="0"/>
              <a:t>the</a:t>
            </a:r>
            <a:r>
              <a:rPr lang="de-DE" sz="1100" baseline="0" dirty="0" smtClean="0"/>
              <a:t> </a:t>
            </a:r>
            <a:r>
              <a:rPr lang="de-DE" sz="1100" baseline="0" dirty="0" err="1" smtClean="0"/>
              <a:t>social</a:t>
            </a:r>
            <a:r>
              <a:rPr lang="de-DE" sz="1100" baseline="0" dirty="0" smtClean="0"/>
              <a:t> </a:t>
            </a:r>
            <a:r>
              <a:rPr lang="de-DE" sz="1100" baseline="0" dirty="0" err="1" smtClean="0"/>
              <a:t>media</a:t>
            </a:r>
            <a:r>
              <a:rPr lang="de-DE" sz="1100" baseline="0" dirty="0" smtClean="0"/>
              <a:t> </a:t>
            </a:r>
            <a:r>
              <a:rPr lang="de-DE" sz="1100" baseline="0" dirty="0" err="1" smtClean="0"/>
              <a:t>platforms</a:t>
            </a:r>
            <a:endParaRPr lang="de-DE" sz="1100" baseline="0" dirty="0" smtClean="0"/>
          </a:p>
          <a:p>
            <a:pPr marL="171450" indent="-171450">
              <a:buFont typeface="Arial" charset="0"/>
              <a:buChar char="•"/>
            </a:pPr>
            <a:r>
              <a:rPr lang="de-DE" sz="1100" baseline="0" dirty="0" err="1" smtClean="0"/>
              <a:t>Because</a:t>
            </a:r>
            <a:r>
              <a:rPr lang="de-DE" sz="1100" baseline="0" dirty="0" smtClean="0"/>
              <a:t> </a:t>
            </a:r>
            <a:r>
              <a:rPr lang="de-DE" sz="1100" baseline="0" dirty="0" err="1" smtClean="0"/>
              <a:t>slightly</a:t>
            </a:r>
            <a:r>
              <a:rPr lang="de-DE" sz="1100" baseline="0" dirty="0" smtClean="0"/>
              <a:t> different </a:t>
            </a:r>
            <a:r>
              <a:rPr lang="de-DE" sz="1100" baseline="0" dirty="0" err="1" smtClean="0"/>
              <a:t>research</a:t>
            </a:r>
            <a:r>
              <a:rPr lang="de-DE" sz="1100" baseline="0" dirty="0" smtClean="0"/>
              <a:t> </a:t>
            </a:r>
            <a:r>
              <a:rPr lang="de-DE" sz="1100" baseline="0" dirty="0" err="1" smtClean="0"/>
              <a:t>focus</a:t>
            </a:r>
            <a:endParaRPr lang="de-DE" sz="1100" baseline="0" dirty="0" smtClean="0"/>
          </a:p>
          <a:p>
            <a:pPr marL="171450" indent="-171450">
              <a:buFont typeface="Arial" charset="0"/>
              <a:buChar char="•"/>
            </a:pPr>
            <a:r>
              <a:rPr lang="de-DE" sz="1100" baseline="0" dirty="0" err="1" smtClean="0"/>
              <a:t>When</a:t>
            </a:r>
            <a:r>
              <a:rPr lang="de-DE" sz="1100" baseline="0" dirty="0" smtClean="0"/>
              <a:t> </a:t>
            </a:r>
            <a:r>
              <a:rPr lang="de-DE" sz="1100" baseline="0" dirty="0" err="1" smtClean="0"/>
              <a:t>choosing</a:t>
            </a:r>
            <a:r>
              <a:rPr lang="de-DE" sz="1100" baseline="0" dirty="0" smtClean="0"/>
              <a:t> </a:t>
            </a:r>
            <a:r>
              <a:rPr lang="de-DE" sz="1100" baseline="0" dirty="0" err="1" smtClean="0"/>
              <a:t>the</a:t>
            </a:r>
            <a:r>
              <a:rPr lang="de-DE" sz="1100" baseline="0" dirty="0" smtClean="0"/>
              <a:t> </a:t>
            </a:r>
            <a:r>
              <a:rPr lang="de-DE" sz="1100" baseline="0" dirty="0" err="1" smtClean="0"/>
              <a:t>wrong</a:t>
            </a:r>
            <a:r>
              <a:rPr lang="de-DE" sz="1100" baseline="0" dirty="0" smtClean="0"/>
              <a:t> </a:t>
            </a:r>
            <a:r>
              <a:rPr lang="de-DE" sz="1100" baseline="0" dirty="0" err="1" smtClean="0"/>
              <a:t>platforms</a:t>
            </a:r>
            <a:r>
              <a:rPr lang="de-DE" sz="1100" baseline="0" dirty="0" smtClean="0"/>
              <a:t> </a:t>
            </a:r>
            <a:r>
              <a:rPr lang="de-DE" sz="1100" baseline="0" dirty="0" err="1" smtClean="0"/>
              <a:t>for</a:t>
            </a:r>
            <a:r>
              <a:rPr lang="de-DE" sz="1100" baseline="0" dirty="0" smtClean="0"/>
              <a:t> </a:t>
            </a:r>
            <a:r>
              <a:rPr lang="de-DE" sz="1100" baseline="0" dirty="0" err="1" smtClean="0"/>
              <a:t>research</a:t>
            </a:r>
            <a:r>
              <a:rPr lang="de-DE" sz="1100" baseline="0" dirty="0" smtClean="0"/>
              <a:t> </a:t>
            </a:r>
            <a:r>
              <a:rPr lang="de-DE" sz="1100" baseline="0" dirty="0" err="1" smtClean="0"/>
              <a:t>assessment</a:t>
            </a:r>
            <a:r>
              <a:rPr lang="de-DE" sz="1100" baseline="0" dirty="0" smtClean="0"/>
              <a:t>, </a:t>
            </a:r>
            <a:r>
              <a:rPr lang="de-DE" sz="1100" baseline="0" dirty="0" err="1" smtClean="0"/>
              <a:t>the</a:t>
            </a:r>
            <a:r>
              <a:rPr lang="de-DE" sz="1100" baseline="0" dirty="0" smtClean="0"/>
              <a:t> </a:t>
            </a:r>
            <a:r>
              <a:rPr lang="de-DE" sz="1100" baseline="0" dirty="0" err="1" smtClean="0"/>
              <a:t>actual</a:t>
            </a:r>
            <a:r>
              <a:rPr lang="de-DE" sz="1100" baseline="0" dirty="0" smtClean="0"/>
              <a:t> </a:t>
            </a:r>
            <a:r>
              <a:rPr lang="de-DE" sz="1100" baseline="0" dirty="0" err="1" smtClean="0"/>
              <a:t>research</a:t>
            </a:r>
            <a:r>
              <a:rPr lang="de-DE" sz="1100" baseline="0" dirty="0" smtClean="0"/>
              <a:t> </a:t>
            </a:r>
            <a:r>
              <a:rPr lang="de-DE" sz="1100" baseline="0" dirty="0" err="1" smtClean="0"/>
              <a:t>impact</a:t>
            </a:r>
            <a:r>
              <a:rPr lang="de-DE" sz="1100" baseline="0" dirty="0" smtClean="0"/>
              <a:t> on </a:t>
            </a:r>
            <a:r>
              <a:rPr lang="de-DE" sz="1100" baseline="0" dirty="0" err="1" smtClean="0"/>
              <a:t>users</a:t>
            </a:r>
            <a:r>
              <a:rPr lang="de-DE" sz="1100" baseline="0" dirty="0" smtClean="0"/>
              <a:t> </a:t>
            </a:r>
            <a:r>
              <a:rPr lang="de-DE" sz="1100" baseline="0" dirty="0" err="1" smtClean="0"/>
              <a:t>can‘t</a:t>
            </a:r>
            <a:r>
              <a:rPr lang="de-DE" sz="1100" baseline="0" dirty="0" smtClean="0"/>
              <a:t> </a:t>
            </a:r>
            <a:r>
              <a:rPr lang="de-DE" sz="1100" baseline="0" dirty="0" err="1" smtClean="0"/>
              <a:t>be</a:t>
            </a:r>
            <a:r>
              <a:rPr lang="de-DE" sz="1100" baseline="0" dirty="0" smtClean="0"/>
              <a:t> </a:t>
            </a:r>
            <a:r>
              <a:rPr lang="de-DE" sz="1100" baseline="0" dirty="0" err="1" smtClean="0"/>
              <a:t>determined</a:t>
            </a:r>
            <a:r>
              <a:rPr lang="de-DE" sz="1100" baseline="0" dirty="0" smtClean="0"/>
              <a:t> </a:t>
            </a:r>
            <a:r>
              <a:rPr lang="de-DE" sz="1100" baseline="0" dirty="0" err="1" smtClean="0"/>
              <a:t>since</a:t>
            </a:r>
            <a:r>
              <a:rPr lang="de-DE" sz="1100" baseline="0" dirty="0" smtClean="0"/>
              <a:t> community </a:t>
            </a:r>
            <a:r>
              <a:rPr lang="de-DE" sz="1100" baseline="0" dirty="0" err="1" smtClean="0"/>
              <a:t>uses</a:t>
            </a:r>
            <a:r>
              <a:rPr lang="de-DE" sz="1100" baseline="0" dirty="0" smtClean="0"/>
              <a:t> different </a:t>
            </a:r>
            <a:r>
              <a:rPr lang="de-DE" sz="1100" baseline="0" dirty="0" err="1" smtClean="0"/>
              <a:t>platforms</a:t>
            </a:r>
            <a:r>
              <a:rPr lang="de-DE" sz="1100" baseline="0" dirty="0" smtClean="0"/>
              <a:t>. </a:t>
            </a:r>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12</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13</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indent="-228600">
              <a:buAutoNum type="arabicParenR"/>
            </a:pPr>
            <a:r>
              <a:rPr lang="de-DE" sz="1100" dirty="0" smtClean="0"/>
              <a:t>Wenn man die Summe der </a:t>
            </a:r>
            <a:r>
              <a:rPr lang="de-DE" sz="1100" dirty="0" err="1" smtClean="0"/>
              <a:t>Html</a:t>
            </a:r>
            <a:r>
              <a:rPr lang="de-DE" sz="1100" dirty="0" smtClean="0"/>
              <a:t> </a:t>
            </a:r>
            <a:r>
              <a:rPr lang="de-DE" sz="1100" dirty="0" err="1" smtClean="0"/>
              <a:t>views</a:t>
            </a:r>
            <a:r>
              <a:rPr lang="de-DE" sz="1100" dirty="0" smtClean="0"/>
              <a:t> anschaut, weiß man nicht, wie viele Artikel dafür verantwortlich sind </a:t>
            </a:r>
            <a:r>
              <a:rPr lang="de-DE" sz="1100" dirty="0" smtClean="0">
                <a:sym typeface="Wingdings" panose="05000000000000000000" pitchFamily="2" charset="2"/>
              </a:rPr>
              <a:t> normalisieren</a:t>
            </a:r>
          </a:p>
          <a:p>
            <a:pPr marL="228600" indent="-228600">
              <a:buAutoNum type="arabicParenR"/>
            </a:pPr>
            <a:r>
              <a:rPr lang="de-DE" sz="1100" dirty="0" smtClean="0">
                <a:sym typeface="Wingdings" panose="05000000000000000000" pitchFamily="2" charset="2"/>
              </a:rPr>
              <a:t>Die beiden Artikel, die hier </a:t>
            </a:r>
            <a:r>
              <a:rPr lang="de-DE" sz="1100" dirty="0" err="1" smtClean="0">
                <a:sym typeface="Wingdings" panose="05000000000000000000" pitchFamily="2" charset="2"/>
              </a:rPr>
              <a:t>PLoS</a:t>
            </a:r>
            <a:r>
              <a:rPr lang="de-DE" sz="1100" dirty="0" smtClean="0">
                <a:sym typeface="Wingdings" panose="05000000000000000000" pitchFamily="2" charset="2"/>
              </a:rPr>
              <a:t> </a:t>
            </a:r>
            <a:r>
              <a:rPr lang="de-DE" sz="1100" dirty="0" err="1" smtClean="0">
                <a:sym typeface="Wingdings" panose="05000000000000000000" pitchFamily="2" charset="2"/>
              </a:rPr>
              <a:t>html</a:t>
            </a:r>
            <a:r>
              <a:rPr lang="de-DE" sz="1100" dirty="0" smtClean="0">
                <a:sym typeface="Wingdings" panose="05000000000000000000" pitchFamily="2" charset="2"/>
              </a:rPr>
              <a:t> </a:t>
            </a:r>
            <a:r>
              <a:rPr lang="de-DE" sz="1100" dirty="0" err="1" smtClean="0">
                <a:sym typeface="Wingdings" panose="05000000000000000000" pitchFamily="2" charset="2"/>
              </a:rPr>
              <a:t>views</a:t>
            </a:r>
            <a:r>
              <a:rPr lang="de-DE" sz="1100" dirty="0" smtClean="0">
                <a:sym typeface="Wingdings" panose="05000000000000000000" pitchFamily="2" charset="2"/>
              </a:rPr>
              <a:t> haben, sind die</a:t>
            </a:r>
            <a:r>
              <a:rPr lang="de-DE" sz="1100" baseline="0" dirty="0" smtClean="0">
                <a:sym typeface="Wingdings" panose="05000000000000000000" pitchFamily="2" charset="2"/>
              </a:rPr>
              <a:t> einzigen beiden Artikel, die auch auf </a:t>
            </a:r>
            <a:r>
              <a:rPr lang="de-DE" sz="1100" baseline="0" dirty="0" err="1" smtClean="0">
                <a:sym typeface="Wingdings" panose="05000000000000000000" pitchFamily="2" charset="2"/>
              </a:rPr>
              <a:t>PLoS</a:t>
            </a:r>
            <a:r>
              <a:rPr lang="de-DE" sz="1100" baseline="0" dirty="0" smtClean="0">
                <a:sym typeface="Wingdings" panose="05000000000000000000" pitchFamily="2" charset="2"/>
              </a:rPr>
              <a:t> veröffentlicht wurden  Zahlen kommen von </a:t>
            </a:r>
            <a:r>
              <a:rPr lang="de-DE" sz="1100" baseline="0" dirty="0" err="1" smtClean="0">
                <a:sym typeface="Wingdings" panose="05000000000000000000" pitchFamily="2" charset="2"/>
              </a:rPr>
              <a:t>PLoS</a:t>
            </a:r>
            <a:endParaRPr lang="de-DE" sz="1100" baseline="0" dirty="0" smtClean="0">
              <a:sym typeface="Wingdings" panose="05000000000000000000" pitchFamily="2" charset="2"/>
            </a:endParaRPr>
          </a:p>
          <a:p>
            <a:pPr marL="228600" indent="-228600">
              <a:buAutoNum type="arabicParenR"/>
            </a:pPr>
            <a:r>
              <a:rPr lang="de-DE" sz="1100" baseline="0" dirty="0" err="1" smtClean="0">
                <a:sym typeface="Wingdings" panose="05000000000000000000" pitchFamily="2" charset="2"/>
              </a:rPr>
              <a:t>Questions</a:t>
            </a:r>
            <a:r>
              <a:rPr lang="de-DE" sz="1100" baseline="0" dirty="0" smtClean="0">
                <a:sym typeface="Wingdings" panose="05000000000000000000" pitchFamily="2" charset="2"/>
              </a:rPr>
              <a:t> </a:t>
            </a:r>
            <a:r>
              <a:rPr lang="de-DE" sz="1100" baseline="0" dirty="0" err="1" smtClean="0">
                <a:sym typeface="Wingdings" panose="05000000000000000000" pitchFamily="2" charset="2"/>
              </a:rPr>
              <a:t>the</a:t>
            </a:r>
            <a:r>
              <a:rPr lang="de-DE" sz="1100" baseline="0" dirty="0" smtClean="0">
                <a:sym typeface="Wingdings" panose="05000000000000000000" pitchFamily="2" charset="2"/>
              </a:rPr>
              <a:t> </a:t>
            </a:r>
            <a:r>
              <a:rPr lang="de-DE" sz="1100" baseline="0" dirty="0" err="1" smtClean="0">
                <a:sym typeface="Wingdings" panose="05000000000000000000" pitchFamily="2" charset="2"/>
              </a:rPr>
              <a:t>validity</a:t>
            </a:r>
            <a:r>
              <a:rPr lang="de-DE" sz="1100" baseline="0" dirty="0" smtClean="0">
                <a:sym typeface="Wingdings" panose="05000000000000000000" pitchFamily="2" charset="2"/>
              </a:rPr>
              <a:t> </a:t>
            </a:r>
            <a:r>
              <a:rPr lang="de-DE" sz="1100" baseline="0" dirty="0" err="1" smtClean="0">
                <a:sym typeface="Wingdings" panose="05000000000000000000" pitchFamily="2" charset="2"/>
              </a:rPr>
              <a:t>of</a:t>
            </a:r>
            <a:r>
              <a:rPr lang="de-DE" sz="1100" baseline="0" dirty="0" smtClean="0">
                <a:sym typeface="Wingdings" panose="05000000000000000000" pitchFamily="2" charset="2"/>
              </a:rPr>
              <a:t> </a:t>
            </a:r>
            <a:r>
              <a:rPr lang="de-DE" sz="1100" baseline="0" dirty="0" err="1" smtClean="0">
                <a:sym typeface="Wingdings" panose="05000000000000000000" pitchFamily="2" charset="2"/>
              </a:rPr>
              <a:t>altmetrics</a:t>
            </a:r>
            <a:r>
              <a:rPr lang="de-DE" sz="1100" baseline="0" dirty="0" smtClean="0">
                <a:sym typeface="Wingdings" panose="05000000000000000000" pitchFamily="2" charset="2"/>
              </a:rPr>
              <a:t> </a:t>
            </a:r>
            <a:r>
              <a:rPr lang="de-DE" sz="1100" baseline="0" dirty="0" err="1" smtClean="0">
                <a:sym typeface="Wingdings" panose="05000000000000000000" pitchFamily="2" charset="2"/>
              </a:rPr>
              <a:t>if</a:t>
            </a:r>
            <a:r>
              <a:rPr lang="de-DE" sz="1100" baseline="0" dirty="0" smtClean="0">
                <a:sym typeface="Wingdings" panose="05000000000000000000" pitchFamily="2" charset="2"/>
              </a:rPr>
              <a:t> </a:t>
            </a:r>
            <a:r>
              <a:rPr lang="de-DE" sz="1100" baseline="0" dirty="0" err="1" smtClean="0">
                <a:sym typeface="Wingdings" panose="05000000000000000000" pitchFamily="2" charset="2"/>
              </a:rPr>
              <a:t>cumulated</a:t>
            </a:r>
            <a:r>
              <a:rPr lang="de-DE" sz="1100" baseline="0" dirty="0" smtClean="0">
                <a:sym typeface="Wingdings" panose="05000000000000000000" pitchFamily="2" charset="2"/>
              </a:rPr>
              <a:t> on e.g. </a:t>
            </a:r>
            <a:r>
              <a:rPr lang="de-DE" sz="1100" baseline="0" dirty="0" err="1" smtClean="0">
                <a:sym typeface="Wingdings" panose="05000000000000000000" pitchFamily="2" charset="2"/>
              </a:rPr>
              <a:t>institutional</a:t>
            </a:r>
            <a:r>
              <a:rPr lang="de-DE" sz="1100" baseline="0" dirty="0" smtClean="0">
                <a:sym typeface="Wingdings" panose="05000000000000000000" pitchFamily="2" charset="2"/>
              </a:rPr>
              <a:t> </a:t>
            </a:r>
            <a:r>
              <a:rPr lang="de-DE" sz="1100" baseline="0" dirty="0" err="1" smtClean="0">
                <a:sym typeface="Wingdings" panose="05000000000000000000" pitchFamily="2" charset="2"/>
              </a:rPr>
              <a:t>basis</a:t>
            </a:r>
            <a:r>
              <a:rPr lang="de-DE" sz="1100" baseline="0" dirty="0" smtClean="0">
                <a:sym typeface="Wingdings" panose="05000000000000000000" pitchFamily="2" charset="2"/>
              </a:rPr>
              <a:t>.</a:t>
            </a:r>
            <a:endParaRPr lang="de-DE" sz="1100" dirty="0" smtClean="0"/>
          </a:p>
          <a:p>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14</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dirty="0" err="1" smtClean="0">
                <a:sym typeface="Wingdings" panose="05000000000000000000" pitchFamily="2" charset="2"/>
              </a:rPr>
              <a:t>R</a:t>
            </a:r>
            <a:r>
              <a:rPr lang="de-DE" sz="1100" dirty="0" err="1" smtClean="0"/>
              <a:t>espect</a:t>
            </a:r>
            <a:r>
              <a:rPr lang="de-DE" sz="1100" dirty="0" smtClean="0"/>
              <a:t> </a:t>
            </a:r>
            <a:r>
              <a:rPr lang="de-DE" sz="1100" dirty="0" err="1" smtClean="0"/>
              <a:t>reader</a:t>
            </a:r>
            <a:r>
              <a:rPr lang="de-DE" sz="1100" dirty="0" smtClean="0"/>
              <a:t>/ community </a:t>
            </a:r>
            <a:r>
              <a:rPr lang="de-DE" sz="1100" dirty="0" err="1" smtClean="0"/>
              <a:t>choices</a:t>
            </a:r>
            <a:r>
              <a:rPr lang="de-DE" sz="1100" dirty="0" smtClean="0"/>
              <a:t>: </a:t>
            </a:r>
            <a:r>
              <a:rPr lang="de-DE" sz="1100" dirty="0" err="1" smtClean="0"/>
              <a:t>When</a:t>
            </a:r>
            <a:r>
              <a:rPr lang="de-DE" sz="1100" dirty="0" smtClean="0"/>
              <a:t> </a:t>
            </a:r>
            <a:r>
              <a:rPr lang="de-DE" sz="1100" dirty="0" err="1" smtClean="0"/>
              <a:t>choosing</a:t>
            </a:r>
            <a:r>
              <a:rPr lang="de-DE" sz="1100" dirty="0" smtClean="0"/>
              <a:t> </a:t>
            </a:r>
            <a:r>
              <a:rPr lang="de-DE" sz="1100" dirty="0" err="1" smtClean="0"/>
              <a:t>the</a:t>
            </a:r>
            <a:r>
              <a:rPr lang="de-DE" sz="1100" dirty="0" smtClean="0"/>
              <a:t> </a:t>
            </a:r>
            <a:r>
              <a:rPr lang="de-DE" sz="1100" dirty="0" err="1" smtClean="0"/>
              <a:t>wrong</a:t>
            </a:r>
            <a:r>
              <a:rPr lang="de-DE" sz="1100" dirty="0" smtClean="0"/>
              <a:t> </a:t>
            </a:r>
            <a:r>
              <a:rPr lang="de-DE" sz="1100" dirty="0" err="1" smtClean="0"/>
              <a:t>platforms</a:t>
            </a:r>
            <a:r>
              <a:rPr lang="de-DE" sz="1100" dirty="0" smtClean="0"/>
              <a:t> </a:t>
            </a:r>
            <a:r>
              <a:rPr lang="de-DE" sz="1100" dirty="0" err="1" smtClean="0"/>
              <a:t>for</a:t>
            </a:r>
            <a:r>
              <a:rPr lang="de-DE" sz="1100" dirty="0" smtClean="0"/>
              <a:t> </a:t>
            </a:r>
            <a:r>
              <a:rPr lang="de-DE" sz="1100" dirty="0" err="1" smtClean="0"/>
              <a:t>research</a:t>
            </a:r>
            <a:r>
              <a:rPr lang="de-DE" sz="1100" dirty="0" smtClean="0"/>
              <a:t> </a:t>
            </a:r>
            <a:r>
              <a:rPr lang="de-DE" sz="1100" dirty="0" err="1" smtClean="0"/>
              <a:t>assessment</a:t>
            </a:r>
            <a:r>
              <a:rPr lang="de-DE" sz="1100" dirty="0" smtClean="0"/>
              <a:t>, </a:t>
            </a:r>
            <a:r>
              <a:rPr lang="de-DE" sz="1100" dirty="0" err="1" smtClean="0"/>
              <a:t>the</a:t>
            </a:r>
            <a:r>
              <a:rPr lang="de-DE" sz="1100" dirty="0" smtClean="0"/>
              <a:t> </a:t>
            </a:r>
            <a:r>
              <a:rPr lang="de-DE" sz="1100" dirty="0" err="1" smtClean="0"/>
              <a:t>actual</a:t>
            </a:r>
            <a:r>
              <a:rPr lang="de-DE" sz="1100" dirty="0" smtClean="0"/>
              <a:t> </a:t>
            </a:r>
            <a:r>
              <a:rPr lang="de-DE" sz="1100" dirty="0" err="1" smtClean="0"/>
              <a:t>research</a:t>
            </a:r>
            <a:r>
              <a:rPr lang="de-DE" sz="1100" dirty="0" smtClean="0"/>
              <a:t> </a:t>
            </a:r>
            <a:r>
              <a:rPr lang="de-DE" sz="1100" dirty="0" err="1" smtClean="0"/>
              <a:t>impact</a:t>
            </a:r>
            <a:r>
              <a:rPr lang="de-DE" sz="1100" dirty="0" smtClean="0"/>
              <a:t> on </a:t>
            </a:r>
            <a:r>
              <a:rPr lang="de-DE" sz="1100" dirty="0" err="1" smtClean="0"/>
              <a:t>users</a:t>
            </a:r>
            <a:r>
              <a:rPr lang="de-DE" sz="1100" dirty="0" smtClean="0"/>
              <a:t> </a:t>
            </a:r>
            <a:r>
              <a:rPr lang="de-DE" sz="1100" dirty="0" err="1" smtClean="0"/>
              <a:t>can‘t</a:t>
            </a:r>
            <a:r>
              <a:rPr lang="de-DE" sz="1100" dirty="0" smtClean="0"/>
              <a:t> </a:t>
            </a:r>
            <a:r>
              <a:rPr lang="de-DE" sz="1100" dirty="0" err="1" smtClean="0"/>
              <a:t>be</a:t>
            </a:r>
            <a:r>
              <a:rPr lang="de-DE" sz="1100" dirty="0" smtClean="0"/>
              <a:t> </a:t>
            </a:r>
            <a:r>
              <a:rPr lang="de-DE" sz="1100" dirty="0" err="1" smtClean="0"/>
              <a:t>determined</a:t>
            </a:r>
            <a:r>
              <a:rPr lang="de-DE" sz="1100" dirty="0" smtClean="0"/>
              <a:t> </a:t>
            </a:r>
            <a:r>
              <a:rPr lang="de-DE" sz="1100" dirty="0" err="1" smtClean="0"/>
              <a:t>since</a:t>
            </a:r>
            <a:r>
              <a:rPr lang="de-DE" sz="1100" dirty="0" smtClean="0"/>
              <a:t> community </a:t>
            </a:r>
            <a:r>
              <a:rPr lang="de-DE" sz="1100" dirty="0" err="1" smtClean="0"/>
              <a:t>uses</a:t>
            </a:r>
            <a:r>
              <a:rPr lang="de-DE" sz="1100" dirty="0" smtClean="0"/>
              <a:t> different </a:t>
            </a:r>
            <a:r>
              <a:rPr lang="de-DE" sz="1100" dirty="0" err="1" smtClean="0"/>
              <a:t>platforms</a:t>
            </a:r>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15</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16</a:t>
            </a:fld>
            <a:endParaRPr lang="de-DE"/>
          </a:p>
        </p:txBody>
      </p:sp>
    </p:spTree>
    <p:extLst>
      <p:ext uri="{BB962C8B-B14F-4D97-AF65-F5344CB8AC3E}">
        <p14:creationId xmlns:p14="http://schemas.microsoft.com/office/powerpoint/2010/main" val="2165432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17</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dirty="0" smtClean="0"/>
              <a:t>At </a:t>
            </a:r>
            <a:r>
              <a:rPr lang="de-DE" sz="1100" dirty="0" err="1" smtClean="0"/>
              <a:t>the</a:t>
            </a:r>
            <a:r>
              <a:rPr lang="de-DE" sz="1100" dirty="0" smtClean="0"/>
              <a:t> </a:t>
            </a:r>
            <a:r>
              <a:rPr lang="de-DE" sz="1100" dirty="0" err="1" smtClean="0"/>
              <a:t>moment</a:t>
            </a:r>
            <a:r>
              <a:rPr lang="de-DE" sz="1100" dirty="0" smtClean="0"/>
              <a:t> </a:t>
            </a:r>
            <a:r>
              <a:rPr lang="de-DE" sz="1100" dirty="0" err="1" smtClean="0"/>
              <a:t>mostly</a:t>
            </a:r>
            <a:r>
              <a:rPr lang="de-DE" sz="1100" dirty="0" smtClean="0"/>
              <a:t> </a:t>
            </a:r>
            <a:r>
              <a:rPr lang="de-DE" sz="1100" dirty="0" err="1" smtClean="0"/>
              <a:t>papers</a:t>
            </a:r>
            <a:r>
              <a:rPr lang="de-DE" sz="1100" baseline="0" dirty="0" smtClean="0"/>
              <a:t> on </a:t>
            </a:r>
            <a:r>
              <a:rPr lang="de-DE" sz="1100" baseline="0" dirty="0" err="1" smtClean="0"/>
              <a:t>various</a:t>
            </a:r>
            <a:r>
              <a:rPr lang="de-DE" sz="1100" baseline="0" dirty="0" smtClean="0"/>
              <a:t> </a:t>
            </a:r>
            <a:r>
              <a:rPr lang="de-DE" sz="1100" baseline="0" dirty="0" err="1" smtClean="0"/>
              <a:t>social</a:t>
            </a:r>
            <a:r>
              <a:rPr lang="de-DE" sz="1100" baseline="0" dirty="0" smtClean="0"/>
              <a:t> </a:t>
            </a:r>
            <a:r>
              <a:rPr lang="de-DE" sz="1100" baseline="0" dirty="0" err="1" smtClean="0"/>
              <a:t>media</a:t>
            </a:r>
            <a:r>
              <a:rPr lang="de-DE" sz="1100" baseline="0" dirty="0" smtClean="0"/>
              <a:t> </a:t>
            </a:r>
            <a:r>
              <a:rPr lang="de-DE" sz="1100" baseline="0" dirty="0" err="1" smtClean="0"/>
              <a:t>platforms</a:t>
            </a:r>
            <a:r>
              <a:rPr lang="de-DE" sz="1100" baseline="0" dirty="0" smtClean="0"/>
              <a:t> – </a:t>
            </a:r>
            <a:r>
              <a:rPr lang="de-DE" sz="1100" baseline="0" dirty="0" err="1" smtClean="0"/>
              <a:t>we</a:t>
            </a:r>
            <a:r>
              <a:rPr lang="de-DE" sz="1100" baseline="0" dirty="0" smtClean="0"/>
              <a:t> do </a:t>
            </a:r>
            <a:r>
              <a:rPr lang="de-DE" sz="1100" baseline="0" dirty="0" err="1" smtClean="0"/>
              <a:t>that</a:t>
            </a:r>
            <a:r>
              <a:rPr lang="de-DE" sz="1100" baseline="0" dirty="0" smtClean="0"/>
              <a:t> </a:t>
            </a:r>
            <a:r>
              <a:rPr lang="de-DE" sz="1100" baseline="0" dirty="0" err="1" smtClean="0"/>
              <a:t>to</a:t>
            </a:r>
            <a:r>
              <a:rPr lang="de-DE" sz="1100" baseline="0" dirty="0" smtClean="0"/>
              <a:t> </a:t>
            </a:r>
            <a:r>
              <a:rPr lang="de-DE" sz="1100" baseline="0" dirty="0" err="1" smtClean="0"/>
              <a:t>have</a:t>
            </a:r>
            <a:r>
              <a:rPr lang="de-DE" sz="1100" baseline="0" dirty="0" smtClean="0"/>
              <a:t> a </a:t>
            </a:r>
            <a:r>
              <a:rPr lang="de-DE" sz="1100" baseline="0" dirty="0" err="1" smtClean="0"/>
              <a:t>gold</a:t>
            </a:r>
            <a:r>
              <a:rPr lang="de-DE" sz="1100" baseline="0" dirty="0" smtClean="0"/>
              <a:t> </a:t>
            </a:r>
            <a:r>
              <a:rPr lang="de-DE" sz="1100" baseline="0" dirty="0" err="1" smtClean="0"/>
              <a:t>standard</a:t>
            </a:r>
            <a:r>
              <a:rPr lang="de-DE" sz="1100" baseline="0" dirty="0" smtClean="0"/>
              <a:t> </a:t>
            </a:r>
            <a:r>
              <a:rPr lang="de-DE" sz="1100" baseline="0" dirty="0" err="1" smtClean="0"/>
              <a:t>and</a:t>
            </a:r>
            <a:r>
              <a:rPr lang="de-DE" sz="1100" baseline="0" dirty="0" smtClean="0"/>
              <a:t> </a:t>
            </a:r>
            <a:r>
              <a:rPr lang="de-DE" sz="1100" baseline="0" dirty="0" err="1" smtClean="0"/>
              <a:t>be</a:t>
            </a:r>
            <a:r>
              <a:rPr lang="de-DE" sz="1100" baseline="0" dirty="0" smtClean="0"/>
              <a:t> </a:t>
            </a:r>
            <a:r>
              <a:rPr lang="de-DE" sz="1100" baseline="0" dirty="0" err="1" smtClean="0"/>
              <a:t>able</a:t>
            </a:r>
            <a:r>
              <a:rPr lang="de-DE" sz="1100" baseline="0" dirty="0" smtClean="0"/>
              <a:t> </a:t>
            </a:r>
            <a:r>
              <a:rPr lang="de-DE" sz="1100" baseline="0" dirty="0" err="1" smtClean="0"/>
              <a:t>to</a:t>
            </a:r>
            <a:r>
              <a:rPr lang="de-DE" sz="1100" baseline="0" dirty="0" smtClean="0"/>
              <a:t> </a:t>
            </a:r>
            <a:r>
              <a:rPr lang="de-DE" sz="1100" baseline="0" dirty="0" err="1" smtClean="0"/>
              <a:t>estimate</a:t>
            </a:r>
            <a:r>
              <a:rPr lang="de-DE" sz="1100" baseline="0" dirty="0" smtClean="0"/>
              <a:t> </a:t>
            </a:r>
            <a:r>
              <a:rPr lang="de-DE" sz="1100" baseline="0" dirty="0" err="1" smtClean="0"/>
              <a:t>coverage</a:t>
            </a:r>
            <a:r>
              <a:rPr lang="de-DE" sz="1100" baseline="0" dirty="0" smtClean="0"/>
              <a:t> </a:t>
            </a:r>
            <a:r>
              <a:rPr lang="de-DE" sz="1100" baseline="0" dirty="0" err="1" smtClean="0"/>
              <a:t>of</a:t>
            </a:r>
            <a:r>
              <a:rPr lang="de-DE" sz="1100" baseline="0" dirty="0" smtClean="0"/>
              <a:t> </a:t>
            </a:r>
            <a:r>
              <a:rPr lang="de-DE" sz="1100" baseline="0" dirty="0" err="1" smtClean="0"/>
              <a:t>publications</a:t>
            </a:r>
            <a:r>
              <a:rPr lang="de-DE" sz="1100" baseline="0" dirty="0" smtClean="0"/>
              <a:t> on </a:t>
            </a:r>
            <a:r>
              <a:rPr lang="de-DE" sz="1100" baseline="0" dirty="0" err="1" smtClean="0"/>
              <a:t>social</a:t>
            </a:r>
            <a:r>
              <a:rPr lang="de-DE" sz="1100" baseline="0" dirty="0" smtClean="0"/>
              <a:t> </a:t>
            </a:r>
            <a:r>
              <a:rPr lang="de-DE" sz="1100" baseline="0" dirty="0" err="1" smtClean="0"/>
              <a:t>media</a:t>
            </a:r>
            <a:r>
              <a:rPr lang="de-DE" sz="1100" baseline="0" dirty="0" smtClean="0"/>
              <a:t> </a:t>
            </a:r>
            <a:r>
              <a:rPr lang="de-DE" sz="1100" baseline="0" dirty="0" err="1" smtClean="0"/>
              <a:t>platforms</a:t>
            </a:r>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2</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dirty="0" smtClean="0"/>
              <a:t>At </a:t>
            </a:r>
            <a:r>
              <a:rPr lang="de-DE" sz="1100" dirty="0" err="1" smtClean="0"/>
              <a:t>the</a:t>
            </a:r>
            <a:r>
              <a:rPr lang="de-DE" sz="1100" dirty="0" smtClean="0"/>
              <a:t> </a:t>
            </a:r>
            <a:r>
              <a:rPr lang="de-DE" sz="1100" dirty="0" err="1" smtClean="0"/>
              <a:t>moment</a:t>
            </a:r>
            <a:r>
              <a:rPr lang="de-DE" sz="1100" dirty="0" smtClean="0"/>
              <a:t> </a:t>
            </a:r>
            <a:r>
              <a:rPr lang="de-DE" sz="1100" dirty="0" err="1" smtClean="0"/>
              <a:t>mostly</a:t>
            </a:r>
            <a:r>
              <a:rPr lang="de-DE" sz="1100" dirty="0" smtClean="0"/>
              <a:t> </a:t>
            </a:r>
            <a:r>
              <a:rPr lang="de-DE" sz="1100" dirty="0" err="1" smtClean="0"/>
              <a:t>papers</a:t>
            </a:r>
            <a:r>
              <a:rPr lang="de-DE" sz="1100" baseline="0" dirty="0" smtClean="0"/>
              <a:t> on </a:t>
            </a:r>
            <a:r>
              <a:rPr lang="de-DE" sz="1100" baseline="0" dirty="0" err="1" smtClean="0"/>
              <a:t>various</a:t>
            </a:r>
            <a:r>
              <a:rPr lang="de-DE" sz="1100" baseline="0" dirty="0" smtClean="0"/>
              <a:t> </a:t>
            </a:r>
            <a:r>
              <a:rPr lang="de-DE" sz="1100" baseline="0" dirty="0" err="1" smtClean="0"/>
              <a:t>social</a:t>
            </a:r>
            <a:r>
              <a:rPr lang="de-DE" sz="1100" baseline="0" dirty="0" smtClean="0"/>
              <a:t> </a:t>
            </a:r>
            <a:r>
              <a:rPr lang="de-DE" sz="1100" baseline="0" dirty="0" err="1" smtClean="0"/>
              <a:t>media</a:t>
            </a:r>
            <a:r>
              <a:rPr lang="de-DE" sz="1100" baseline="0" dirty="0" smtClean="0"/>
              <a:t> </a:t>
            </a:r>
            <a:r>
              <a:rPr lang="de-DE" sz="1100" baseline="0" dirty="0" err="1" smtClean="0"/>
              <a:t>platforms</a:t>
            </a:r>
            <a:r>
              <a:rPr lang="de-DE" sz="1100" baseline="0" dirty="0" smtClean="0"/>
              <a:t> – </a:t>
            </a:r>
            <a:r>
              <a:rPr lang="de-DE" sz="1100" baseline="0" dirty="0" err="1" smtClean="0"/>
              <a:t>we</a:t>
            </a:r>
            <a:r>
              <a:rPr lang="de-DE" sz="1100" baseline="0" dirty="0" smtClean="0"/>
              <a:t> do </a:t>
            </a:r>
            <a:r>
              <a:rPr lang="de-DE" sz="1100" baseline="0" dirty="0" err="1" smtClean="0"/>
              <a:t>that</a:t>
            </a:r>
            <a:r>
              <a:rPr lang="de-DE" sz="1100" baseline="0" dirty="0" smtClean="0"/>
              <a:t> </a:t>
            </a:r>
            <a:r>
              <a:rPr lang="de-DE" sz="1100" baseline="0" dirty="0" err="1" smtClean="0"/>
              <a:t>to</a:t>
            </a:r>
            <a:r>
              <a:rPr lang="de-DE" sz="1100" baseline="0" dirty="0" smtClean="0"/>
              <a:t> </a:t>
            </a:r>
            <a:r>
              <a:rPr lang="de-DE" sz="1100" baseline="0" dirty="0" err="1" smtClean="0"/>
              <a:t>have</a:t>
            </a:r>
            <a:r>
              <a:rPr lang="de-DE" sz="1100" baseline="0" dirty="0" smtClean="0"/>
              <a:t> a </a:t>
            </a:r>
            <a:r>
              <a:rPr lang="de-DE" sz="1100" baseline="0" dirty="0" err="1" smtClean="0"/>
              <a:t>gold</a:t>
            </a:r>
            <a:r>
              <a:rPr lang="de-DE" sz="1100" baseline="0" dirty="0" smtClean="0"/>
              <a:t> </a:t>
            </a:r>
            <a:r>
              <a:rPr lang="de-DE" sz="1100" baseline="0" dirty="0" err="1" smtClean="0"/>
              <a:t>standard</a:t>
            </a:r>
            <a:r>
              <a:rPr lang="de-DE" sz="1100" baseline="0" dirty="0" smtClean="0"/>
              <a:t> </a:t>
            </a:r>
            <a:r>
              <a:rPr lang="de-DE" sz="1100" baseline="0" dirty="0" err="1" smtClean="0"/>
              <a:t>and</a:t>
            </a:r>
            <a:r>
              <a:rPr lang="de-DE" sz="1100" baseline="0" dirty="0" smtClean="0"/>
              <a:t> </a:t>
            </a:r>
            <a:r>
              <a:rPr lang="de-DE" sz="1100" baseline="0" dirty="0" err="1" smtClean="0"/>
              <a:t>be</a:t>
            </a:r>
            <a:r>
              <a:rPr lang="de-DE" sz="1100" baseline="0" dirty="0" smtClean="0"/>
              <a:t> </a:t>
            </a:r>
            <a:r>
              <a:rPr lang="de-DE" sz="1100" baseline="0" dirty="0" err="1" smtClean="0"/>
              <a:t>able</a:t>
            </a:r>
            <a:r>
              <a:rPr lang="de-DE" sz="1100" baseline="0" dirty="0" smtClean="0"/>
              <a:t> </a:t>
            </a:r>
            <a:r>
              <a:rPr lang="de-DE" sz="1100" baseline="0" dirty="0" err="1" smtClean="0"/>
              <a:t>to</a:t>
            </a:r>
            <a:r>
              <a:rPr lang="de-DE" sz="1100" baseline="0" dirty="0" smtClean="0"/>
              <a:t> </a:t>
            </a:r>
            <a:r>
              <a:rPr lang="de-DE" sz="1100" baseline="0" dirty="0" err="1" smtClean="0"/>
              <a:t>estimate</a:t>
            </a:r>
            <a:r>
              <a:rPr lang="de-DE" sz="1100" baseline="0" dirty="0" smtClean="0"/>
              <a:t> </a:t>
            </a:r>
            <a:r>
              <a:rPr lang="de-DE" sz="1100" baseline="0" dirty="0" err="1" smtClean="0"/>
              <a:t>coverage</a:t>
            </a:r>
            <a:r>
              <a:rPr lang="de-DE" sz="1100" baseline="0" dirty="0" smtClean="0"/>
              <a:t> </a:t>
            </a:r>
            <a:r>
              <a:rPr lang="de-DE" sz="1100" baseline="0" dirty="0" err="1" smtClean="0"/>
              <a:t>of</a:t>
            </a:r>
            <a:r>
              <a:rPr lang="de-DE" sz="1100" baseline="0" dirty="0" smtClean="0"/>
              <a:t> </a:t>
            </a:r>
            <a:r>
              <a:rPr lang="de-DE" sz="1100" baseline="0" dirty="0" err="1" smtClean="0"/>
              <a:t>publications</a:t>
            </a:r>
            <a:r>
              <a:rPr lang="de-DE" sz="1100" baseline="0" dirty="0" smtClean="0"/>
              <a:t> on </a:t>
            </a:r>
            <a:r>
              <a:rPr lang="de-DE" sz="1100" baseline="0" dirty="0" err="1" smtClean="0"/>
              <a:t>social</a:t>
            </a:r>
            <a:r>
              <a:rPr lang="de-DE" sz="1100" baseline="0" dirty="0" smtClean="0"/>
              <a:t> </a:t>
            </a:r>
            <a:r>
              <a:rPr lang="de-DE" sz="1100" baseline="0" dirty="0" err="1" smtClean="0"/>
              <a:t>media</a:t>
            </a:r>
            <a:r>
              <a:rPr lang="de-DE" sz="1100" baseline="0" dirty="0" smtClean="0"/>
              <a:t> </a:t>
            </a:r>
            <a:r>
              <a:rPr lang="de-DE" sz="1100" baseline="0" dirty="0" err="1" smtClean="0"/>
              <a:t>platforms</a:t>
            </a:r>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3</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dirty="0" smtClean="0"/>
              <a:t>San</a:t>
            </a:r>
            <a:r>
              <a:rPr lang="de-DE" sz="1100" baseline="0" dirty="0" smtClean="0"/>
              <a:t> Francisco </a:t>
            </a:r>
            <a:r>
              <a:rPr lang="de-DE" sz="1100" baseline="0" dirty="0" err="1" smtClean="0"/>
              <a:t>Declaration</a:t>
            </a:r>
            <a:r>
              <a:rPr lang="de-DE" sz="1100" baseline="0" dirty="0" smtClean="0"/>
              <a:t> </a:t>
            </a:r>
            <a:r>
              <a:rPr lang="de-DE" sz="1100" baseline="0" dirty="0" err="1" smtClean="0"/>
              <a:t>of</a:t>
            </a:r>
            <a:r>
              <a:rPr lang="de-DE" sz="1100" baseline="0" dirty="0" smtClean="0"/>
              <a:t> Research Assessment: </a:t>
            </a:r>
            <a:r>
              <a:rPr lang="en-US" sz="1100" dirty="0" smtClean="0"/>
              <a:t>The declaration intends to halt the practice of correlating the </a:t>
            </a:r>
            <a:r>
              <a:rPr lang="en-US" sz="1100" dirty="0" smtClean="0">
                <a:hlinkClick r:id="rId3" tooltip="Journal impact factor"/>
              </a:rPr>
              <a:t>journal impact factor</a:t>
            </a:r>
            <a:r>
              <a:rPr lang="en-US" sz="1100" dirty="0" smtClean="0"/>
              <a:t> to the merits of a specific scientist's contributions. Also according to this statement, this practice creates biases and inaccuracies when appraising </a:t>
            </a:r>
            <a:r>
              <a:rPr lang="en-US" sz="1100" dirty="0" smtClean="0">
                <a:hlinkClick r:id="rId4" tooltip="Scientific research"/>
              </a:rPr>
              <a:t>scientific research</a:t>
            </a:r>
            <a:r>
              <a:rPr lang="en-US" sz="1100" dirty="0" smtClean="0"/>
              <a:t>. It also states that the impact factor is not to be used as a substitute "measure of the quality of individual research articles, or in hiring, promotion, or funding decisions"</a:t>
            </a:r>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4</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eaLnBrk="1" hangingPunct="1"/>
            <a:r>
              <a:rPr lang="de-DE" altLang="de-DE" sz="1100" dirty="0" err="1" smtClean="0">
                <a:latin typeface="+mn-lt"/>
              </a:rPr>
              <a:t>What</a:t>
            </a:r>
            <a:r>
              <a:rPr lang="de-DE" altLang="de-DE" sz="1100" dirty="0" smtClean="0">
                <a:latin typeface="+mn-lt"/>
              </a:rPr>
              <a:t> </a:t>
            </a:r>
            <a:r>
              <a:rPr lang="de-DE" altLang="de-DE" sz="1100" dirty="0" err="1" smtClean="0">
                <a:latin typeface="+mn-lt"/>
              </a:rPr>
              <a:t>is</a:t>
            </a:r>
            <a:r>
              <a:rPr lang="de-DE" altLang="de-DE" sz="1100" dirty="0" smtClean="0">
                <a:latin typeface="+mn-lt"/>
              </a:rPr>
              <a:t> </a:t>
            </a:r>
            <a:r>
              <a:rPr lang="de-DE" altLang="de-DE" sz="1100" dirty="0" err="1" smtClean="0">
                <a:latin typeface="+mn-lt"/>
              </a:rPr>
              <a:t>available</a:t>
            </a:r>
            <a:r>
              <a:rPr lang="de-DE" altLang="de-DE" sz="1100" dirty="0" smtClean="0">
                <a:latin typeface="+mn-lt"/>
              </a:rPr>
              <a:t>?</a:t>
            </a:r>
          </a:p>
          <a:p>
            <a:pPr eaLnBrk="1" hangingPunct="1"/>
            <a:r>
              <a:rPr lang="de-DE" altLang="de-DE" sz="1100" dirty="0" err="1" smtClean="0">
                <a:latin typeface="+mn-lt"/>
              </a:rPr>
              <a:t>What</a:t>
            </a:r>
            <a:r>
              <a:rPr lang="de-DE" altLang="de-DE" sz="1100" dirty="0" smtClean="0">
                <a:latin typeface="+mn-lt"/>
              </a:rPr>
              <a:t> </a:t>
            </a:r>
            <a:r>
              <a:rPr lang="de-DE" altLang="de-DE" sz="1100" dirty="0" err="1" smtClean="0">
                <a:latin typeface="+mn-lt"/>
              </a:rPr>
              <a:t>is</a:t>
            </a:r>
            <a:r>
              <a:rPr lang="de-DE" altLang="de-DE" sz="1100" dirty="0" smtClean="0">
                <a:latin typeface="+mn-lt"/>
              </a:rPr>
              <a:t> </a:t>
            </a:r>
            <a:r>
              <a:rPr lang="de-DE" altLang="de-DE" sz="1100" dirty="0" err="1" smtClean="0">
                <a:latin typeface="+mn-lt"/>
              </a:rPr>
              <a:t>popular</a:t>
            </a:r>
            <a:r>
              <a:rPr lang="de-DE" altLang="de-DE" sz="1100" dirty="0" smtClean="0">
                <a:latin typeface="+mn-lt"/>
              </a:rPr>
              <a:t>?</a:t>
            </a:r>
          </a:p>
          <a:p>
            <a:r>
              <a:rPr lang="de-DE" sz="1100" dirty="0" err="1" smtClean="0">
                <a:latin typeface="+mn-lt"/>
              </a:rPr>
              <a:t>What</a:t>
            </a:r>
            <a:r>
              <a:rPr lang="de-DE" sz="1100" dirty="0" smtClean="0">
                <a:latin typeface="+mn-lt"/>
              </a:rPr>
              <a:t> </a:t>
            </a:r>
            <a:r>
              <a:rPr lang="de-DE" sz="1100" dirty="0" err="1" smtClean="0">
                <a:latin typeface="+mn-lt"/>
              </a:rPr>
              <a:t>tools</a:t>
            </a:r>
            <a:r>
              <a:rPr lang="de-DE" sz="1100" dirty="0" smtClean="0">
                <a:latin typeface="+mn-lt"/>
              </a:rPr>
              <a:t>?</a:t>
            </a:r>
          </a:p>
          <a:p>
            <a:r>
              <a:rPr lang="de-DE" sz="1100" dirty="0" smtClean="0">
                <a:latin typeface="+mn-lt"/>
                <a:sym typeface="Wingdings" panose="05000000000000000000" pitchFamily="2" charset="2"/>
              </a:rPr>
              <a:t> </a:t>
            </a:r>
            <a:r>
              <a:rPr lang="de-DE" sz="1100" dirty="0" err="1" smtClean="0">
                <a:latin typeface="+mn-lt"/>
                <a:sym typeface="Wingdings" panose="05000000000000000000" pitchFamily="2" charset="2"/>
              </a:rPr>
              <a:t>Provide</a:t>
            </a:r>
            <a:r>
              <a:rPr lang="de-DE" sz="1100" dirty="0" smtClean="0">
                <a:latin typeface="+mn-lt"/>
                <a:sym typeface="Wingdings" panose="05000000000000000000" pitchFamily="2" charset="2"/>
              </a:rPr>
              <a:t> </a:t>
            </a:r>
            <a:r>
              <a:rPr lang="de-DE" sz="1100" dirty="0" err="1" smtClean="0">
                <a:latin typeface="+mn-lt"/>
                <a:sym typeface="Wingdings" panose="05000000000000000000" pitchFamily="2" charset="2"/>
              </a:rPr>
              <a:t>guidelines</a:t>
            </a:r>
            <a:r>
              <a:rPr lang="de-DE" sz="1100" baseline="0" dirty="0" smtClean="0">
                <a:latin typeface="+mn-lt"/>
                <a:sym typeface="Wingdings" panose="05000000000000000000" pitchFamily="2" charset="2"/>
              </a:rPr>
              <a:t> </a:t>
            </a:r>
            <a:r>
              <a:rPr lang="de-DE" sz="1100" baseline="0" dirty="0" err="1" smtClean="0">
                <a:latin typeface="+mn-lt"/>
                <a:sym typeface="Wingdings" panose="05000000000000000000" pitchFamily="2" charset="2"/>
              </a:rPr>
              <a:t>for</a:t>
            </a:r>
            <a:r>
              <a:rPr lang="de-DE" sz="1100" baseline="0" dirty="0" smtClean="0">
                <a:latin typeface="+mn-lt"/>
                <a:sym typeface="Wingdings" panose="05000000000000000000" pitchFamily="2" charset="2"/>
              </a:rPr>
              <a:t> </a:t>
            </a:r>
            <a:r>
              <a:rPr lang="de-DE" sz="1100" baseline="0" dirty="0" err="1" smtClean="0">
                <a:latin typeface="+mn-lt"/>
                <a:sym typeface="Wingdings" panose="05000000000000000000" pitchFamily="2" charset="2"/>
              </a:rPr>
              <a:t>other</a:t>
            </a:r>
            <a:r>
              <a:rPr lang="de-DE" sz="1100" baseline="0" dirty="0" smtClean="0">
                <a:latin typeface="+mn-lt"/>
                <a:sym typeface="Wingdings" panose="05000000000000000000" pitchFamily="2" charset="2"/>
              </a:rPr>
              <a:t> </a:t>
            </a:r>
            <a:r>
              <a:rPr lang="de-DE" sz="1100" baseline="0" dirty="0" err="1" smtClean="0">
                <a:latin typeface="+mn-lt"/>
                <a:sym typeface="Wingdings" panose="05000000000000000000" pitchFamily="2" charset="2"/>
              </a:rPr>
              <a:t>institutes</a:t>
            </a:r>
            <a:r>
              <a:rPr lang="de-DE" sz="1100" baseline="0" dirty="0" smtClean="0">
                <a:latin typeface="+mn-lt"/>
                <a:sym typeface="Wingdings" panose="05000000000000000000" pitchFamily="2" charset="2"/>
              </a:rPr>
              <a:t> </a:t>
            </a:r>
            <a:r>
              <a:rPr lang="de-DE" sz="1100" baseline="0" dirty="0" err="1" smtClean="0">
                <a:latin typeface="+mn-lt"/>
                <a:sym typeface="Wingdings" panose="05000000000000000000" pitchFamily="2" charset="2"/>
              </a:rPr>
              <a:t>of</a:t>
            </a:r>
            <a:r>
              <a:rPr lang="de-DE" sz="1100" baseline="0" dirty="0" smtClean="0">
                <a:latin typeface="+mn-lt"/>
                <a:sym typeface="Wingdings" panose="05000000000000000000" pitchFamily="2" charset="2"/>
              </a:rPr>
              <a:t> </a:t>
            </a:r>
            <a:r>
              <a:rPr lang="de-DE" sz="1100" baseline="0" dirty="0" err="1" smtClean="0">
                <a:latin typeface="+mn-lt"/>
                <a:sym typeface="Wingdings" panose="05000000000000000000" pitchFamily="2" charset="2"/>
              </a:rPr>
              <a:t>the</a:t>
            </a:r>
            <a:r>
              <a:rPr lang="de-DE" sz="1100" baseline="0" dirty="0" smtClean="0">
                <a:latin typeface="+mn-lt"/>
                <a:sym typeface="Wingdings" panose="05000000000000000000" pitchFamily="2" charset="2"/>
              </a:rPr>
              <a:t> Leibniz </a:t>
            </a:r>
            <a:r>
              <a:rPr lang="de-DE" sz="1100" baseline="0" dirty="0" err="1" smtClean="0">
                <a:latin typeface="+mn-lt"/>
                <a:sym typeface="Wingdings" panose="05000000000000000000" pitchFamily="2" charset="2"/>
              </a:rPr>
              <a:t>Association</a:t>
            </a:r>
            <a:r>
              <a:rPr lang="de-DE" sz="1100" baseline="0" dirty="0" smtClean="0">
                <a:latin typeface="+mn-lt"/>
                <a:sym typeface="Wingdings" panose="05000000000000000000" pitchFamily="2" charset="2"/>
              </a:rPr>
              <a:t>, find out, </a:t>
            </a:r>
            <a:r>
              <a:rPr lang="de-DE" sz="1100" baseline="0" dirty="0" err="1" smtClean="0">
                <a:latin typeface="+mn-lt"/>
                <a:sym typeface="Wingdings" panose="05000000000000000000" pitchFamily="2" charset="2"/>
              </a:rPr>
              <a:t>how</a:t>
            </a:r>
            <a:r>
              <a:rPr lang="de-DE" sz="1100" baseline="0" dirty="0" smtClean="0">
                <a:latin typeface="+mn-lt"/>
                <a:sym typeface="Wingdings" panose="05000000000000000000" pitchFamily="2" charset="2"/>
              </a:rPr>
              <a:t> </a:t>
            </a:r>
            <a:r>
              <a:rPr lang="de-DE" sz="1100" baseline="0" dirty="0" err="1" smtClean="0">
                <a:latin typeface="+mn-lt"/>
                <a:sym typeface="Wingdings" panose="05000000000000000000" pitchFamily="2" charset="2"/>
              </a:rPr>
              <a:t>to</a:t>
            </a:r>
            <a:r>
              <a:rPr lang="de-DE" sz="1100" baseline="0" dirty="0" smtClean="0">
                <a:latin typeface="+mn-lt"/>
                <a:sym typeface="Wingdings" panose="05000000000000000000" pitchFamily="2" charset="2"/>
              </a:rPr>
              <a:t> </a:t>
            </a:r>
            <a:r>
              <a:rPr lang="de-DE" sz="1100" baseline="0" dirty="0" err="1" smtClean="0">
                <a:latin typeface="+mn-lt"/>
                <a:sym typeface="Wingdings" panose="05000000000000000000" pitchFamily="2" charset="2"/>
              </a:rPr>
              <a:t>use</a:t>
            </a:r>
            <a:r>
              <a:rPr lang="de-DE" sz="1100" baseline="0" dirty="0" smtClean="0">
                <a:latin typeface="+mn-lt"/>
                <a:sym typeface="Wingdings" panose="05000000000000000000" pitchFamily="2" charset="2"/>
              </a:rPr>
              <a:t> </a:t>
            </a:r>
            <a:r>
              <a:rPr lang="de-DE" sz="1100" baseline="0" dirty="0" err="1" smtClean="0">
                <a:latin typeface="+mn-lt"/>
                <a:sym typeface="Wingdings" panose="05000000000000000000" pitchFamily="2" charset="2"/>
              </a:rPr>
              <a:t>them</a:t>
            </a:r>
            <a:r>
              <a:rPr lang="de-DE" sz="1100" baseline="0" dirty="0" smtClean="0">
                <a:latin typeface="+mn-lt"/>
                <a:sym typeface="Wingdings" panose="05000000000000000000" pitchFamily="2" charset="2"/>
              </a:rPr>
              <a:t>, find out </a:t>
            </a:r>
            <a:r>
              <a:rPr lang="de-DE" sz="1100" baseline="0" dirty="0" err="1" smtClean="0">
                <a:latin typeface="+mn-lt"/>
                <a:sym typeface="Wingdings" panose="05000000000000000000" pitchFamily="2" charset="2"/>
              </a:rPr>
              <a:t>what</a:t>
            </a:r>
            <a:r>
              <a:rPr lang="de-DE" sz="1100" baseline="0" dirty="0" smtClean="0">
                <a:latin typeface="+mn-lt"/>
                <a:sym typeface="Wingdings" panose="05000000000000000000" pitchFamily="2" charset="2"/>
              </a:rPr>
              <a:t> </a:t>
            </a:r>
            <a:r>
              <a:rPr lang="de-DE" sz="1100" baseline="0" dirty="0" err="1" smtClean="0">
                <a:latin typeface="+mn-lt"/>
                <a:sym typeface="Wingdings" panose="05000000000000000000" pitchFamily="2" charset="2"/>
              </a:rPr>
              <a:t>makes</a:t>
            </a:r>
            <a:r>
              <a:rPr lang="de-DE" sz="1100" baseline="0" dirty="0" smtClean="0">
                <a:latin typeface="+mn-lt"/>
                <a:sym typeface="Wingdings" panose="05000000000000000000" pitchFamily="2" charset="2"/>
              </a:rPr>
              <a:t> sense</a:t>
            </a:r>
            <a:endParaRPr lang="de-DE" sz="1100" dirty="0">
              <a:latin typeface="+mn-lt"/>
            </a:endParaRPr>
          </a:p>
        </p:txBody>
      </p:sp>
      <p:sp>
        <p:nvSpPr>
          <p:cNvPr id="4" name="Foliennummernplatzhalter 3"/>
          <p:cNvSpPr>
            <a:spLocks noGrp="1"/>
          </p:cNvSpPr>
          <p:nvPr>
            <p:ph type="sldNum" sz="quarter" idx="10"/>
          </p:nvPr>
        </p:nvSpPr>
        <p:spPr/>
        <p:txBody>
          <a:bodyPr/>
          <a:lstStyle/>
          <a:p>
            <a:fld id="{5C0E1E68-C923-4539-9B00-CF68252B664A}" type="slidenum">
              <a:rPr lang="de-DE" smtClean="0"/>
              <a:pPr/>
              <a:t>5</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e-DE" sz="1100" dirty="0" err="1" smtClean="0"/>
              <a:t>Webometric</a:t>
            </a:r>
            <a:r>
              <a:rPr lang="de-DE" sz="1100" baseline="0" dirty="0" smtClean="0"/>
              <a:t> Analyst (</a:t>
            </a:r>
            <a:r>
              <a:rPr lang="de-DE" sz="1100" baseline="0" dirty="0" err="1" smtClean="0"/>
              <a:t>free</a:t>
            </a:r>
            <a:r>
              <a:rPr lang="de-DE" sz="1100" baseline="0" dirty="0" smtClean="0"/>
              <a:t>, but </a:t>
            </a:r>
            <a:r>
              <a:rPr lang="de-DE" sz="1100" baseline="0" dirty="0" err="1" smtClean="0"/>
              <a:t>registration</a:t>
            </a:r>
            <a:r>
              <a:rPr lang="de-DE" sz="1100" baseline="0" dirty="0" smtClean="0"/>
              <a:t> </a:t>
            </a:r>
            <a:r>
              <a:rPr lang="de-DE" sz="1100" baseline="0" dirty="0" err="1" smtClean="0"/>
              <a:t>required</a:t>
            </a:r>
            <a:r>
              <a:rPr lang="de-DE" sz="1100" baseline="0" dirty="0" smtClean="0"/>
              <a:t>) </a:t>
            </a:r>
            <a:r>
              <a:rPr lang="en-US" sz="1100" kern="1200" dirty="0" smtClean="0">
                <a:solidFill>
                  <a:schemeClr val="tx1"/>
                </a:solidFill>
                <a:effectLst/>
                <a:latin typeface="Arial" charset="0"/>
                <a:ea typeface="+mn-ea"/>
                <a:cs typeface="+mn-cs"/>
              </a:rPr>
              <a:t>uses bibliographic information (i.e. author name, title of publication, journal name, publication year, journal volume, and issue) to search for DOIs via </a:t>
            </a:r>
            <a:r>
              <a:rPr lang="en-US" sz="1100" kern="1200" dirty="0" err="1" smtClean="0">
                <a:solidFill>
                  <a:schemeClr val="tx1"/>
                </a:solidFill>
                <a:effectLst/>
                <a:latin typeface="Arial" charset="0"/>
                <a:ea typeface="+mn-ea"/>
                <a:cs typeface="+mn-cs"/>
              </a:rPr>
              <a:t>CrossRef</a:t>
            </a:r>
            <a:r>
              <a:rPr lang="en-US" sz="1100" kern="1200" dirty="0" smtClean="0">
                <a:solidFill>
                  <a:schemeClr val="tx1"/>
                </a:solidFill>
                <a:effectLst/>
                <a:latin typeface="Arial" charset="0"/>
                <a:ea typeface="+mn-ea"/>
                <a:cs typeface="+mn-cs"/>
              </a:rPr>
              <a:t>. In advance extensive cleaning (i.e. removal of special characters) of input data is needed for DOI search.</a:t>
            </a:r>
            <a:r>
              <a:rPr lang="de-DE" sz="1100" dirty="0" smtClean="0">
                <a:effectLst/>
              </a:rPr>
              <a:t> </a:t>
            </a:r>
          </a:p>
          <a:p>
            <a:pPr marL="0" marR="0" indent="0" algn="l" defTabSz="914400" rtl="0" eaLnBrk="1" fontAlgn="base" latinLnBrk="0" hangingPunct="1">
              <a:lnSpc>
                <a:spcPct val="100000"/>
              </a:lnSpc>
              <a:spcBef>
                <a:spcPct val="30000"/>
              </a:spcBef>
              <a:spcAft>
                <a:spcPct val="0"/>
              </a:spcAft>
              <a:buClrTx/>
              <a:buSzTx/>
              <a:buFontTx/>
              <a:buNone/>
              <a:tabLst/>
              <a:defRPr/>
            </a:pPr>
            <a:endParaRPr lang="de-DE" sz="1100" dirty="0" smtClean="0">
              <a:effectLst/>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100" kern="1200" dirty="0" err="1" smtClean="0">
                <a:solidFill>
                  <a:schemeClr val="tx1"/>
                </a:solidFill>
                <a:effectLst/>
                <a:latin typeface="Arial" charset="0"/>
                <a:ea typeface="+mn-ea"/>
                <a:cs typeface="+mn-cs"/>
              </a:rPr>
              <a:t>ImpactStory</a:t>
            </a:r>
            <a:r>
              <a:rPr lang="en-US" sz="1100" kern="1200" dirty="0" smtClean="0">
                <a:solidFill>
                  <a:schemeClr val="tx1"/>
                </a:solidFill>
                <a:effectLst/>
                <a:latin typeface="Arial" charset="0"/>
                <a:ea typeface="+mn-ea"/>
                <a:cs typeface="+mn-cs"/>
              </a:rPr>
              <a:t> is an open source web tool, needs</a:t>
            </a:r>
            <a:r>
              <a:rPr lang="en-US" sz="1100" kern="1200" baseline="0" dirty="0" smtClean="0">
                <a:solidFill>
                  <a:schemeClr val="tx1"/>
                </a:solidFill>
                <a:effectLst/>
                <a:latin typeface="Arial" charset="0"/>
                <a:ea typeface="+mn-ea"/>
                <a:cs typeface="+mn-cs"/>
              </a:rPr>
              <a:t> identifiers: DOI, </a:t>
            </a:r>
            <a:r>
              <a:rPr lang="en-US" sz="1100" kern="1200" baseline="0" dirty="0" err="1" smtClean="0">
                <a:solidFill>
                  <a:schemeClr val="tx1"/>
                </a:solidFill>
                <a:effectLst/>
                <a:latin typeface="Arial" charset="0"/>
                <a:ea typeface="+mn-ea"/>
                <a:cs typeface="+mn-cs"/>
              </a:rPr>
              <a:t>PubMedId</a:t>
            </a:r>
            <a:r>
              <a:rPr lang="en-US" sz="1100" kern="1200" baseline="0" dirty="0" smtClean="0">
                <a:solidFill>
                  <a:schemeClr val="tx1"/>
                </a:solidFill>
                <a:effectLst/>
                <a:latin typeface="Arial" charset="0"/>
                <a:ea typeface="+mn-ea"/>
                <a:cs typeface="+mn-cs"/>
              </a:rPr>
              <a:t>, etc.</a:t>
            </a:r>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6</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100" dirty="0" smtClean="0"/>
              <a:t>In sum we found 1.762 correct DOIs (62.2%) for 2.834 papers of 12 institutions. For 1.739 out of the searched 1.762 (98.6%) publications at least one metric was found by </a:t>
            </a:r>
            <a:r>
              <a:rPr lang="en-US" sz="1100" dirty="0" err="1" smtClean="0"/>
              <a:t>ImpactStory</a:t>
            </a:r>
            <a:r>
              <a:rPr lang="en-US" sz="1100" dirty="0" smtClean="0"/>
              <a:t>. </a:t>
            </a:r>
            <a:endParaRPr lang="de-DE" sz="1100" dirty="0" smtClean="0"/>
          </a:p>
          <a:p>
            <a:endParaRPr lang="en-US" sz="1100" b="0" i="0" u="none" strike="noStrike" kern="1200" baseline="0" dirty="0" smtClean="0">
              <a:solidFill>
                <a:schemeClr val="tx1"/>
              </a:solidFill>
              <a:latin typeface="Arial" charset="0"/>
              <a:ea typeface="+mn-ea"/>
              <a:cs typeface="+mn-cs"/>
            </a:endParaRPr>
          </a:p>
          <a:p>
            <a:r>
              <a:rPr lang="en-US" sz="1100" b="0" i="0" u="none" strike="noStrike" kern="1200" baseline="0" dirty="0" smtClean="0">
                <a:solidFill>
                  <a:schemeClr val="tx1"/>
                </a:solidFill>
                <a:latin typeface="Arial" charset="0"/>
                <a:ea typeface="+mn-ea"/>
                <a:cs typeface="+mn-cs"/>
              </a:rPr>
              <a:t>Two to three institutions of each section of the Leibniz Association were chosen as sources for our case study. The institutions were comparable in the number of employees and publications (see Table 1) and we aimed at having about 500 publications for each section as starting set for our analysis. The download of bibliographic information from institutions’ websites was conducted in June 2013 and was restricted to publications in conferences and journals and to book chapters published in 2011 and 2012 (for institute A2 we only retrieved journal publications). We only considered those publication types since they are most often linked to DOIs which were crucial for processing </a:t>
            </a:r>
            <a:r>
              <a:rPr lang="en-US" sz="1100" b="0" i="0" u="none" strike="noStrike" kern="1200" baseline="0" dirty="0" err="1" smtClean="0">
                <a:solidFill>
                  <a:schemeClr val="tx1"/>
                </a:solidFill>
                <a:latin typeface="Arial" charset="0"/>
                <a:ea typeface="+mn-ea"/>
                <a:cs typeface="+mn-cs"/>
              </a:rPr>
              <a:t>altmetrics</a:t>
            </a:r>
            <a:r>
              <a:rPr lang="en-US" sz="1100" b="0" i="0" u="none" strike="noStrike" kern="1200" baseline="0" dirty="0" smtClean="0">
                <a:solidFill>
                  <a:schemeClr val="tx1"/>
                </a:solidFill>
                <a:latin typeface="Arial" charset="0"/>
                <a:ea typeface="+mn-ea"/>
                <a:cs typeface="+mn-cs"/>
              </a:rPr>
              <a:t> data with </a:t>
            </a:r>
            <a:r>
              <a:rPr lang="en-US" sz="1100" b="0" i="0" u="none" strike="noStrike" kern="1200" baseline="0" dirty="0" err="1" smtClean="0">
                <a:solidFill>
                  <a:schemeClr val="tx1"/>
                </a:solidFill>
                <a:latin typeface="Arial" charset="0"/>
                <a:ea typeface="+mn-ea"/>
                <a:cs typeface="+mn-cs"/>
              </a:rPr>
              <a:t>ImpactStory</a:t>
            </a:r>
            <a:r>
              <a:rPr lang="en-US" sz="1100" b="0" i="0" u="none" strike="noStrike" kern="1200" baseline="0" dirty="0" smtClean="0">
                <a:solidFill>
                  <a:schemeClr val="tx1"/>
                </a:solidFill>
                <a:latin typeface="Arial" charset="0"/>
                <a:ea typeface="+mn-ea"/>
                <a:cs typeface="+mn-cs"/>
              </a:rPr>
              <a:t>.</a:t>
            </a:r>
          </a:p>
          <a:p>
            <a:endParaRPr lang="en-US" sz="1100" b="0" i="0" u="none" strike="noStrike" kern="1200" baseline="0" dirty="0" smtClean="0">
              <a:solidFill>
                <a:schemeClr val="tx1"/>
              </a:solidFill>
              <a:latin typeface="Arial" charset="0"/>
              <a:ea typeface="+mn-ea"/>
              <a:cs typeface="+mn-cs"/>
            </a:endParaRPr>
          </a:p>
          <a:p>
            <a:r>
              <a:rPr lang="en-US" sz="1100" b="0" i="0" u="none" strike="noStrike" kern="1200" baseline="0" dirty="0" err="1" smtClean="0">
                <a:solidFill>
                  <a:schemeClr val="tx1"/>
                </a:solidFill>
                <a:latin typeface="Arial" charset="0"/>
                <a:ea typeface="+mn-ea"/>
                <a:cs typeface="+mn-cs"/>
              </a:rPr>
              <a:t>ImpactStory</a:t>
            </a:r>
            <a:r>
              <a:rPr lang="en-US" sz="1100" b="0" i="0" u="none" strike="noStrike" kern="1200" baseline="0" dirty="0" smtClean="0">
                <a:solidFill>
                  <a:schemeClr val="tx1"/>
                </a:solidFill>
                <a:latin typeface="Arial" charset="0"/>
                <a:ea typeface="+mn-ea"/>
                <a:cs typeface="+mn-cs"/>
              </a:rPr>
              <a:t> automatically compiles alternative impact statistics for publications or datasets based on their unique identifiers (e.g., DOI, </a:t>
            </a:r>
            <a:r>
              <a:rPr lang="en-US" sz="1100" b="0" i="0" u="none" strike="noStrike" kern="1200" baseline="0" dirty="0" err="1" smtClean="0">
                <a:solidFill>
                  <a:schemeClr val="tx1"/>
                </a:solidFill>
                <a:latin typeface="Arial" charset="0"/>
                <a:ea typeface="+mn-ea"/>
                <a:cs typeface="+mn-cs"/>
              </a:rPr>
              <a:t>PubMedID</a:t>
            </a:r>
            <a:r>
              <a:rPr lang="en-US" sz="1100" b="0" i="0" u="none" strike="noStrike" kern="1200" baseline="0" dirty="0" smtClean="0">
                <a:solidFill>
                  <a:schemeClr val="tx1"/>
                </a:solidFill>
                <a:latin typeface="Arial" charset="0"/>
                <a:ea typeface="+mn-ea"/>
                <a:cs typeface="+mn-cs"/>
              </a:rPr>
              <a:t>, </a:t>
            </a:r>
            <a:r>
              <a:rPr lang="en-US" sz="1100" b="0" i="0" u="none" strike="noStrike" kern="1200" baseline="0" dirty="0" err="1" smtClean="0">
                <a:solidFill>
                  <a:schemeClr val="tx1"/>
                </a:solidFill>
                <a:latin typeface="Arial" charset="0"/>
                <a:ea typeface="+mn-ea"/>
                <a:cs typeface="+mn-cs"/>
              </a:rPr>
              <a:t>MendeleyID</a:t>
            </a:r>
            <a:r>
              <a:rPr lang="en-US" sz="1100" b="0" i="0" u="none" strike="noStrike" kern="1200" baseline="0" dirty="0" smtClean="0">
                <a:solidFill>
                  <a:schemeClr val="tx1"/>
                </a:solidFill>
                <a:latin typeface="Arial" charset="0"/>
                <a:ea typeface="+mn-ea"/>
                <a:cs typeface="+mn-cs"/>
              </a:rPr>
              <a:t>). </a:t>
            </a:r>
            <a:r>
              <a:rPr lang="en-US" sz="1100" b="0" i="0" u="none" strike="noStrike" kern="1200" baseline="0" dirty="0" err="1" smtClean="0">
                <a:solidFill>
                  <a:schemeClr val="tx1"/>
                </a:solidFill>
                <a:latin typeface="Arial" charset="0"/>
                <a:ea typeface="+mn-ea"/>
                <a:cs typeface="+mn-cs"/>
              </a:rPr>
              <a:t>ImpactStory</a:t>
            </a:r>
            <a:r>
              <a:rPr lang="en-US" sz="1100" b="0" i="0" u="none" strike="noStrike" kern="1200" baseline="0" dirty="0" smtClean="0">
                <a:solidFill>
                  <a:schemeClr val="tx1"/>
                </a:solidFill>
                <a:latin typeface="Arial" charset="0"/>
                <a:ea typeface="+mn-ea"/>
                <a:cs typeface="+mn-cs"/>
              </a:rPr>
              <a:t> data was successively downloaded in 2014 on April 30, May 5, and May 10 in order to obtain comparable results for </a:t>
            </a:r>
            <a:r>
              <a:rPr lang="en-US" sz="1100" b="0" i="0" u="none" strike="noStrike" kern="1200" baseline="0" dirty="0" err="1" smtClean="0">
                <a:solidFill>
                  <a:schemeClr val="tx1"/>
                </a:solidFill>
                <a:latin typeface="Arial" charset="0"/>
                <a:ea typeface="+mn-ea"/>
                <a:cs typeface="+mn-cs"/>
              </a:rPr>
              <a:t>altmetrics</a:t>
            </a:r>
            <a:r>
              <a:rPr lang="en-US" sz="1100" b="0" i="0" u="none" strike="noStrike" kern="1200" baseline="0" dirty="0" smtClean="0">
                <a:solidFill>
                  <a:schemeClr val="tx1"/>
                </a:solidFill>
                <a:latin typeface="Arial" charset="0"/>
                <a:ea typeface="+mn-ea"/>
                <a:cs typeface="+mn-cs"/>
              </a:rPr>
              <a:t> to publications and avoid time advantages in accumulating impact metrics. </a:t>
            </a:r>
            <a:r>
              <a:rPr lang="en-US" sz="1100" b="0" i="0" u="none" strike="noStrike" kern="1200" baseline="0" dirty="0" err="1" smtClean="0">
                <a:solidFill>
                  <a:schemeClr val="tx1"/>
                </a:solidFill>
                <a:latin typeface="Arial" charset="0"/>
                <a:ea typeface="+mn-ea"/>
                <a:cs typeface="+mn-cs"/>
              </a:rPr>
              <a:t>Webometric</a:t>
            </a:r>
            <a:r>
              <a:rPr lang="en-US" sz="1100" b="0" i="0" u="none" strike="noStrike" kern="1200" baseline="0" dirty="0" smtClean="0">
                <a:solidFill>
                  <a:schemeClr val="tx1"/>
                </a:solidFill>
                <a:latin typeface="Arial" charset="0"/>
                <a:ea typeface="+mn-ea"/>
                <a:cs typeface="+mn-cs"/>
              </a:rPr>
              <a:t> </a:t>
            </a:r>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7</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sz="1100" dirty="0" smtClean="0"/>
              <a:t>Sum of </a:t>
            </a:r>
            <a:r>
              <a:rPr lang="en-AU" sz="1100" dirty="0" err="1" smtClean="0"/>
              <a:t>Mendeley</a:t>
            </a:r>
            <a:r>
              <a:rPr lang="en-AU" sz="1100" dirty="0" smtClean="0"/>
              <a:t> readers and tweets for all publications of each discipline (absolute numbers for readers and tweets; n=number of publications in discipline).</a:t>
            </a:r>
            <a:endParaRPr lang="de-DE" sz="1100" dirty="0" smtClean="0"/>
          </a:p>
          <a:p>
            <a:endParaRPr lang="en-US" sz="1100" kern="1200" dirty="0" smtClean="0">
              <a:solidFill>
                <a:schemeClr val="tx1"/>
              </a:solidFill>
              <a:effectLst/>
              <a:latin typeface="Arial" charset="0"/>
              <a:ea typeface="+mn-ea"/>
              <a:cs typeface="+mn-cs"/>
            </a:endParaRPr>
          </a:p>
          <a:p>
            <a:r>
              <a:rPr lang="en-US" sz="1100" kern="1200" dirty="0" smtClean="0">
                <a:solidFill>
                  <a:schemeClr val="tx1"/>
                </a:solidFill>
                <a:effectLst/>
                <a:latin typeface="Arial" charset="0"/>
                <a:ea typeface="+mn-ea"/>
                <a:cs typeface="+mn-cs"/>
              </a:rPr>
              <a:t>Figure 1 shows that the 454 publications from the life sciences attracted in sum the most </a:t>
            </a:r>
            <a:r>
              <a:rPr lang="en-US" sz="1100" kern="1200" dirty="0" err="1" smtClean="0">
                <a:solidFill>
                  <a:schemeClr val="tx1"/>
                </a:solidFill>
                <a:effectLst/>
                <a:latin typeface="Arial" charset="0"/>
                <a:ea typeface="+mn-ea"/>
                <a:cs typeface="+mn-cs"/>
              </a:rPr>
              <a:t>Mendeley</a:t>
            </a:r>
            <a:r>
              <a:rPr lang="en-US" sz="1100" kern="1200" dirty="0" smtClean="0">
                <a:solidFill>
                  <a:schemeClr val="tx1"/>
                </a:solidFill>
                <a:effectLst/>
                <a:latin typeface="Arial" charset="0"/>
                <a:ea typeface="+mn-ea"/>
                <a:cs typeface="+mn-cs"/>
              </a:rPr>
              <a:t> readers (5,483 readers) as well as the most tweets (329 tweets). Hence, in that discipline every article is read 12 times on average and 3 out of 4 articles are tweeted at least once. Interestingly, the publications of the environmental sciences receive fundamentally more readers than tweets which might indicate that environmental scientists more likely use </a:t>
            </a:r>
            <a:r>
              <a:rPr lang="en-US" sz="1100" kern="1200" dirty="0" err="1" smtClean="0">
                <a:solidFill>
                  <a:schemeClr val="tx1"/>
                </a:solidFill>
                <a:effectLst/>
                <a:latin typeface="Arial" charset="0"/>
                <a:ea typeface="+mn-ea"/>
                <a:cs typeface="+mn-cs"/>
              </a:rPr>
              <a:t>Mendeley</a:t>
            </a:r>
            <a:r>
              <a:rPr lang="en-US" sz="1100" kern="1200" dirty="0" smtClean="0">
                <a:solidFill>
                  <a:schemeClr val="tx1"/>
                </a:solidFill>
                <a:effectLst/>
                <a:latin typeface="Arial" charset="0"/>
                <a:ea typeface="+mn-ea"/>
                <a:cs typeface="+mn-cs"/>
              </a:rPr>
              <a:t> than Twitter. For the other disciplines the share of readers and tweets is proportionally distributed. </a:t>
            </a:r>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8</a:t>
            </a:fld>
            <a:endParaRPr lang="de-DE"/>
          </a:p>
        </p:txBody>
      </p:sp>
    </p:spTree>
    <p:extLst>
      <p:ext uri="{BB962C8B-B14F-4D97-AF65-F5344CB8AC3E}">
        <p14:creationId xmlns:p14="http://schemas.microsoft.com/office/powerpoint/2010/main" val="2943214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sz="1100" dirty="0" smtClean="0"/>
              <a:t>Sum of other </a:t>
            </a:r>
            <a:r>
              <a:rPr lang="en-AU" sz="1100" dirty="0" err="1" smtClean="0"/>
              <a:t>altmetrics</a:t>
            </a:r>
            <a:r>
              <a:rPr lang="en-AU" sz="1100" dirty="0" smtClean="0"/>
              <a:t> for all publications of each discipline (absolute numbers for </a:t>
            </a:r>
            <a:r>
              <a:rPr lang="en-AU" sz="1100" dirty="0" err="1" smtClean="0"/>
              <a:t>altmetrics</a:t>
            </a:r>
            <a:r>
              <a:rPr lang="en-AU" sz="1100" dirty="0" smtClean="0"/>
              <a:t>; n=number of publications in discipline).</a:t>
            </a:r>
            <a:endParaRPr lang="de-DE" sz="1100" dirty="0" smtClean="0"/>
          </a:p>
          <a:p>
            <a:endParaRPr lang="en-US" sz="1100" kern="1200" dirty="0" smtClean="0">
              <a:solidFill>
                <a:schemeClr val="tx1"/>
              </a:solidFill>
              <a:effectLst/>
              <a:latin typeface="Arial" charset="0"/>
              <a:ea typeface="+mn-ea"/>
              <a:cs typeface="+mn-cs"/>
            </a:endParaRPr>
          </a:p>
          <a:p>
            <a:r>
              <a:rPr lang="en-US" sz="1100" kern="1200" dirty="0" smtClean="0">
                <a:solidFill>
                  <a:schemeClr val="tx1"/>
                </a:solidFill>
                <a:effectLst/>
                <a:latin typeface="Arial" charset="0"/>
                <a:ea typeface="+mn-ea"/>
                <a:cs typeface="+mn-cs"/>
              </a:rPr>
              <a:t>Figure 2 displays the number of blogs posts regarding the articles of the data set, their mentions on Facebook and Google+ as well as how often they have been recommended on f1000. Again, the life sciences outperform the other disciplines in terms of </a:t>
            </a:r>
            <a:r>
              <a:rPr lang="en-US" sz="1100" kern="1200" dirty="0" err="1" smtClean="0">
                <a:solidFill>
                  <a:schemeClr val="tx1"/>
                </a:solidFill>
                <a:effectLst/>
                <a:latin typeface="Arial" charset="0"/>
                <a:ea typeface="+mn-ea"/>
                <a:cs typeface="+mn-cs"/>
              </a:rPr>
              <a:t>altmetric</a:t>
            </a:r>
            <a:r>
              <a:rPr lang="en-US" sz="1100" kern="1200" dirty="0" smtClean="0">
                <a:solidFill>
                  <a:schemeClr val="tx1"/>
                </a:solidFill>
                <a:effectLst/>
                <a:latin typeface="Arial" charset="0"/>
                <a:ea typeface="+mn-ea"/>
                <a:cs typeface="+mn-cs"/>
              </a:rPr>
              <a:t> activity (although absolute numbers are very low in all disciplines and for all </a:t>
            </a:r>
            <a:r>
              <a:rPr lang="en-US" sz="1100" kern="1200" dirty="0" err="1" smtClean="0">
                <a:solidFill>
                  <a:schemeClr val="tx1"/>
                </a:solidFill>
                <a:effectLst/>
                <a:latin typeface="Arial" charset="0"/>
                <a:ea typeface="+mn-ea"/>
                <a:cs typeface="+mn-cs"/>
              </a:rPr>
              <a:t>altmetrics</a:t>
            </a:r>
            <a:r>
              <a:rPr lang="en-US" sz="1100" kern="1200" dirty="0" smtClean="0">
                <a:solidFill>
                  <a:schemeClr val="tx1"/>
                </a:solidFill>
                <a:effectLst/>
                <a:latin typeface="Arial" charset="0"/>
                <a:ea typeface="+mn-ea"/>
                <a:cs typeface="+mn-cs"/>
              </a:rPr>
              <a:t>). For example, only every 32nd article of the life sciences has received a recommendation. Publications from mathematics, natural sciences, and engineering, however, receive the most attention on Google+, whereas the humanities and educational research are almost not mentioned at all on blogs, Facebook, Google+, and f1000.</a:t>
            </a:r>
            <a:endParaRPr lang="de-DE" sz="1100" dirty="0"/>
          </a:p>
        </p:txBody>
      </p:sp>
      <p:sp>
        <p:nvSpPr>
          <p:cNvPr id="4" name="Foliennummernplatzhalter 3"/>
          <p:cNvSpPr>
            <a:spLocks noGrp="1"/>
          </p:cNvSpPr>
          <p:nvPr>
            <p:ph type="sldNum" sz="quarter" idx="10"/>
          </p:nvPr>
        </p:nvSpPr>
        <p:spPr/>
        <p:txBody>
          <a:bodyPr/>
          <a:lstStyle/>
          <a:p>
            <a:fld id="{5C0E1E68-C923-4539-9B00-CF68252B664A}" type="slidenum">
              <a:rPr lang="de-DE" smtClean="0"/>
              <a:pPr/>
              <a:t>9</a:t>
            </a:fld>
            <a:endParaRPr lang="de-DE"/>
          </a:p>
        </p:txBody>
      </p:sp>
    </p:spTree>
    <p:extLst>
      <p:ext uri="{BB962C8B-B14F-4D97-AF65-F5344CB8AC3E}">
        <p14:creationId xmlns:p14="http://schemas.microsoft.com/office/powerpoint/2010/main" val="294321448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66775" y="1187450"/>
            <a:ext cx="11266488" cy="822325"/>
          </a:xfrm>
        </p:spPr>
        <p:txBody>
          <a:bodyPr/>
          <a:lstStyle>
            <a:lvl1pPr>
              <a:defRPr sz="5400"/>
            </a:lvl1pPr>
          </a:lstStyle>
          <a:p>
            <a:pPr lvl="0"/>
            <a:r>
              <a:rPr lang="de-DE" noProof="0" smtClean="0"/>
              <a:t>Mastertitelformat bearbeiten</a:t>
            </a:r>
          </a:p>
        </p:txBody>
      </p:sp>
      <p:sp>
        <p:nvSpPr>
          <p:cNvPr id="3075" name="Rectangle 3"/>
          <p:cNvSpPr>
            <a:spLocks noGrp="1" noChangeArrowheads="1"/>
          </p:cNvSpPr>
          <p:nvPr>
            <p:ph type="subTitle" idx="1"/>
          </p:nvPr>
        </p:nvSpPr>
        <p:spPr>
          <a:xfrm>
            <a:off x="866775" y="3022600"/>
            <a:ext cx="11266488" cy="508000"/>
          </a:xfrm>
        </p:spPr>
        <p:txBody>
          <a:bodyPr/>
          <a:lstStyle>
            <a:lvl1pPr>
              <a:defRPr/>
            </a:lvl1pPr>
          </a:lstStyle>
          <a:p>
            <a:pPr lvl="0"/>
            <a:r>
              <a:rPr lang="de-DE" noProof="0" smtClean="0"/>
              <a:t>Master-Untertitelformat bearbeiten</a:t>
            </a:r>
          </a:p>
        </p:txBody>
      </p:sp>
      <p:pic>
        <p:nvPicPr>
          <p:cNvPr id="3082" name="Picture 10" descr="Linie_unten"/>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69950" y="8420100"/>
            <a:ext cx="11264900" cy="19050"/>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Logo_ZBW"/>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6775" y="8601075"/>
            <a:ext cx="2828925" cy="560388"/>
          </a:xfrm>
          <a:prstGeom prst="rect">
            <a:avLst/>
          </a:prstGeom>
          <a:noFill/>
          <a:extLst>
            <a:ext uri="{909E8E84-426E-40DD-AFC4-6F175D3DCCD1}">
              <a14:hiddenFill xmlns:a14="http://schemas.microsoft.com/office/drawing/2010/main">
                <a:solidFill>
                  <a:srgbClr val="FFFFFF"/>
                </a:solidFill>
              </a14:hiddenFill>
            </a:ext>
          </a:extLst>
        </p:spPr>
      </p:pic>
      <p:pic>
        <p:nvPicPr>
          <p:cNvPr id="3087" name="Picture 15" descr="Linie_oben"/>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69950" y="2111375"/>
            <a:ext cx="11264900" cy="19050"/>
          </a:xfrm>
          <a:prstGeom prst="rect">
            <a:avLst/>
          </a:prstGeom>
          <a:noFill/>
          <a:extLst>
            <a:ext uri="{909E8E84-426E-40DD-AFC4-6F175D3DCCD1}">
              <a14:hiddenFill xmlns:a14="http://schemas.microsoft.com/office/drawing/2010/main">
                <a:solidFill>
                  <a:srgbClr val="FFFFFF"/>
                </a:solidFill>
              </a14:hiddenFill>
            </a:ext>
          </a:extLst>
        </p:spPr>
      </p:pic>
      <p:pic>
        <p:nvPicPr>
          <p:cNvPr id="8" name="Bild 8" descr="ReLogo Bildmarke_klein_RGB.eps"/>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3785521" y="8585910"/>
            <a:ext cx="999141" cy="5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3" descr="science20.png"/>
          <p:cNvPicPr>
            <a:picLocks noChangeAspect="1"/>
          </p:cNvPicPr>
          <p:nvPr userDrawn="1"/>
        </p:nvPicPr>
        <p:blipFill>
          <a:blip r:embed="rId5">
            <a:extLst>
              <a:ext uri="{28A0092B-C50C-407E-A947-70E740481C1C}">
                <a14:useLocalDpi xmlns:a14="http://schemas.microsoft.com/office/drawing/2010/main"/>
              </a:ext>
            </a:extLst>
          </a:blip>
          <a:srcRect/>
          <a:stretch>
            <a:fillRect/>
          </a:stretch>
        </p:blipFill>
        <p:spPr bwMode="auto">
          <a:xfrm>
            <a:off x="5089686" y="8665368"/>
            <a:ext cx="1891138" cy="493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0534156" y="8532443"/>
            <a:ext cx="1676792" cy="726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7315202" y="8532443"/>
            <a:ext cx="817033" cy="726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8">
            <a:extLst>
              <a:ext uri="{28A0092B-C50C-407E-A947-70E740481C1C}">
                <a14:useLocalDpi xmlns:a14="http://schemas.microsoft.com/office/drawing/2010/main"/>
              </a:ext>
            </a:extLst>
          </a:blip>
          <a:srcRect/>
          <a:stretch>
            <a:fillRect/>
          </a:stretch>
        </p:blipFill>
        <p:spPr bwMode="auto">
          <a:xfrm>
            <a:off x="8126415" y="8654089"/>
            <a:ext cx="2396584" cy="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r>
              <a:rPr lang="de-DE"/>
              <a:t>Seite </a:t>
            </a:r>
            <a:fld id="{119C4B76-14C8-4E78-8214-570163D53CB7}" type="slidenum">
              <a:rPr lang="de-DE"/>
              <a:pPr/>
              <a:t>‹#›</a:t>
            </a:fld>
            <a:endParaRPr lang="de-DE"/>
          </a:p>
        </p:txBody>
      </p:sp>
    </p:spTree>
    <p:extLst>
      <p:ext uri="{BB962C8B-B14F-4D97-AF65-F5344CB8AC3E}">
        <p14:creationId xmlns:p14="http://schemas.microsoft.com/office/powerpoint/2010/main" val="15770021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318625" y="1354138"/>
            <a:ext cx="2816225" cy="4327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66775" y="1354138"/>
            <a:ext cx="8299450" cy="4327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r>
              <a:rPr lang="de-DE"/>
              <a:t>Seite </a:t>
            </a:r>
            <a:fld id="{0BC8238C-5C99-4757-A1E1-F5693CE3F8AD}" type="slidenum">
              <a:rPr lang="de-DE"/>
              <a:pPr/>
              <a:t>‹#›</a:t>
            </a:fld>
            <a:endParaRPr lang="de-DE"/>
          </a:p>
        </p:txBody>
      </p:sp>
    </p:spTree>
    <p:extLst>
      <p:ext uri="{BB962C8B-B14F-4D97-AF65-F5344CB8AC3E}">
        <p14:creationId xmlns:p14="http://schemas.microsoft.com/office/powerpoint/2010/main" val="300841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r>
              <a:rPr lang="de-DE"/>
              <a:t>Seite </a:t>
            </a:r>
            <a:fld id="{6D948790-C232-41EB-ADDD-5A7C945890BB}" type="slidenum">
              <a:rPr lang="de-DE"/>
              <a:pPr/>
              <a:t>‹#›</a:t>
            </a:fld>
            <a:endParaRPr lang="de-DE"/>
          </a:p>
        </p:txBody>
      </p:sp>
    </p:spTree>
    <p:extLst>
      <p:ext uri="{BB962C8B-B14F-4D97-AF65-F5344CB8AC3E}">
        <p14:creationId xmlns:p14="http://schemas.microsoft.com/office/powerpoint/2010/main" val="194866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027113" y="6267450"/>
            <a:ext cx="11053762" cy="193675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r>
              <a:rPr lang="de-DE"/>
              <a:t>Seite </a:t>
            </a:r>
            <a:fld id="{CA18B82E-D475-43EC-B0D1-D93AFF5851EF}" type="slidenum">
              <a:rPr lang="de-DE"/>
              <a:pPr/>
              <a:t>‹#›</a:t>
            </a:fld>
            <a:endParaRPr lang="de-DE"/>
          </a:p>
        </p:txBody>
      </p:sp>
    </p:spTree>
    <p:extLst>
      <p:ext uri="{BB962C8B-B14F-4D97-AF65-F5344CB8AC3E}">
        <p14:creationId xmlns:p14="http://schemas.microsoft.com/office/powerpoint/2010/main" val="3249192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66775" y="3141663"/>
            <a:ext cx="5557838" cy="254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577013" y="3141663"/>
            <a:ext cx="5557837" cy="254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defRPr/>
            </a:lvl1pPr>
          </a:lstStyle>
          <a:p>
            <a:endParaRPr lang="de-DE"/>
          </a:p>
        </p:txBody>
      </p:sp>
      <p:sp>
        <p:nvSpPr>
          <p:cNvPr id="6" name="Foliennummernplatzhalter 5"/>
          <p:cNvSpPr>
            <a:spLocks noGrp="1"/>
          </p:cNvSpPr>
          <p:nvPr>
            <p:ph type="sldNum" sz="quarter" idx="11"/>
          </p:nvPr>
        </p:nvSpPr>
        <p:spPr/>
        <p:txBody>
          <a:bodyPr/>
          <a:lstStyle>
            <a:lvl1pPr>
              <a:defRPr/>
            </a:lvl1pPr>
          </a:lstStyle>
          <a:p>
            <a:r>
              <a:rPr lang="de-DE"/>
              <a:t>Seite </a:t>
            </a:r>
            <a:fld id="{2699606C-7B0B-40A4-A497-0C284FC2B4FB}" type="slidenum">
              <a:rPr lang="de-DE"/>
              <a:pPr/>
              <a:t>‹#›</a:t>
            </a:fld>
            <a:endParaRPr lang="de-DE"/>
          </a:p>
        </p:txBody>
      </p:sp>
    </p:spTree>
    <p:extLst>
      <p:ext uri="{BB962C8B-B14F-4D97-AF65-F5344CB8AC3E}">
        <p14:creationId xmlns:p14="http://schemas.microsoft.com/office/powerpoint/2010/main" val="78050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50875" y="390525"/>
            <a:ext cx="11703050" cy="16256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endParaRPr lang="de-DE"/>
          </a:p>
        </p:txBody>
      </p:sp>
      <p:sp>
        <p:nvSpPr>
          <p:cNvPr id="8" name="Foliennummernplatzhalter 7"/>
          <p:cNvSpPr>
            <a:spLocks noGrp="1"/>
          </p:cNvSpPr>
          <p:nvPr>
            <p:ph type="sldNum" sz="quarter" idx="11"/>
          </p:nvPr>
        </p:nvSpPr>
        <p:spPr/>
        <p:txBody>
          <a:bodyPr/>
          <a:lstStyle>
            <a:lvl1pPr>
              <a:defRPr/>
            </a:lvl1pPr>
          </a:lstStyle>
          <a:p>
            <a:r>
              <a:rPr lang="de-DE"/>
              <a:t>Seite </a:t>
            </a:r>
            <a:fld id="{A442EE35-83D7-4520-A477-AB94F4C91AF9}" type="slidenum">
              <a:rPr lang="de-DE"/>
              <a:pPr/>
              <a:t>‹#›</a:t>
            </a:fld>
            <a:endParaRPr lang="de-DE"/>
          </a:p>
        </p:txBody>
      </p:sp>
    </p:spTree>
    <p:extLst>
      <p:ext uri="{BB962C8B-B14F-4D97-AF65-F5344CB8AC3E}">
        <p14:creationId xmlns:p14="http://schemas.microsoft.com/office/powerpoint/2010/main" val="16305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endParaRPr lang="de-DE"/>
          </a:p>
        </p:txBody>
      </p:sp>
      <p:sp>
        <p:nvSpPr>
          <p:cNvPr id="4" name="Foliennummernplatzhalter 3"/>
          <p:cNvSpPr>
            <a:spLocks noGrp="1"/>
          </p:cNvSpPr>
          <p:nvPr>
            <p:ph type="sldNum" sz="quarter" idx="11"/>
          </p:nvPr>
        </p:nvSpPr>
        <p:spPr/>
        <p:txBody>
          <a:bodyPr/>
          <a:lstStyle>
            <a:lvl1pPr>
              <a:defRPr/>
            </a:lvl1pPr>
          </a:lstStyle>
          <a:p>
            <a:r>
              <a:rPr lang="de-DE"/>
              <a:t>Seite </a:t>
            </a:r>
            <a:fld id="{4623EC17-BE91-4052-9511-71C6A031DF9A}" type="slidenum">
              <a:rPr lang="de-DE"/>
              <a:pPr/>
              <a:t>‹#›</a:t>
            </a:fld>
            <a:endParaRPr lang="de-DE"/>
          </a:p>
        </p:txBody>
      </p:sp>
    </p:spTree>
    <p:extLst>
      <p:ext uri="{BB962C8B-B14F-4D97-AF65-F5344CB8AC3E}">
        <p14:creationId xmlns:p14="http://schemas.microsoft.com/office/powerpoint/2010/main" val="1846138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endParaRPr lang="de-DE"/>
          </a:p>
        </p:txBody>
      </p:sp>
      <p:sp>
        <p:nvSpPr>
          <p:cNvPr id="3" name="Foliennummernplatzhalter 2"/>
          <p:cNvSpPr>
            <a:spLocks noGrp="1"/>
          </p:cNvSpPr>
          <p:nvPr>
            <p:ph type="sldNum" sz="quarter" idx="11"/>
          </p:nvPr>
        </p:nvSpPr>
        <p:spPr/>
        <p:txBody>
          <a:bodyPr/>
          <a:lstStyle>
            <a:lvl1pPr>
              <a:defRPr/>
            </a:lvl1pPr>
          </a:lstStyle>
          <a:p>
            <a:r>
              <a:rPr lang="de-DE"/>
              <a:t>Seite </a:t>
            </a:r>
            <a:fld id="{F1E205C7-7DC6-4C3B-9366-0030668CA486}" type="slidenum">
              <a:rPr lang="de-DE"/>
              <a:pPr/>
              <a:t>‹#›</a:t>
            </a:fld>
            <a:endParaRPr lang="de-DE"/>
          </a:p>
        </p:txBody>
      </p:sp>
    </p:spTree>
    <p:extLst>
      <p:ext uri="{BB962C8B-B14F-4D97-AF65-F5344CB8AC3E}">
        <p14:creationId xmlns:p14="http://schemas.microsoft.com/office/powerpoint/2010/main" val="3846348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50875" y="388938"/>
            <a:ext cx="4278313" cy="1652587"/>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endParaRPr lang="de-DE"/>
          </a:p>
        </p:txBody>
      </p:sp>
      <p:sp>
        <p:nvSpPr>
          <p:cNvPr id="6" name="Foliennummernplatzhalter 5"/>
          <p:cNvSpPr>
            <a:spLocks noGrp="1"/>
          </p:cNvSpPr>
          <p:nvPr>
            <p:ph type="sldNum" sz="quarter" idx="11"/>
          </p:nvPr>
        </p:nvSpPr>
        <p:spPr/>
        <p:txBody>
          <a:bodyPr/>
          <a:lstStyle>
            <a:lvl1pPr>
              <a:defRPr/>
            </a:lvl1pPr>
          </a:lstStyle>
          <a:p>
            <a:r>
              <a:rPr lang="de-DE"/>
              <a:t>Seite </a:t>
            </a:r>
            <a:fld id="{4B466EEE-ED61-4042-8247-B784A7E744FB}" type="slidenum">
              <a:rPr lang="de-DE"/>
              <a:pPr/>
              <a:t>‹#›</a:t>
            </a:fld>
            <a:endParaRPr lang="de-DE"/>
          </a:p>
        </p:txBody>
      </p:sp>
    </p:spTree>
    <p:extLst>
      <p:ext uri="{BB962C8B-B14F-4D97-AF65-F5344CB8AC3E}">
        <p14:creationId xmlns:p14="http://schemas.microsoft.com/office/powerpoint/2010/main" val="39267127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549525" y="6827838"/>
            <a:ext cx="7802563" cy="806450"/>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endParaRPr lang="de-DE"/>
          </a:p>
        </p:txBody>
      </p:sp>
      <p:sp>
        <p:nvSpPr>
          <p:cNvPr id="6" name="Foliennummernplatzhalter 5"/>
          <p:cNvSpPr>
            <a:spLocks noGrp="1"/>
          </p:cNvSpPr>
          <p:nvPr>
            <p:ph type="sldNum" sz="quarter" idx="11"/>
          </p:nvPr>
        </p:nvSpPr>
        <p:spPr/>
        <p:txBody>
          <a:bodyPr/>
          <a:lstStyle>
            <a:lvl1pPr>
              <a:defRPr/>
            </a:lvl1pPr>
          </a:lstStyle>
          <a:p>
            <a:r>
              <a:rPr lang="de-DE"/>
              <a:t>Seite </a:t>
            </a:r>
            <a:fld id="{DC49CFC6-E016-4BF0-8937-46815BED6AAF}" type="slidenum">
              <a:rPr lang="de-DE"/>
              <a:pPr/>
              <a:t>‹#›</a:t>
            </a:fld>
            <a:endParaRPr lang="de-DE"/>
          </a:p>
        </p:txBody>
      </p:sp>
    </p:spTree>
    <p:extLst>
      <p:ext uri="{BB962C8B-B14F-4D97-AF65-F5344CB8AC3E}">
        <p14:creationId xmlns:p14="http://schemas.microsoft.com/office/powerpoint/2010/main" val="31511108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66775" y="1354138"/>
            <a:ext cx="11266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r>
              <a:rPr lang="de-DE" smtClean="0"/>
              <a:t>Mastertitelformat bearbeiten</a:t>
            </a:r>
          </a:p>
        </p:txBody>
      </p:sp>
      <p:sp>
        <p:nvSpPr>
          <p:cNvPr id="1027" name="Rectangle 3"/>
          <p:cNvSpPr>
            <a:spLocks noGrp="1" noChangeArrowheads="1"/>
          </p:cNvSpPr>
          <p:nvPr>
            <p:ph type="body" idx="1"/>
          </p:nvPr>
        </p:nvSpPr>
        <p:spPr bwMode="auto">
          <a:xfrm>
            <a:off x="866775" y="3141663"/>
            <a:ext cx="11268075"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9" name="Rectangle 5"/>
          <p:cNvSpPr>
            <a:spLocks noGrp="1" noChangeArrowheads="1"/>
          </p:cNvSpPr>
          <p:nvPr>
            <p:ph type="ftr" sz="quarter" idx="3"/>
          </p:nvPr>
        </p:nvSpPr>
        <p:spPr bwMode="auto">
          <a:xfrm>
            <a:off x="4029075" y="9425405"/>
            <a:ext cx="71262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1241425">
              <a:defRPr sz="1600"/>
            </a:lvl1pPr>
          </a:lstStyle>
          <a:p>
            <a:endParaRPr lang="de-DE" dirty="0"/>
          </a:p>
        </p:txBody>
      </p:sp>
      <p:sp>
        <p:nvSpPr>
          <p:cNvPr id="1030" name="Rectangle 6"/>
          <p:cNvSpPr>
            <a:spLocks noGrp="1" noChangeArrowheads="1"/>
          </p:cNvSpPr>
          <p:nvPr>
            <p:ph type="sldNum" sz="quarter" idx="4"/>
          </p:nvPr>
        </p:nvSpPr>
        <p:spPr bwMode="auto">
          <a:xfrm>
            <a:off x="11156950" y="9421896"/>
            <a:ext cx="977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1241425">
              <a:defRPr sz="1600"/>
            </a:lvl1pPr>
          </a:lstStyle>
          <a:p>
            <a:r>
              <a:rPr lang="de-DE" dirty="0"/>
              <a:t>Seite </a:t>
            </a:r>
            <a:fld id="{81E699D6-B68C-4380-9DBA-2D159CC159B2}" type="slidenum">
              <a:rPr lang="de-DE"/>
              <a:pPr/>
              <a:t>‹#›</a:t>
            </a:fld>
            <a:endParaRPr lang="de-DE" dirty="0"/>
          </a:p>
        </p:txBody>
      </p:sp>
      <p:pic>
        <p:nvPicPr>
          <p:cNvPr id="1032" name="Picture 8" descr="Linie_unten"/>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869950" y="8420100"/>
            <a:ext cx="11264900" cy="1905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Linie_oben"/>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869950" y="2111375"/>
            <a:ext cx="11264900" cy="190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2" descr="Logo_ZBW"/>
          <p:cNvPicPr>
            <a:picLocks noChangeAspect="1" noChangeArrowheads="1"/>
          </p:cNvPicPr>
          <p:nvPr userDrawn="1"/>
        </p:nvPicPr>
        <p:blipFill>
          <a:blip r:embed="rId14" cstate="email">
            <a:extLst>
              <a:ext uri="{28A0092B-C50C-407E-A947-70E740481C1C}">
                <a14:useLocalDpi xmlns:a14="http://schemas.microsoft.com/office/drawing/2010/main"/>
              </a:ext>
            </a:extLst>
          </a:blip>
          <a:srcRect/>
          <a:stretch>
            <a:fillRect/>
          </a:stretch>
        </p:blipFill>
        <p:spPr bwMode="auto">
          <a:xfrm>
            <a:off x="866775" y="8601075"/>
            <a:ext cx="2828925" cy="560388"/>
          </a:xfrm>
          <a:prstGeom prst="rect">
            <a:avLst/>
          </a:prstGeom>
          <a:noFill/>
          <a:extLst>
            <a:ext uri="{909E8E84-426E-40DD-AFC4-6F175D3DCCD1}">
              <a14:hiddenFill xmlns:a14="http://schemas.microsoft.com/office/drawing/2010/main">
                <a:solidFill>
                  <a:srgbClr val="FFFFFF"/>
                </a:solidFill>
              </a14:hiddenFill>
            </a:ext>
          </a:extLst>
        </p:spPr>
      </p:pic>
      <p:pic>
        <p:nvPicPr>
          <p:cNvPr id="17" name="Bild 8" descr="ReLogo Bildmarke_klein_RGB.eps"/>
          <p:cNvPicPr>
            <a:picLocks noChangeAspect="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3785521" y="8585910"/>
            <a:ext cx="999141" cy="5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3" descr="science20.png"/>
          <p:cNvPicPr>
            <a:picLocks noChangeAspect="1"/>
          </p:cNvPicPr>
          <p:nvPr userDrawn="1"/>
        </p:nvPicPr>
        <p:blipFill>
          <a:blip r:embed="rId16">
            <a:extLst>
              <a:ext uri="{28A0092B-C50C-407E-A947-70E740481C1C}">
                <a14:useLocalDpi xmlns:a14="http://schemas.microsoft.com/office/drawing/2010/main"/>
              </a:ext>
            </a:extLst>
          </a:blip>
          <a:srcRect/>
          <a:stretch>
            <a:fillRect/>
          </a:stretch>
        </p:blipFill>
        <p:spPr bwMode="auto">
          <a:xfrm>
            <a:off x="5089686" y="8665368"/>
            <a:ext cx="1891138" cy="493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p:cNvPicPr>
            <a:picLocks noChangeAspect="1" noChangeArrowheads="1"/>
          </p:cNvPicPr>
          <p:nvPr userDrawn="1"/>
        </p:nvPicPr>
        <p:blipFill>
          <a:blip r:embed="rId17" cstate="email">
            <a:extLst>
              <a:ext uri="{28A0092B-C50C-407E-A947-70E740481C1C}">
                <a14:useLocalDpi xmlns:a14="http://schemas.microsoft.com/office/drawing/2010/main"/>
              </a:ext>
            </a:extLst>
          </a:blip>
          <a:srcRect/>
          <a:stretch>
            <a:fillRect/>
          </a:stretch>
        </p:blipFill>
        <p:spPr bwMode="auto">
          <a:xfrm>
            <a:off x="10534156" y="8532443"/>
            <a:ext cx="1676792" cy="726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4"/>
          <p:cNvPicPr>
            <a:picLocks noChangeAspect="1" noChangeArrowheads="1"/>
          </p:cNvPicPr>
          <p:nvPr userDrawn="1"/>
        </p:nvPicPr>
        <p:blipFill>
          <a:blip r:embed="rId18" cstate="email">
            <a:extLst>
              <a:ext uri="{28A0092B-C50C-407E-A947-70E740481C1C}">
                <a14:useLocalDpi xmlns:a14="http://schemas.microsoft.com/office/drawing/2010/main"/>
              </a:ext>
            </a:extLst>
          </a:blip>
          <a:srcRect/>
          <a:stretch>
            <a:fillRect/>
          </a:stretch>
        </p:blipFill>
        <p:spPr bwMode="auto">
          <a:xfrm>
            <a:off x="7315202" y="8532443"/>
            <a:ext cx="817033" cy="726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5"/>
          <p:cNvPicPr>
            <a:picLocks noChangeAspect="1" noChangeArrowheads="1"/>
          </p:cNvPicPr>
          <p:nvPr userDrawn="1"/>
        </p:nvPicPr>
        <p:blipFill>
          <a:blip r:embed="rId19">
            <a:extLst>
              <a:ext uri="{28A0092B-C50C-407E-A947-70E740481C1C}">
                <a14:useLocalDpi xmlns:a14="http://schemas.microsoft.com/office/drawing/2010/main"/>
              </a:ext>
            </a:extLst>
          </a:blip>
          <a:srcRect/>
          <a:stretch>
            <a:fillRect/>
          </a:stretch>
        </p:blipFill>
        <p:spPr bwMode="auto">
          <a:xfrm>
            <a:off x="8126415" y="8654089"/>
            <a:ext cx="2396584" cy="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1241425" rtl="0" fontAlgn="base">
        <a:spcBef>
          <a:spcPct val="0"/>
        </a:spcBef>
        <a:spcAft>
          <a:spcPct val="0"/>
        </a:spcAft>
        <a:defRPr sz="4000">
          <a:solidFill>
            <a:schemeClr val="tx1"/>
          </a:solidFill>
          <a:latin typeface="+mj-lt"/>
          <a:ea typeface="+mj-ea"/>
          <a:cs typeface="+mj-cs"/>
        </a:defRPr>
      </a:lvl1pPr>
      <a:lvl2pPr algn="l" defTabSz="1241425" rtl="0" fontAlgn="base">
        <a:spcBef>
          <a:spcPct val="0"/>
        </a:spcBef>
        <a:spcAft>
          <a:spcPct val="0"/>
        </a:spcAft>
        <a:defRPr sz="4000">
          <a:solidFill>
            <a:schemeClr val="tx1"/>
          </a:solidFill>
          <a:latin typeface="Arial" charset="0"/>
        </a:defRPr>
      </a:lvl2pPr>
      <a:lvl3pPr algn="l" defTabSz="1241425" rtl="0" fontAlgn="base">
        <a:spcBef>
          <a:spcPct val="0"/>
        </a:spcBef>
        <a:spcAft>
          <a:spcPct val="0"/>
        </a:spcAft>
        <a:defRPr sz="4000">
          <a:solidFill>
            <a:schemeClr val="tx1"/>
          </a:solidFill>
          <a:latin typeface="Arial" charset="0"/>
        </a:defRPr>
      </a:lvl3pPr>
      <a:lvl4pPr algn="l" defTabSz="1241425" rtl="0" fontAlgn="base">
        <a:spcBef>
          <a:spcPct val="0"/>
        </a:spcBef>
        <a:spcAft>
          <a:spcPct val="0"/>
        </a:spcAft>
        <a:defRPr sz="4000">
          <a:solidFill>
            <a:schemeClr val="tx1"/>
          </a:solidFill>
          <a:latin typeface="Arial" charset="0"/>
        </a:defRPr>
      </a:lvl4pPr>
      <a:lvl5pPr algn="l" defTabSz="1241425" rtl="0" fontAlgn="base">
        <a:spcBef>
          <a:spcPct val="0"/>
        </a:spcBef>
        <a:spcAft>
          <a:spcPct val="0"/>
        </a:spcAft>
        <a:defRPr sz="4000">
          <a:solidFill>
            <a:schemeClr val="tx1"/>
          </a:solidFill>
          <a:latin typeface="Arial" charset="0"/>
        </a:defRPr>
      </a:lvl5pPr>
      <a:lvl6pPr marL="457200" algn="l" defTabSz="1241425" rtl="0" fontAlgn="base">
        <a:spcBef>
          <a:spcPct val="0"/>
        </a:spcBef>
        <a:spcAft>
          <a:spcPct val="0"/>
        </a:spcAft>
        <a:defRPr sz="4000">
          <a:solidFill>
            <a:schemeClr val="tx1"/>
          </a:solidFill>
          <a:latin typeface="Arial" charset="0"/>
        </a:defRPr>
      </a:lvl6pPr>
      <a:lvl7pPr marL="914400" algn="l" defTabSz="1241425" rtl="0" fontAlgn="base">
        <a:spcBef>
          <a:spcPct val="0"/>
        </a:spcBef>
        <a:spcAft>
          <a:spcPct val="0"/>
        </a:spcAft>
        <a:defRPr sz="4000">
          <a:solidFill>
            <a:schemeClr val="tx1"/>
          </a:solidFill>
          <a:latin typeface="Arial" charset="0"/>
        </a:defRPr>
      </a:lvl7pPr>
      <a:lvl8pPr marL="1371600" algn="l" defTabSz="1241425" rtl="0" fontAlgn="base">
        <a:spcBef>
          <a:spcPct val="0"/>
        </a:spcBef>
        <a:spcAft>
          <a:spcPct val="0"/>
        </a:spcAft>
        <a:defRPr sz="4000">
          <a:solidFill>
            <a:schemeClr val="tx1"/>
          </a:solidFill>
          <a:latin typeface="Arial" charset="0"/>
        </a:defRPr>
      </a:lvl8pPr>
      <a:lvl9pPr marL="1828800" algn="l" defTabSz="1241425" rtl="0" fontAlgn="base">
        <a:spcBef>
          <a:spcPct val="0"/>
        </a:spcBef>
        <a:spcAft>
          <a:spcPct val="0"/>
        </a:spcAft>
        <a:defRPr sz="4000">
          <a:solidFill>
            <a:schemeClr val="tx1"/>
          </a:solidFill>
          <a:latin typeface="Arial" charset="0"/>
        </a:defRPr>
      </a:lvl9pPr>
    </p:titleStyle>
    <p:bodyStyle>
      <a:lvl1pPr algn="l" defTabSz="1241425" rtl="0" fontAlgn="base">
        <a:lnSpc>
          <a:spcPts val="4000"/>
        </a:lnSpc>
        <a:spcBef>
          <a:spcPct val="0"/>
        </a:spcBef>
        <a:spcAft>
          <a:spcPct val="0"/>
        </a:spcAft>
        <a:defRPr sz="2800">
          <a:solidFill>
            <a:schemeClr val="tx1"/>
          </a:solidFill>
          <a:latin typeface="+mn-lt"/>
          <a:ea typeface="+mn-ea"/>
          <a:cs typeface="+mn-cs"/>
        </a:defRPr>
      </a:lvl1pPr>
      <a:lvl2pPr marL="355600" indent="-354013" algn="l" defTabSz="1241425" rtl="0" fontAlgn="base">
        <a:lnSpc>
          <a:spcPts val="4000"/>
        </a:lnSpc>
        <a:spcBef>
          <a:spcPct val="0"/>
        </a:spcBef>
        <a:spcAft>
          <a:spcPct val="0"/>
        </a:spcAft>
        <a:buFont typeface="Symbol" pitchFamily="18" charset="2"/>
        <a:buChar char="·"/>
        <a:defRPr sz="2800">
          <a:solidFill>
            <a:schemeClr val="tx1"/>
          </a:solidFill>
          <a:latin typeface="+mn-lt"/>
        </a:defRPr>
      </a:lvl2pPr>
      <a:lvl3pPr marL="717550"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3pPr>
      <a:lvl4pPr marL="1076325" indent="-357188" algn="l" defTabSz="1241425" rtl="0" fontAlgn="base">
        <a:lnSpc>
          <a:spcPts val="4000"/>
        </a:lnSpc>
        <a:spcBef>
          <a:spcPct val="0"/>
        </a:spcBef>
        <a:spcAft>
          <a:spcPct val="0"/>
        </a:spcAft>
        <a:buFont typeface="Symbol" pitchFamily="18" charset="2"/>
        <a:buChar char="·"/>
        <a:defRPr sz="2800">
          <a:solidFill>
            <a:schemeClr val="tx1"/>
          </a:solidFill>
          <a:latin typeface="+mn-lt"/>
        </a:defRPr>
      </a:lvl4pPr>
      <a:lvl5pPr marL="1438275"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5pPr>
      <a:lvl6pPr marL="1895475"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6pPr>
      <a:lvl7pPr marL="2352675"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7pPr>
      <a:lvl8pPr marL="2809875"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8pPr>
      <a:lvl9pPr marL="3267075"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ssi2013.org/Images/ISSI_Proceedings_Volume_I.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jpeg"/><Relationship Id="rId5" Type="http://schemas.openxmlformats.org/officeDocument/2006/relationships/image" Target="../media/image11.jpe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3" name="Group 15"/>
          <p:cNvGrpSpPr>
            <a:grpSpLocks/>
          </p:cNvGrpSpPr>
          <p:nvPr/>
        </p:nvGrpSpPr>
        <p:grpSpPr bwMode="auto">
          <a:xfrm>
            <a:off x="869950" y="2630488"/>
            <a:ext cx="11264900" cy="187325"/>
            <a:chOff x="548" y="1656"/>
            <a:chExt cx="7096" cy="118"/>
          </a:xfrm>
        </p:grpSpPr>
        <p:sp>
          <p:nvSpPr>
            <p:cNvPr id="2062" name="Rectangle 14"/>
            <p:cNvSpPr>
              <a:spLocks noChangeArrowheads="1"/>
            </p:cNvSpPr>
            <p:nvPr/>
          </p:nvSpPr>
          <p:spPr bwMode="auto">
            <a:xfrm>
              <a:off x="548" y="1656"/>
              <a:ext cx="7096" cy="118"/>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pic>
          <p:nvPicPr>
            <p:cNvPr id="2058" name="Picture 10" descr="Linie_oben"/>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8" y="1762"/>
              <a:ext cx="7096" cy="12"/>
            </a:xfrm>
            <a:prstGeom prst="rect">
              <a:avLst/>
            </a:prstGeom>
            <a:noFill/>
            <a:extLst>
              <a:ext uri="{909E8E84-426E-40DD-AFC4-6F175D3DCCD1}">
                <a14:hiddenFill xmlns:a14="http://schemas.microsoft.com/office/drawing/2010/main">
                  <a:solidFill>
                    <a:srgbClr val="FFFFFF"/>
                  </a:solidFill>
                </a14:hiddenFill>
              </a:ext>
            </a:extLst>
          </p:spPr>
        </p:pic>
      </p:grpSp>
      <p:sp>
        <p:nvSpPr>
          <p:cNvPr id="2064" name="Rectangle 16"/>
          <p:cNvSpPr>
            <a:spLocks noGrp="1" noChangeArrowheads="1"/>
          </p:cNvSpPr>
          <p:nvPr>
            <p:ph type="ctrTitle"/>
          </p:nvPr>
        </p:nvSpPr>
        <p:spPr>
          <a:xfrm>
            <a:off x="866775" y="532449"/>
            <a:ext cx="11266488" cy="1477328"/>
          </a:xfrm>
        </p:spPr>
        <p:txBody>
          <a:bodyPr/>
          <a:lstStyle/>
          <a:p>
            <a:r>
              <a:rPr lang="en-US" sz="4800" dirty="0" err="1"/>
              <a:t>Altmetrics</a:t>
            </a:r>
            <a:r>
              <a:rPr lang="en-US" sz="4800" dirty="0"/>
              <a:t> for large, multidisciplinary research </a:t>
            </a:r>
            <a:r>
              <a:rPr lang="en-US" sz="4800" dirty="0" smtClean="0"/>
              <a:t>groups</a:t>
            </a:r>
            <a:endParaRPr lang="de-DE" sz="4800" dirty="0"/>
          </a:p>
        </p:txBody>
      </p:sp>
      <p:sp>
        <p:nvSpPr>
          <p:cNvPr id="2065" name="Rectangle 17"/>
          <p:cNvSpPr>
            <a:spLocks noGrp="1" noChangeArrowheads="1"/>
          </p:cNvSpPr>
          <p:nvPr>
            <p:ph type="subTitle" idx="1"/>
          </p:nvPr>
        </p:nvSpPr>
        <p:spPr>
          <a:xfrm>
            <a:off x="866775" y="2870200"/>
            <a:ext cx="11268075" cy="4616648"/>
          </a:xfrm>
        </p:spPr>
        <p:txBody>
          <a:bodyPr/>
          <a:lstStyle/>
          <a:p>
            <a:endParaRPr lang="de-DE" i="1" dirty="0" smtClean="0"/>
          </a:p>
          <a:p>
            <a:endParaRPr lang="de-DE" i="1" dirty="0"/>
          </a:p>
          <a:p>
            <a:endParaRPr lang="de-DE" i="1" dirty="0" smtClean="0"/>
          </a:p>
          <a:p>
            <a:endParaRPr lang="de-DE" i="1" dirty="0"/>
          </a:p>
          <a:p>
            <a:endParaRPr lang="de-DE" i="1" dirty="0" smtClean="0"/>
          </a:p>
          <a:p>
            <a:r>
              <a:rPr lang="de-DE" i="1" dirty="0" smtClean="0"/>
              <a:t>Alexandra Jobmann (</a:t>
            </a:r>
            <a:r>
              <a:rPr lang="de-DE" i="1" dirty="0"/>
              <a:t>IPN</a:t>
            </a:r>
            <a:r>
              <a:rPr lang="de-DE" i="1" dirty="0" smtClean="0"/>
              <a:t>) &amp; </a:t>
            </a:r>
            <a:r>
              <a:rPr lang="de-DE" i="1" dirty="0"/>
              <a:t>Isabella Peters (ZBW</a:t>
            </a:r>
            <a:r>
              <a:rPr lang="de-DE" i="1" dirty="0" smtClean="0"/>
              <a:t>)</a:t>
            </a:r>
          </a:p>
          <a:p>
            <a:endParaRPr lang="de-DE" dirty="0" smtClean="0"/>
          </a:p>
          <a:p>
            <a:r>
              <a:rPr lang="de-DE" sz="2400" dirty="0" smtClean="0"/>
              <a:t>Anita </a:t>
            </a:r>
            <a:r>
              <a:rPr lang="de-DE" sz="2400" dirty="0"/>
              <a:t>Eppelin (ZB MED), Christian Hoffmann (Universität St. Gallen), </a:t>
            </a:r>
            <a:r>
              <a:rPr lang="de-DE" sz="2400" dirty="0" smtClean="0"/>
              <a:t>Sylvia </a:t>
            </a:r>
            <a:r>
              <a:rPr lang="de-DE" sz="2400" dirty="0" err="1"/>
              <a:t>Künne</a:t>
            </a:r>
            <a:r>
              <a:rPr lang="de-DE" sz="2400" dirty="0"/>
              <a:t> (</a:t>
            </a:r>
            <a:r>
              <a:rPr lang="de-DE" sz="2400" dirty="0" err="1"/>
              <a:t>IfW</a:t>
            </a:r>
            <a:r>
              <a:rPr lang="de-DE" sz="2400" dirty="0"/>
              <a:t>), </a:t>
            </a:r>
            <a:r>
              <a:rPr lang="de-DE" sz="2400" dirty="0" smtClean="0"/>
              <a:t>&amp; Gabriele </a:t>
            </a:r>
            <a:r>
              <a:rPr lang="de-DE" sz="2400" dirty="0"/>
              <a:t>Wollnik-Korn (ZB MED</a:t>
            </a:r>
            <a:r>
              <a:rPr lang="de-DE" sz="2400" dirty="0" smtClean="0"/>
              <a:t>)</a:t>
            </a:r>
          </a:p>
        </p:txBody>
      </p:sp>
      <p:sp>
        <p:nvSpPr>
          <p:cNvPr id="2052" name="Rectangle 4"/>
          <p:cNvSpPr>
            <a:spLocks noChangeArrowheads="1"/>
          </p:cNvSpPr>
          <p:nvPr/>
        </p:nvSpPr>
        <p:spPr bwMode="auto">
          <a:xfrm>
            <a:off x="866775" y="2173288"/>
            <a:ext cx="11055350" cy="466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defTabSz="1241425">
              <a:lnSpc>
                <a:spcPts val="4000"/>
              </a:lnSpc>
            </a:pPr>
            <a:r>
              <a:rPr lang="en-US" sz="2800" dirty="0"/>
              <a:t>A case study of the Leibniz Association</a:t>
            </a:r>
            <a:endParaRPr lang="de-DE" sz="2700" dirty="0"/>
          </a:p>
        </p:txBody>
      </p:sp>
      <p:pic>
        <p:nvPicPr>
          <p:cNvPr id="8" name="Picture 2" descr="Leibniz Gemeinschaft 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0560689" y="3475868"/>
            <a:ext cx="1784028" cy="10999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Results</a:t>
            </a:r>
            <a:endParaRPr lang="de-DE" dirty="0"/>
          </a:p>
        </p:txBody>
      </p:sp>
      <p:sp>
        <p:nvSpPr>
          <p:cNvPr id="3" name="Inhaltsplatzhalter 2"/>
          <p:cNvSpPr>
            <a:spLocks noGrp="1"/>
          </p:cNvSpPr>
          <p:nvPr>
            <p:ph idx="1"/>
          </p:nvPr>
        </p:nvSpPr>
        <p:spPr>
          <a:xfrm>
            <a:off x="866775" y="2483937"/>
            <a:ext cx="11268075" cy="466474"/>
          </a:xfrm>
        </p:spPr>
        <p:txBody>
          <a:bodyPr/>
          <a:lstStyle/>
          <a:p>
            <a:pPr marL="285750" indent="-285750">
              <a:buFont typeface="Arial" panose="020B0604020202020204" pitchFamily="34" charset="0"/>
              <a:buChar char="•"/>
            </a:pPr>
            <a:r>
              <a:rPr lang="en-AU" dirty="0" smtClean="0"/>
              <a:t>Where do disciplines find their readers?</a:t>
            </a:r>
            <a:endParaRPr lang="de-DE"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10</a:t>
            </a:fld>
            <a:endParaRPr lang="de-DE"/>
          </a:p>
        </p:txBody>
      </p:sp>
      <p:graphicFrame>
        <p:nvGraphicFramePr>
          <p:cNvPr id="7" name="Diagramm 6"/>
          <p:cNvGraphicFramePr/>
          <p:nvPr>
            <p:extLst>
              <p:ext uri="{D42A27DB-BD31-4B8C-83A1-F6EECF244321}">
                <p14:modId xmlns:p14="http://schemas.microsoft.com/office/powerpoint/2010/main" val="2897338200"/>
              </p:ext>
            </p:extLst>
          </p:nvPr>
        </p:nvGraphicFramePr>
        <p:xfrm>
          <a:off x="1026694" y="3564171"/>
          <a:ext cx="10382400" cy="4488966"/>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4" descr="http://etc-mysitemyway.s3.amazonaws.com/icons/legacy-previews/icons/3d-glossy-blue-orbs-icons-alphanumeric/067963-3d-glossy-blue-orb-icon-alphanumeric-number-sign.pn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8237" t="10287" r="9896"/>
          <a:stretch/>
        </p:blipFill>
        <p:spPr bwMode="auto">
          <a:xfrm>
            <a:off x="10315073" y="107784"/>
            <a:ext cx="2424689" cy="2657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7580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Results</a:t>
            </a:r>
            <a:endParaRPr lang="de-DE" dirty="0"/>
          </a:p>
        </p:txBody>
      </p:sp>
      <p:sp>
        <p:nvSpPr>
          <p:cNvPr id="3" name="Inhaltsplatzhalter 2"/>
          <p:cNvSpPr>
            <a:spLocks noGrp="1"/>
          </p:cNvSpPr>
          <p:nvPr>
            <p:ph idx="1"/>
          </p:nvPr>
        </p:nvSpPr>
        <p:spPr>
          <a:xfrm>
            <a:off x="866775" y="2483937"/>
            <a:ext cx="11268075" cy="1025922"/>
          </a:xfrm>
        </p:spPr>
        <p:txBody>
          <a:bodyPr/>
          <a:lstStyle/>
          <a:p>
            <a:pPr marL="285750" indent="-285750">
              <a:buFont typeface="Arial" panose="020B0604020202020204" pitchFamily="34" charset="0"/>
              <a:buChar char="•"/>
            </a:pPr>
            <a:r>
              <a:rPr lang="de-DE" dirty="0" err="1" smtClean="0"/>
              <a:t>Altmetrics</a:t>
            </a:r>
            <a:r>
              <a:rPr lang="de-DE" dirty="0" smtClean="0"/>
              <a:t> </a:t>
            </a:r>
            <a:r>
              <a:rPr lang="de-DE" dirty="0" err="1" smtClean="0"/>
              <a:t>can</a:t>
            </a:r>
            <a:r>
              <a:rPr lang="de-DE" dirty="0" smtClean="0"/>
              <a:t> </a:t>
            </a:r>
            <a:r>
              <a:rPr lang="de-DE" dirty="0" err="1" smtClean="0"/>
              <a:t>complement</a:t>
            </a:r>
            <a:r>
              <a:rPr lang="de-DE" dirty="0" smtClean="0"/>
              <a:t> </a:t>
            </a:r>
            <a:r>
              <a:rPr lang="de-DE" dirty="0" err="1" smtClean="0"/>
              <a:t>missing</a:t>
            </a:r>
            <a:r>
              <a:rPr lang="de-DE" dirty="0" smtClean="0"/>
              <a:t> </a:t>
            </a:r>
            <a:r>
              <a:rPr lang="de-DE" dirty="0" err="1" smtClean="0"/>
              <a:t>data</a:t>
            </a:r>
            <a:r>
              <a:rPr lang="de-DE" dirty="0" smtClean="0"/>
              <a:t> (e.g., </a:t>
            </a:r>
            <a:r>
              <a:rPr lang="de-DE" dirty="0" err="1" smtClean="0"/>
              <a:t>life</a:t>
            </a:r>
            <a:r>
              <a:rPr lang="de-DE" dirty="0" smtClean="0"/>
              <a:t> </a:t>
            </a:r>
            <a:r>
              <a:rPr lang="de-DE" dirty="0" err="1" smtClean="0"/>
              <a:t>sciences</a:t>
            </a:r>
            <a:r>
              <a:rPr lang="de-DE" dirty="0" smtClean="0"/>
              <a:t>)</a:t>
            </a:r>
            <a:endParaRPr lang="de-DE" dirty="0"/>
          </a:p>
          <a:p>
            <a:pPr marL="285750" lvl="0" indent="-285750">
              <a:buFont typeface="Arial" panose="020B0604020202020204" pitchFamily="34" charset="0"/>
              <a:buChar char="•"/>
            </a:pPr>
            <a:endParaRPr lang="de-DE"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11</a:t>
            </a:fld>
            <a:endParaRPr lang="de-DE"/>
          </a:p>
        </p:txBody>
      </p:sp>
      <p:graphicFrame>
        <p:nvGraphicFramePr>
          <p:cNvPr id="11" name="Diagramm 10"/>
          <p:cNvGraphicFramePr/>
          <p:nvPr>
            <p:extLst>
              <p:ext uri="{D42A27DB-BD31-4B8C-83A1-F6EECF244321}">
                <p14:modId xmlns:p14="http://schemas.microsoft.com/office/powerpoint/2010/main" val="3358496250"/>
              </p:ext>
            </p:extLst>
          </p:nvPr>
        </p:nvGraphicFramePr>
        <p:xfrm>
          <a:off x="209049" y="3800909"/>
          <a:ext cx="6120000" cy="36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Diagramm 11"/>
          <p:cNvGraphicFramePr/>
          <p:nvPr>
            <p:extLst>
              <p:ext uri="{D42A27DB-BD31-4B8C-83A1-F6EECF244321}">
                <p14:modId xmlns:p14="http://schemas.microsoft.com/office/powerpoint/2010/main" val="1697323871"/>
              </p:ext>
            </p:extLst>
          </p:nvPr>
        </p:nvGraphicFramePr>
        <p:xfrm>
          <a:off x="6681975" y="3800909"/>
          <a:ext cx="6120000" cy="3600000"/>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4" descr="http://etc-mysitemyway.s3.amazonaws.com/icons/legacy-previews/icons/3d-glossy-blue-orbs-icons-alphanumeric/067963-3d-glossy-blue-orb-icon-alphanumeric-number-sign.png"/>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8237" t="10287" r="9896"/>
          <a:stretch/>
        </p:blipFill>
        <p:spPr bwMode="auto">
          <a:xfrm>
            <a:off x="10315073" y="107784"/>
            <a:ext cx="2424689" cy="2657091"/>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p:cNvSpPr txBox="1"/>
          <p:nvPr/>
        </p:nvSpPr>
        <p:spPr>
          <a:xfrm>
            <a:off x="1844842" y="3509859"/>
            <a:ext cx="2935705" cy="461665"/>
          </a:xfrm>
          <a:prstGeom prst="rect">
            <a:avLst/>
          </a:prstGeom>
          <a:noFill/>
        </p:spPr>
        <p:txBody>
          <a:bodyPr wrap="square" rtlCol="0">
            <a:spAutoFit/>
          </a:bodyPr>
          <a:lstStyle/>
          <a:p>
            <a:r>
              <a:rPr lang="de-DE" dirty="0" err="1"/>
              <a:t>i</a:t>
            </a:r>
            <a:r>
              <a:rPr lang="de-DE" dirty="0" err="1" smtClean="0"/>
              <a:t>nstitute</a:t>
            </a:r>
            <a:r>
              <a:rPr lang="de-DE" dirty="0" smtClean="0"/>
              <a:t> 1</a:t>
            </a:r>
            <a:endParaRPr lang="de-DE" dirty="0"/>
          </a:p>
        </p:txBody>
      </p:sp>
      <p:sp>
        <p:nvSpPr>
          <p:cNvPr id="9" name="Textfeld 8"/>
          <p:cNvSpPr txBox="1"/>
          <p:nvPr/>
        </p:nvSpPr>
        <p:spPr>
          <a:xfrm>
            <a:off x="8591712" y="3509859"/>
            <a:ext cx="2935705" cy="461665"/>
          </a:xfrm>
          <a:prstGeom prst="rect">
            <a:avLst/>
          </a:prstGeom>
          <a:noFill/>
        </p:spPr>
        <p:txBody>
          <a:bodyPr wrap="square" rtlCol="0">
            <a:spAutoFit/>
          </a:bodyPr>
          <a:lstStyle/>
          <a:p>
            <a:r>
              <a:rPr lang="de-DE" dirty="0" err="1"/>
              <a:t>i</a:t>
            </a:r>
            <a:r>
              <a:rPr lang="de-DE" dirty="0" err="1" smtClean="0"/>
              <a:t>nstitute</a:t>
            </a:r>
            <a:r>
              <a:rPr lang="de-DE" dirty="0" smtClean="0"/>
              <a:t> 2</a:t>
            </a:r>
            <a:endParaRPr lang="de-DE" dirty="0"/>
          </a:p>
        </p:txBody>
      </p:sp>
    </p:spTree>
    <p:extLst>
      <p:ext uri="{BB962C8B-B14F-4D97-AF65-F5344CB8AC3E}">
        <p14:creationId xmlns:p14="http://schemas.microsoft.com/office/powerpoint/2010/main" val="3046891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Results</a:t>
            </a:r>
            <a:endParaRPr lang="de-DE" dirty="0"/>
          </a:p>
        </p:txBody>
      </p:sp>
      <p:sp>
        <p:nvSpPr>
          <p:cNvPr id="3" name="Inhaltsplatzhalter 2"/>
          <p:cNvSpPr>
            <a:spLocks noGrp="1"/>
          </p:cNvSpPr>
          <p:nvPr>
            <p:ph idx="1"/>
          </p:nvPr>
        </p:nvSpPr>
        <p:spPr>
          <a:xfrm>
            <a:off x="866775" y="2692483"/>
            <a:ext cx="11268075" cy="979435"/>
          </a:xfrm>
        </p:spPr>
        <p:txBody>
          <a:bodyPr/>
          <a:lstStyle/>
          <a:p>
            <a:pPr marL="285750" indent="-285750">
              <a:buFont typeface="Arial" panose="020B0604020202020204" pitchFamily="34" charset="0"/>
              <a:buChar char="•"/>
            </a:pPr>
            <a:r>
              <a:rPr lang="de-DE" dirty="0" smtClean="0"/>
              <a:t>Institutes </a:t>
            </a:r>
            <a:r>
              <a:rPr lang="de-DE" dirty="0" err="1" smtClean="0"/>
              <a:t>from</a:t>
            </a:r>
            <a:r>
              <a:rPr lang="de-DE" dirty="0" smtClean="0"/>
              <a:t> </a:t>
            </a:r>
            <a:r>
              <a:rPr lang="de-DE" dirty="0" err="1" smtClean="0"/>
              <a:t>the</a:t>
            </a:r>
            <a:r>
              <a:rPr lang="de-DE" dirty="0" smtClean="0"/>
              <a:t> </a:t>
            </a:r>
            <a:r>
              <a:rPr lang="de-DE" dirty="0"/>
              <a:t>same </a:t>
            </a:r>
            <a:r>
              <a:rPr lang="de-DE" dirty="0" err="1" smtClean="0"/>
              <a:t>discipline</a:t>
            </a:r>
            <a:r>
              <a:rPr lang="de-DE" dirty="0" smtClean="0"/>
              <a:t> (</a:t>
            </a:r>
            <a:r>
              <a:rPr lang="de-DE" dirty="0"/>
              <a:t>e.g., </a:t>
            </a:r>
            <a:r>
              <a:rPr lang="de-DE" dirty="0" err="1"/>
              <a:t>life</a:t>
            </a:r>
            <a:r>
              <a:rPr lang="de-DE" dirty="0"/>
              <a:t> </a:t>
            </a:r>
            <a:r>
              <a:rPr lang="de-DE" dirty="0" err="1"/>
              <a:t>sciences</a:t>
            </a:r>
            <a:r>
              <a:rPr lang="de-DE" dirty="0" smtClean="0"/>
              <a:t>) find </a:t>
            </a:r>
            <a:r>
              <a:rPr lang="de-DE" dirty="0" err="1" smtClean="0"/>
              <a:t>readers</a:t>
            </a:r>
            <a:r>
              <a:rPr lang="de-DE" dirty="0" smtClean="0"/>
              <a:t> on different </a:t>
            </a:r>
            <a:r>
              <a:rPr lang="de-DE" dirty="0" err="1" smtClean="0"/>
              <a:t>platforms</a:t>
            </a:r>
            <a:endParaRPr lang="de-DE"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12</a:t>
            </a:fld>
            <a:endParaRPr lang="de-DE"/>
          </a:p>
        </p:txBody>
      </p:sp>
      <p:graphicFrame>
        <p:nvGraphicFramePr>
          <p:cNvPr id="7" name="Diagramm 6"/>
          <p:cNvGraphicFramePr>
            <a:graphicFrameLocks/>
          </p:cNvGraphicFramePr>
          <p:nvPr>
            <p:extLst>
              <p:ext uri="{D42A27DB-BD31-4B8C-83A1-F6EECF244321}">
                <p14:modId xmlns:p14="http://schemas.microsoft.com/office/powerpoint/2010/main" val="1858885339"/>
              </p:ext>
            </p:extLst>
          </p:nvPr>
        </p:nvGraphicFramePr>
        <p:xfrm>
          <a:off x="2253582" y="3814659"/>
          <a:ext cx="8903368" cy="4799952"/>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4" descr="http://etc-mysitemyway.s3.amazonaws.com/icons/legacy-previews/icons/3d-glossy-blue-orbs-icons-alphanumeric/067963-3d-glossy-blue-orb-icon-alphanumeric-number-sign.pn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8237" t="10287" r="9896"/>
          <a:stretch/>
        </p:blipFill>
        <p:spPr bwMode="auto">
          <a:xfrm>
            <a:off x="10315073" y="107784"/>
            <a:ext cx="2424689" cy="2657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221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Lessons</a:t>
            </a:r>
            <a:r>
              <a:rPr lang="de-DE" dirty="0" smtClean="0"/>
              <a:t> </a:t>
            </a:r>
            <a:r>
              <a:rPr lang="de-DE" dirty="0" err="1" smtClean="0"/>
              <a:t>Learned</a:t>
            </a:r>
            <a:endParaRPr lang="de-DE" dirty="0"/>
          </a:p>
        </p:txBody>
      </p:sp>
      <p:sp>
        <p:nvSpPr>
          <p:cNvPr id="3" name="Inhaltsplatzhalter 2"/>
          <p:cNvSpPr>
            <a:spLocks noGrp="1"/>
          </p:cNvSpPr>
          <p:nvPr>
            <p:ph idx="1"/>
          </p:nvPr>
        </p:nvSpPr>
        <p:spPr>
          <a:xfrm>
            <a:off x="866775" y="2275390"/>
            <a:ext cx="11268075" cy="6637715"/>
          </a:xfrm>
        </p:spPr>
        <p:txBody>
          <a:bodyPr/>
          <a:lstStyle/>
          <a:p>
            <a:pPr marL="171450" indent="-171450">
              <a:buFont typeface="Arial" charset="0"/>
              <a:buChar char="•"/>
            </a:pPr>
            <a:r>
              <a:rPr lang="de-DE" dirty="0" smtClean="0"/>
              <a:t> Chosen </a:t>
            </a:r>
            <a:r>
              <a:rPr lang="de-DE" dirty="0" err="1" smtClean="0"/>
              <a:t>tools</a:t>
            </a:r>
            <a:r>
              <a:rPr lang="de-DE" dirty="0" smtClean="0"/>
              <a:t> </a:t>
            </a:r>
            <a:r>
              <a:rPr lang="de-DE" dirty="0" err="1" smtClean="0"/>
              <a:t>determine</a:t>
            </a:r>
            <a:r>
              <a:rPr lang="de-DE" dirty="0" smtClean="0"/>
              <a:t> </a:t>
            </a:r>
            <a:r>
              <a:rPr lang="de-DE" dirty="0" err="1" smtClean="0"/>
              <a:t>quality</a:t>
            </a:r>
            <a:r>
              <a:rPr lang="de-DE" dirty="0" smtClean="0"/>
              <a:t> </a:t>
            </a:r>
            <a:r>
              <a:rPr lang="de-DE" dirty="0" err="1" smtClean="0"/>
              <a:t>of</a:t>
            </a:r>
            <a:r>
              <a:rPr lang="de-DE" dirty="0" smtClean="0"/>
              <a:t> </a:t>
            </a:r>
            <a:r>
              <a:rPr lang="de-DE" dirty="0" err="1" smtClean="0"/>
              <a:t>data</a:t>
            </a:r>
            <a:endParaRPr lang="de-DE" dirty="0" smtClean="0"/>
          </a:p>
          <a:p>
            <a:pPr marL="527050" lvl="1" indent="-171450">
              <a:lnSpc>
                <a:spcPct val="100000"/>
              </a:lnSpc>
              <a:buFont typeface="Arial" charset="0"/>
              <a:buChar char="•"/>
            </a:pPr>
            <a:r>
              <a:rPr lang="de-DE" sz="2600" dirty="0" smtClean="0"/>
              <a:t> </a:t>
            </a:r>
            <a:r>
              <a:rPr lang="de-DE" sz="2400" dirty="0" smtClean="0"/>
              <a:t>Tools </a:t>
            </a:r>
            <a:r>
              <a:rPr lang="de-DE" sz="2400" dirty="0" err="1" smtClean="0"/>
              <a:t>and</a:t>
            </a:r>
            <a:r>
              <a:rPr lang="de-DE" sz="2400" dirty="0" smtClean="0"/>
              <a:t> </a:t>
            </a:r>
            <a:r>
              <a:rPr lang="de-DE" sz="2400" dirty="0" err="1" smtClean="0"/>
              <a:t>altmetrics</a:t>
            </a:r>
            <a:r>
              <a:rPr lang="de-DE" sz="2400" dirty="0" smtClean="0"/>
              <a:t> </a:t>
            </a:r>
            <a:r>
              <a:rPr lang="de-DE" sz="2400" dirty="0" err="1" smtClean="0"/>
              <a:t>providers</a:t>
            </a:r>
            <a:r>
              <a:rPr lang="de-DE" sz="2400" dirty="0" smtClean="0"/>
              <a:t> </a:t>
            </a:r>
            <a:r>
              <a:rPr lang="de-DE" sz="2400" dirty="0" err="1" smtClean="0"/>
              <a:t>change</a:t>
            </a:r>
            <a:r>
              <a:rPr lang="de-DE" sz="2400" dirty="0" smtClean="0"/>
              <a:t> </a:t>
            </a:r>
            <a:r>
              <a:rPr lang="de-DE" sz="2400" dirty="0" err="1" smtClean="0"/>
              <a:t>settings</a:t>
            </a:r>
            <a:endParaRPr lang="de-DE" sz="2400" dirty="0" smtClean="0"/>
          </a:p>
          <a:p>
            <a:pPr marL="527050" lvl="1" indent="-171450">
              <a:lnSpc>
                <a:spcPct val="100000"/>
              </a:lnSpc>
              <a:buFont typeface="Arial" charset="0"/>
              <a:buChar char="•"/>
            </a:pPr>
            <a:endParaRPr lang="de-DE" sz="1600" dirty="0" smtClean="0"/>
          </a:p>
          <a:p>
            <a:pPr marL="171450" indent="-171450">
              <a:buFont typeface="Arial" charset="0"/>
              <a:buChar char="•"/>
            </a:pPr>
            <a:r>
              <a:rPr lang="de-DE" dirty="0" smtClean="0"/>
              <a:t> Chosen </a:t>
            </a:r>
            <a:r>
              <a:rPr lang="de-DE" dirty="0" err="1" smtClean="0"/>
              <a:t>identifiers</a:t>
            </a:r>
            <a:r>
              <a:rPr lang="de-DE" dirty="0" smtClean="0"/>
              <a:t> </a:t>
            </a:r>
            <a:r>
              <a:rPr lang="de-DE" dirty="0" err="1" smtClean="0"/>
              <a:t>affect</a:t>
            </a:r>
            <a:r>
              <a:rPr lang="de-DE" dirty="0" smtClean="0"/>
              <a:t> </a:t>
            </a:r>
            <a:r>
              <a:rPr lang="de-DE" dirty="0" err="1" smtClean="0"/>
              <a:t>data</a:t>
            </a:r>
            <a:endParaRPr lang="de-DE" dirty="0" smtClean="0"/>
          </a:p>
          <a:p>
            <a:pPr marL="527050" lvl="1" indent="-171450">
              <a:buFont typeface="Arial" charset="0"/>
              <a:buChar char="•"/>
            </a:pPr>
            <a:r>
              <a:rPr lang="de-DE" sz="2600" dirty="0" smtClean="0"/>
              <a:t> </a:t>
            </a:r>
            <a:r>
              <a:rPr lang="de-DE" sz="2400" dirty="0" err="1" smtClean="0"/>
              <a:t>PubMedID</a:t>
            </a:r>
            <a:r>
              <a:rPr lang="de-DE" sz="2400" dirty="0" smtClean="0"/>
              <a:t> </a:t>
            </a:r>
            <a:r>
              <a:rPr lang="de-DE" sz="2400" dirty="0" err="1" smtClean="0"/>
              <a:t>is</a:t>
            </a:r>
            <a:r>
              <a:rPr lang="de-DE" sz="2400" dirty="0" smtClean="0"/>
              <a:t> </a:t>
            </a:r>
            <a:r>
              <a:rPr lang="de-DE" sz="2400" dirty="0" err="1" smtClean="0"/>
              <a:t>more</a:t>
            </a:r>
            <a:r>
              <a:rPr lang="de-DE" sz="2400" dirty="0" smtClean="0"/>
              <a:t> </a:t>
            </a:r>
            <a:r>
              <a:rPr lang="de-DE" sz="2400" dirty="0" err="1" smtClean="0"/>
              <a:t>popular</a:t>
            </a:r>
            <a:r>
              <a:rPr lang="de-DE" sz="2400" dirty="0" smtClean="0"/>
              <a:t> </a:t>
            </a:r>
            <a:r>
              <a:rPr lang="de-DE" sz="2400" dirty="0" err="1" smtClean="0"/>
              <a:t>than</a:t>
            </a:r>
            <a:r>
              <a:rPr lang="de-DE" sz="2400" dirty="0" smtClean="0"/>
              <a:t> DOI</a:t>
            </a:r>
          </a:p>
          <a:p>
            <a:pPr marL="527050" lvl="1" indent="-171450">
              <a:buFont typeface="Arial" charset="0"/>
              <a:buChar char="•"/>
            </a:pPr>
            <a:r>
              <a:rPr lang="de-DE" sz="2400" dirty="0"/>
              <a:t> </a:t>
            </a:r>
            <a:r>
              <a:rPr lang="de-DE" sz="2400" dirty="0" err="1" smtClean="0"/>
              <a:t>Missing</a:t>
            </a:r>
            <a:r>
              <a:rPr lang="de-DE" sz="2400" dirty="0" smtClean="0"/>
              <a:t> </a:t>
            </a:r>
            <a:r>
              <a:rPr lang="de-DE" sz="2400" dirty="0" err="1" smtClean="0"/>
              <a:t>or</a:t>
            </a:r>
            <a:r>
              <a:rPr lang="de-DE" sz="2400" dirty="0" smtClean="0"/>
              <a:t> </a:t>
            </a:r>
            <a:r>
              <a:rPr lang="de-DE" sz="2400" dirty="0" err="1" smtClean="0"/>
              <a:t>erroneous</a:t>
            </a:r>
            <a:r>
              <a:rPr lang="de-DE" sz="2400" dirty="0" smtClean="0"/>
              <a:t> </a:t>
            </a:r>
            <a:r>
              <a:rPr lang="de-DE" sz="2400" dirty="0" err="1" smtClean="0"/>
              <a:t>identfiers</a:t>
            </a:r>
            <a:r>
              <a:rPr lang="de-DE" sz="2400" dirty="0" smtClean="0"/>
              <a:t> in </a:t>
            </a:r>
            <a:r>
              <a:rPr lang="de-DE" sz="2400" dirty="0" err="1" smtClean="0"/>
              <a:t>social</a:t>
            </a:r>
            <a:r>
              <a:rPr lang="de-DE" sz="2400" dirty="0" smtClean="0"/>
              <a:t> </a:t>
            </a:r>
            <a:r>
              <a:rPr lang="de-DE" sz="2400" dirty="0" err="1" smtClean="0"/>
              <a:t>media</a:t>
            </a:r>
            <a:endParaRPr lang="de-DE" sz="2400" dirty="0" smtClean="0"/>
          </a:p>
          <a:p>
            <a:pPr marL="527050" lvl="1" indent="-171450">
              <a:buFont typeface="Arial" charset="0"/>
              <a:buChar char="•"/>
            </a:pPr>
            <a:r>
              <a:rPr lang="de-DE" sz="2400" dirty="0"/>
              <a:t> M</a:t>
            </a:r>
            <a:r>
              <a:rPr lang="de-DE" sz="2400" dirty="0" smtClean="0"/>
              <a:t>ultiple </a:t>
            </a:r>
            <a:r>
              <a:rPr lang="de-DE" sz="2400" dirty="0" err="1" smtClean="0"/>
              <a:t>identifiers</a:t>
            </a:r>
            <a:r>
              <a:rPr lang="de-DE" sz="2400" dirty="0" smtClean="0"/>
              <a:t> </a:t>
            </a:r>
            <a:r>
              <a:rPr lang="de-DE" sz="2400" dirty="0" err="1" smtClean="0"/>
              <a:t>for</a:t>
            </a:r>
            <a:r>
              <a:rPr lang="de-DE" sz="2400" dirty="0" smtClean="0"/>
              <a:t> </a:t>
            </a:r>
            <a:r>
              <a:rPr lang="de-DE" sz="2400" dirty="0" err="1" smtClean="0"/>
              <a:t>one</a:t>
            </a:r>
            <a:r>
              <a:rPr lang="de-DE" sz="2400" dirty="0" smtClean="0"/>
              <a:t> </a:t>
            </a:r>
            <a:r>
              <a:rPr lang="de-DE" sz="2400" dirty="0" err="1" smtClean="0"/>
              <a:t>publication</a:t>
            </a:r>
            <a:endParaRPr lang="de-DE" sz="2400" dirty="0"/>
          </a:p>
          <a:p>
            <a:pPr marL="0" lvl="1" indent="0">
              <a:buNone/>
            </a:pPr>
            <a:r>
              <a:rPr lang="de-DE" sz="2400" dirty="0" smtClean="0">
                <a:sym typeface="Wingdings" panose="05000000000000000000" pitchFamily="2" charset="2"/>
              </a:rPr>
              <a:t>	 </a:t>
            </a:r>
            <a:r>
              <a:rPr lang="de-DE" sz="2400" dirty="0" err="1" smtClean="0"/>
              <a:t>Underestimation</a:t>
            </a:r>
            <a:r>
              <a:rPr lang="de-DE" sz="2400" dirty="0" smtClean="0"/>
              <a:t> </a:t>
            </a:r>
            <a:r>
              <a:rPr lang="de-DE" sz="2400" dirty="0" err="1"/>
              <a:t>of</a:t>
            </a:r>
            <a:r>
              <a:rPr lang="de-DE" sz="2400" dirty="0"/>
              <a:t> real </a:t>
            </a:r>
            <a:r>
              <a:rPr lang="de-DE" sz="2400" dirty="0" err="1" smtClean="0"/>
              <a:t>numbers</a:t>
            </a:r>
            <a:endParaRPr lang="de-DE" sz="2400" dirty="0" smtClean="0"/>
          </a:p>
          <a:p>
            <a:pPr marL="342900" lvl="1" indent="-342900">
              <a:lnSpc>
                <a:spcPct val="100000"/>
              </a:lnSpc>
              <a:buFont typeface="+mj-lt"/>
              <a:buAutoNum type="arabicPeriod"/>
            </a:pPr>
            <a:endParaRPr lang="de-DE" sz="800" dirty="0"/>
          </a:p>
          <a:p>
            <a:pPr marL="285750" lvl="1" indent="-285750"/>
            <a:r>
              <a:rPr lang="de-DE" sz="1800" dirty="0" smtClean="0"/>
              <a:t> </a:t>
            </a:r>
            <a:r>
              <a:rPr lang="de-DE" dirty="0" smtClean="0"/>
              <a:t>Collection </a:t>
            </a:r>
            <a:r>
              <a:rPr lang="de-DE" dirty="0" err="1" smtClean="0"/>
              <a:t>of</a:t>
            </a:r>
            <a:r>
              <a:rPr lang="de-DE" dirty="0" smtClean="0"/>
              <a:t> </a:t>
            </a:r>
            <a:r>
              <a:rPr lang="de-DE" dirty="0" err="1" smtClean="0"/>
              <a:t>publication</a:t>
            </a:r>
            <a:r>
              <a:rPr lang="de-DE" dirty="0" smtClean="0"/>
              <a:t> </a:t>
            </a:r>
            <a:r>
              <a:rPr lang="de-DE" dirty="0" err="1" smtClean="0"/>
              <a:t>data</a:t>
            </a:r>
            <a:endParaRPr lang="de-DE" dirty="0" smtClean="0"/>
          </a:p>
          <a:p>
            <a:pPr marL="527050" lvl="1" indent="-171450">
              <a:buFont typeface="Arial" charset="0"/>
              <a:buChar char="•"/>
            </a:pPr>
            <a:r>
              <a:rPr lang="de-DE" dirty="0" smtClean="0"/>
              <a:t> </a:t>
            </a:r>
            <a:r>
              <a:rPr lang="de-DE" sz="2400" dirty="0" err="1" smtClean="0"/>
              <a:t>Missing</a:t>
            </a:r>
            <a:r>
              <a:rPr lang="de-DE" sz="2400" dirty="0" smtClean="0"/>
              <a:t> DOIs on </a:t>
            </a:r>
            <a:r>
              <a:rPr lang="de-DE" sz="2400" dirty="0" err="1" smtClean="0"/>
              <a:t>institutes</a:t>
            </a:r>
            <a:r>
              <a:rPr lang="de-DE" sz="2400" dirty="0" smtClean="0"/>
              <a:t>‘ </a:t>
            </a:r>
            <a:r>
              <a:rPr lang="de-DE" sz="2400" dirty="0" err="1" smtClean="0"/>
              <a:t>websites</a:t>
            </a:r>
            <a:endParaRPr lang="de-DE" sz="2400" dirty="0" smtClean="0"/>
          </a:p>
          <a:p>
            <a:pPr marL="527050" lvl="1" indent="-171450">
              <a:lnSpc>
                <a:spcPct val="100000"/>
              </a:lnSpc>
              <a:buFont typeface="Arial" charset="0"/>
              <a:buChar char="•"/>
            </a:pPr>
            <a:r>
              <a:rPr lang="de-DE" sz="2400" dirty="0" smtClean="0"/>
              <a:t> Double-</a:t>
            </a:r>
            <a:r>
              <a:rPr lang="de-DE" sz="2400" dirty="0" err="1" smtClean="0"/>
              <a:t>entry</a:t>
            </a:r>
            <a:r>
              <a:rPr lang="de-DE" sz="2400" dirty="0" smtClean="0"/>
              <a:t> </a:t>
            </a:r>
            <a:r>
              <a:rPr lang="de-DE" sz="2400" dirty="0" err="1" smtClean="0"/>
              <a:t>of</a:t>
            </a:r>
            <a:r>
              <a:rPr lang="de-DE" sz="2400" dirty="0" smtClean="0"/>
              <a:t> </a:t>
            </a:r>
            <a:r>
              <a:rPr lang="de-DE" sz="2400" dirty="0" err="1" smtClean="0"/>
              <a:t>publication</a:t>
            </a:r>
            <a:r>
              <a:rPr lang="de-DE" sz="2400" dirty="0" smtClean="0"/>
              <a:t> on </a:t>
            </a:r>
            <a:r>
              <a:rPr lang="de-DE" sz="2400" dirty="0" err="1" smtClean="0"/>
              <a:t>websites</a:t>
            </a:r>
            <a:endParaRPr lang="de-DE" sz="2400" dirty="0"/>
          </a:p>
          <a:p>
            <a:pPr marL="527050" lvl="1" indent="-171450">
              <a:lnSpc>
                <a:spcPct val="100000"/>
              </a:lnSpc>
              <a:buFont typeface="Arial" charset="0"/>
              <a:buChar char="•"/>
            </a:pPr>
            <a:endParaRPr lang="de-DE" sz="1600" dirty="0"/>
          </a:p>
          <a:p>
            <a:pPr marL="171450" indent="-171450">
              <a:buFont typeface="Arial" charset="0"/>
              <a:buChar char="•"/>
            </a:pPr>
            <a:r>
              <a:rPr lang="de-DE" dirty="0" smtClean="0"/>
              <a:t> Carry </a:t>
            </a:r>
            <a:r>
              <a:rPr lang="de-DE" dirty="0"/>
              <a:t>out </a:t>
            </a:r>
            <a:r>
              <a:rPr lang="de-DE" dirty="0" err="1"/>
              <a:t>data</a:t>
            </a:r>
            <a:r>
              <a:rPr lang="de-DE" dirty="0"/>
              <a:t> </a:t>
            </a:r>
            <a:r>
              <a:rPr lang="de-DE" dirty="0" err="1"/>
              <a:t>download</a:t>
            </a:r>
            <a:r>
              <a:rPr lang="de-DE" dirty="0"/>
              <a:t> at </a:t>
            </a:r>
            <a:r>
              <a:rPr lang="de-DE" dirty="0" err="1"/>
              <a:t>the</a:t>
            </a:r>
            <a:r>
              <a:rPr lang="de-DE" dirty="0"/>
              <a:t> same time </a:t>
            </a:r>
            <a:endParaRPr lang="de-DE" dirty="0" smtClean="0"/>
          </a:p>
          <a:p>
            <a:pPr lvl="0"/>
            <a:endParaRPr lang="de-DE"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13</a:t>
            </a:fld>
            <a:endParaRPr lang="de-DE"/>
          </a:p>
        </p:txBody>
      </p:sp>
      <p:pic>
        <p:nvPicPr>
          <p:cNvPr id="5" name="Picture 2" descr="C:\Users\peters isabella\AppData\Local\Microsoft\Windows\Temporary Internet Files\Content.IE5\USNLJRC7\MC900441397[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504905" y="-97672"/>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002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Lessons</a:t>
            </a:r>
            <a:r>
              <a:rPr lang="de-DE" dirty="0" smtClean="0"/>
              <a:t> </a:t>
            </a:r>
            <a:r>
              <a:rPr lang="de-DE" dirty="0" err="1" smtClean="0"/>
              <a:t>Learned</a:t>
            </a:r>
            <a:endParaRPr lang="de-DE" dirty="0"/>
          </a:p>
        </p:txBody>
      </p:sp>
      <p:sp>
        <p:nvSpPr>
          <p:cNvPr id="3" name="Inhaltsplatzhalter 2"/>
          <p:cNvSpPr>
            <a:spLocks noGrp="1"/>
          </p:cNvSpPr>
          <p:nvPr>
            <p:ph idx="1"/>
          </p:nvPr>
        </p:nvSpPr>
        <p:spPr>
          <a:xfrm>
            <a:off x="866775" y="2483937"/>
            <a:ext cx="11268075" cy="1538883"/>
          </a:xfrm>
        </p:spPr>
        <p:txBody>
          <a:bodyPr/>
          <a:lstStyle/>
          <a:p>
            <a:pPr marL="285750" lvl="0" indent="-285750">
              <a:buFont typeface="Arial" panose="020B0604020202020204" pitchFamily="34" charset="0"/>
              <a:buChar char="•"/>
            </a:pPr>
            <a:r>
              <a:rPr lang="de-DE" dirty="0" err="1" smtClean="0"/>
              <a:t>Aggregated</a:t>
            </a:r>
            <a:r>
              <a:rPr lang="de-DE" dirty="0" smtClean="0"/>
              <a:t> </a:t>
            </a:r>
            <a:r>
              <a:rPr lang="de-DE" dirty="0" err="1" smtClean="0"/>
              <a:t>numbers</a:t>
            </a:r>
            <a:r>
              <a:rPr lang="de-DE" dirty="0" smtClean="0"/>
              <a:t> </a:t>
            </a:r>
            <a:r>
              <a:rPr lang="de-DE" dirty="0" err="1" smtClean="0"/>
              <a:t>may</a:t>
            </a:r>
            <a:r>
              <a:rPr lang="de-DE" dirty="0" smtClean="0"/>
              <a:t> </a:t>
            </a:r>
            <a:r>
              <a:rPr lang="de-DE" dirty="0" err="1" smtClean="0"/>
              <a:t>give</a:t>
            </a:r>
            <a:r>
              <a:rPr lang="de-DE" dirty="0" smtClean="0"/>
              <a:t> </a:t>
            </a:r>
            <a:r>
              <a:rPr lang="de-DE" dirty="0" err="1" smtClean="0"/>
              <a:t>wrong</a:t>
            </a:r>
            <a:r>
              <a:rPr lang="de-DE" dirty="0" smtClean="0"/>
              <a:t> </a:t>
            </a:r>
            <a:r>
              <a:rPr lang="de-DE" dirty="0" err="1" smtClean="0"/>
              <a:t>picture</a:t>
            </a:r>
            <a:r>
              <a:rPr lang="de-DE" dirty="0" smtClean="0"/>
              <a:t> (e.g., </a:t>
            </a:r>
            <a:r>
              <a:rPr lang="de-DE" dirty="0" err="1" smtClean="0"/>
              <a:t>discipline</a:t>
            </a:r>
            <a:r>
              <a:rPr lang="de-DE" dirty="0" smtClean="0"/>
              <a:t> </a:t>
            </a:r>
            <a:r>
              <a:rPr lang="de-DE" dirty="0" err="1" smtClean="0"/>
              <a:t>basis</a:t>
            </a:r>
            <a:r>
              <a:rPr lang="de-DE" dirty="0" smtClean="0"/>
              <a:t>)	</a:t>
            </a:r>
          </a:p>
          <a:p>
            <a:pPr marL="285750" lvl="0" indent="-285750">
              <a:buFont typeface="Arial" panose="020B0604020202020204" pitchFamily="34" charset="0"/>
              <a:buChar char="•"/>
            </a:pPr>
            <a:r>
              <a:rPr lang="en-US" dirty="0" smtClean="0"/>
              <a:t>Sum </a:t>
            </a:r>
            <a:r>
              <a:rPr lang="en-US" dirty="0"/>
              <a:t>html </a:t>
            </a:r>
            <a:r>
              <a:rPr lang="en-US" dirty="0" smtClean="0"/>
              <a:t>views: 2,447 (n=2) - Sum readers: 921 (n=76)</a:t>
            </a:r>
            <a:endParaRPr lang="en-US" dirty="0"/>
          </a:p>
          <a:p>
            <a:pPr lvl="0"/>
            <a:endParaRPr lang="de-DE"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14</a:t>
            </a:fld>
            <a:endParaRPr lang="de-DE"/>
          </a:p>
        </p:txBody>
      </p:sp>
      <p:graphicFrame>
        <p:nvGraphicFramePr>
          <p:cNvPr id="5" name="Diagramm 4"/>
          <p:cNvGraphicFramePr>
            <a:graphicFrameLocks/>
          </p:cNvGraphicFramePr>
          <p:nvPr>
            <p:extLst>
              <p:ext uri="{D42A27DB-BD31-4B8C-83A1-F6EECF244321}">
                <p14:modId xmlns:p14="http://schemas.microsoft.com/office/powerpoint/2010/main" val="2703262799"/>
              </p:ext>
            </p:extLst>
          </p:nvPr>
        </p:nvGraphicFramePr>
        <p:xfrm>
          <a:off x="721895" y="3721767"/>
          <a:ext cx="10972799" cy="4684295"/>
        </p:xfrm>
        <a:graphic>
          <a:graphicData uri="http://schemas.openxmlformats.org/drawingml/2006/chart">
            <c:chart xmlns:c="http://schemas.openxmlformats.org/drawingml/2006/chart" xmlns:r="http://schemas.openxmlformats.org/officeDocument/2006/relationships" r:id="rId3"/>
          </a:graphicData>
        </a:graphic>
      </p:graphicFrame>
      <p:pic>
        <p:nvPicPr>
          <p:cNvPr id="6146" name="Picture 2" descr="C:\Users\peters isabella\AppData\Local\Microsoft\Windows\Temporary Internet Files\Content.IE5\USNLJRC7\MC900441397[1].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504905" y="-97672"/>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559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Lessons</a:t>
            </a:r>
            <a:r>
              <a:rPr lang="de-DE" dirty="0" smtClean="0"/>
              <a:t> </a:t>
            </a:r>
            <a:r>
              <a:rPr lang="de-DE" dirty="0" err="1" smtClean="0"/>
              <a:t>Learned</a:t>
            </a:r>
            <a:endParaRPr lang="de-DE" dirty="0"/>
          </a:p>
        </p:txBody>
      </p:sp>
      <p:sp>
        <p:nvSpPr>
          <p:cNvPr id="3" name="Inhaltsplatzhalter 2"/>
          <p:cNvSpPr>
            <a:spLocks noGrp="1"/>
          </p:cNvSpPr>
          <p:nvPr>
            <p:ph idx="1"/>
          </p:nvPr>
        </p:nvSpPr>
        <p:spPr>
          <a:xfrm>
            <a:off x="866775" y="2275390"/>
            <a:ext cx="11268075" cy="7222490"/>
          </a:xfrm>
        </p:spPr>
        <p:txBody>
          <a:bodyPr/>
          <a:lstStyle/>
          <a:p>
            <a:pPr marL="171450" indent="-171450">
              <a:buFont typeface="Arial" charset="0"/>
              <a:buChar char="•"/>
            </a:pPr>
            <a:r>
              <a:rPr lang="de-DE" dirty="0" smtClean="0"/>
              <a:t> </a:t>
            </a:r>
            <a:r>
              <a:rPr lang="de-DE" dirty="0" err="1" smtClean="0"/>
              <a:t>Mendeley</a:t>
            </a:r>
            <a:r>
              <a:rPr lang="de-DE" dirty="0" smtClean="0"/>
              <a:t> </a:t>
            </a:r>
            <a:r>
              <a:rPr lang="de-DE" dirty="0" err="1" smtClean="0"/>
              <a:t>is</a:t>
            </a:r>
            <a:r>
              <a:rPr lang="de-DE" dirty="0" smtClean="0"/>
              <a:t> </a:t>
            </a:r>
            <a:r>
              <a:rPr lang="de-DE" dirty="0" err="1" smtClean="0"/>
              <a:t>the</a:t>
            </a:r>
            <a:r>
              <a:rPr lang="de-DE" dirty="0" smtClean="0"/>
              <a:t> </a:t>
            </a:r>
            <a:r>
              <a:rPr lang="de-DE" dirty="0" err="1" smtClean="0"/>
              <a:t>platform</a:t>
            </a:r>
            <a:r>
              <a:rPr lang="de-DE" dirty="0" smtClean="0"/>
              <a:t> </a:t>
            </a:r>
            <a:r>
              <a:rPr lang="de-DE" dirty="0" err="1" smtClean="0"/>
              <a:t>which</a:t>
            </a:r>
            <a:r>
              <a:rPr lang="de-DE" dirty="0" smtClean="0"/>
              <a:t> </a:t>
            </a:r>
            <a:r>
              <a:rPr lang="de-DE" dirty="0" err="1" smtClean="0"/>
              <a:t>covers</a:t>
            </a:r>
            <a:r>
              <a:rPr lang="de-DE" dirty="0" smtClean="0"/>
              <a:t> a substantial </a:t>
            </a:r>
            <a:r>
              <a:rPr lang="de-DE" dirty="0" err="1" smtClean="0"/>
              <a:t>amount</a:t>
            </a:r>
            <a:r>
              <a:rPr lang="de-DE" dirty="0" smtClean="0"/>
              <a:t> </a:t>
            </a:r>
            <a:r>
              <a:rPr lang="de-DE" dirty="0" err="1" smtClean="0"/>
              <a:t>of</a:t>
            </a:r>
            <a:r>
              <a:rPr lang="de-DE" dirty="0" smtClean="0"/>
              <a:t> </a:t>
            </a:r>
            <a:r>
              <a:rPr lang="de-DE" dirty="0" err="1" smtClean="0"/>
              <a:t>papers</a:t>
            </a:r>
            <a:r>
              <a:rPr lang="de-DE" dirty="0" smtClean="0"/>
              <a:t> </a:t>
            </a:r>
            <a:r>
              <a:rPr lang="de-DE" dirty="0" err="1" smtClean="0"/>
              <a:t>and</a:t>
            </a:r>
            <a:r>
              <a:rPr lang="de-DE" dirty="0" smtClean="0"/>
              <a:t> </a:t>
            </a:r>
            <a:r>
              <a:rPr lang="de-DE" dirty="0" err="1" smtClean="0"/>
              <a:t>shows</a:t>
            </a:r>
            <a:r>
              <a:rPr lang="de-DE" dirty="0" smtClean="0"/>
              <a:t> </a:t>
            </a:r>
            <a:r>
              <a:rPr lang="de-DE" dirty="0" err="1" smtClean="0"/>
              <a:t>reasonable</a:t>
            </a:r>
            <a:r>
              <a:rPr lang="de-DE" dirty="0" smtClean="0"/>
              <a:t> </a:t>
            </a:r>
            <a:r>
              <a:rPr lang="de-DE" dirty="0" err="1" smtClean="0"/>
              <a:t>user</a:t>
            </a:r>
            <a:r>
              <a:rPr lang="de-DE" dirty="0" smtClean="0"/>
              <a:t> </a:t>
            </a:r>
            <a:r>
              <a:rPr lang="de-DE" dirty="0" err="1" smtClean="0"/>
              <a:t>activity</a:t>
            </a:r>
            <a:endParaRPr lang="de-DE" dirty="0" smtClean="0"/>
          </a:p>
          <a:p>
            <a:pPr marL="527050" lvl="1" indent="-171450">
              <a:buFont typeface="Arial" charset="0"/>
              <a:buChar char="•"/>
            </a:pPr>
            <a:r>
              <a:rPr lang="de-DE" sz="2400" dirty="0">
                <a:sym typeface="Wingdings" panose="05000000000000000000" pitchFamily="2" charset="2"/>
              </a:rPr>
              <a:t> </a:t>
            </a:r>
            <a:r>
              <a:rPr lang="de-DE" sz="2400" dirty="0" smtClean="0">
                <a:sym typeface="Wingdings" panose="05000000000000000000" pitchFamily="2" charset="2"/>
              </a:rPr>
              <a:t>Look </a:t>
            </a:r>
            <a:r>
              <a:rPr lang="de-DE" sz="2400" dirty="0" err="1" smtClean="0">
                <a:sym typeface="Wingdings" panose="05000000000000000000" pitchFamily="2" charset="2"/>
              </a:rPr>
              <a:t>for</a:t>
            </a:r>
            <a:r>
              <a:rPr lang="de-DE" sz="2400" dirty="0" smtClean="0">
                <a:sym typeface="Wingdings" panose="05000000000000000000" pitchFamily="2" charset="2"/>
              </a:rPr>
              <a:t> </a:t>
            </a:r>
            <a:r>
              <a:rPr lang="de-DE" sz="2400" dirty="0" err="1" smtClean="0">
                <a:sym typeface="Wingdings" panose="05000000000000000000" pitchFamily="2" charset="2"/>
              </a:rPr>
              <a:t>good</a:t>
            </a:r>
            <a:r>
              <a:rPr lang="de-DE" sz="2400" dirty="0" smtClean="0">
                <a:sym typeface="Wingdings" panose="05000000000000000000" pitchFamily="2" charset="2"/>
              </a:rPr>
              <a:t> </a:t>
            </a:r>
            <a:r>
              <a:rPr lang="de-DE" sz="2400" dirty="0" err="1" smtClean="0">
                <a:sym typeface="Wingdings" panose="05000000000000000000" pitchFamily="2" charset="2"/>
              </a:rPr>
              <a:t>coverage</a:t>
            </a:r>
            <a:r>
              <a:rPr lang="de-DE" sz="2400" dirty="0" smtClean="0">
                <a:sym typeface="Wingdings" panose="05000000000000000000" pitchFamily="2" charset="2"/>
              </a:rPr>
              <a:t>/ </a:t>
            </a:r>
            <a:r>
              <a:rPr lang="de-DE" sz="2400" dirty="0" err="1" smtClean="0">
                <a:sym typeface="Wingdings" panose="05000000000000000000" pitchFamily="2" charset="2"/>
              </a:rPr>
              <a:t>usage</a:t>
            </a:r>
            <a:r>
              <a:rPr lang="de-DE" sz="2400" dirty="0" smtClean="0">
                <a:sym typeface="Wingdings" panose="05000000000000000000" pitchFamily="2" charset="2"/>
              </a:rPr>
              <a:t> </a:t>
            </a:r>
            <a:r>
              <a:rPr lang="de-DE" sz="2400" dirty="0" err="1" smtClean="0">
                <a:sym typeface="Wingdings" panose="05000000000000000000" pitchFamily="2" charset="2"/>
              </a:rPr>
              <a:t>ratio</a:t>
            </a:r>
            <a:endParaRPr lang="de-DE" sz="2400" dirty="0" smtClean="0">
              <a:sym typeface="Wingdings" panose="05000000000000000000" pitchFamily="2" charset="2"/>
            </a:endParaRPr>
          </a:p>
          <a:p>
            <a:pPr marL="527050" lvl="1" indent="-171450">
              <a:lnSpc>
                <a:spcPct val="100000"/>
              </a:lnSpc>
              <a:buFont typeface="Arial" charset="0"/>
              <a:buChar char="•"/>
            </a:pPr>
            <a:endParaRPr lang="de-DE" sz="2000" dirty="0" smtClean="0"/>
          </a:p>
          <a:p>
            <a:pPr marL="171450" indent="-171450">
              <a:buFont typeface="Arial" charset="0"/>
              <a:buChar char="•"/>
            </a:pPr>
            <a:r>
              <a:rPr lang="de-DE" dirty="0" smtClean="0"/>
              <a:t> </a:t>
            </a:r>
            <a:r>
              <a:rPr lang="de-DE" dirty="0" err="1" smtClean="0"/>
              <a:t>However</a:t>
            </a:r>
            <a:r>
              <a:rPr lang="de-DE" dirty="0" smtClean="0"/>
              <a:t>, </a:t>
            </a:r>
            <a:r>
              <a:rPr lang="de-DE" dirty="0" err="1" smtClean="0"/>
              <a:t>some</a:t>
            </a:r>
            <a:r>
              <a:rPr lang="de-DE" dirty="0" smtClean="0"/>
              <a:t> </a:t>
            </a:r>
            <a:r>
              <a:rPr lang="de-DE" dirty="0" err="1" smtClean="0"/>
              <a:t>disciplines</a:t>
            </a:r>
            <a:r>
              <a:rPr lang="de-DE" dirty="0" smtClean="0"/>
              <a:t> </a:t>
            </a:r>
            <a:r>
              <a:rPr lang="de-DE" dirty="0" err="1" smtClean="0"/>
              <a:t>prefer</a:t>
            </a:r>
            <a:r>
              <a:rPr lang="de-DE" dirty="0" smtClean="0"/>
              <a:t> </a:t>
            </a:r>
            <a:r>
              <a:rPr lang="de-DE" dirty="0" err="1" smtClean="0"/>
              <a:t>other</a:t>
            </a:r>
            <a:r>
              <a:rPr lang="de-DE" dirty="0" smtClean="0"/>
              <a:t> </a:t>
            </a:r>
            <a:r>
              <a:rPr lang="de-DE" dirty="0" err="1" smtClean="0"/>
              <a:t>platforms</a:t>
            </a:r>
            <a:endParaRPr lang="de-DE" dirty="0"/>
          </a:p>
          <a:p>
            <a:pPr marL="527050" lvl="1" indent="-171450">
              <a:buFont typeface="Arial" charset="0"/>
              <a:buChar char="•"/>
            </a:pPr>
            <a:r>
              <a:rPr lang="de-DE" dirty="0">
                <a:sym typeface="Wingdings" panose="05000000000000000000" pitchFamily="2" charset="2"/>
              </a:rPr>
              <a:t> </a:t>
            </a:r>
            <a:r>
              <a:rPr lang="de-DE" sz="2400" dirty="0" err="1" smtClean="0">
                <a:sym typeface="Wingdings" panose="05000000000000000000" pitchFamily="2" charset="2"/>
              </a:rPr>
              <a:t>Get</a:t>
            </a:r>
            <a:r>
              <a:rPr lang="de-DE" sz="2400" dirty="0" smtClean="0">
                <a:sym typeface="Wingdings" panose="05000000000000000000" pitchFamily="2" charset="2"/>
              </a:rPr>
              <a:t> </a:t>
            </a:r>
            <a:r>
              <a:rPr lang="de-DE" sz="2400" dirty="0" err="1" smtClean="0">
                <a:sym typeface="Wingdings" panose="05000000000000000000" pitchFamily="2" charset="2"/>
              </a:rPr>
              <a:t>to</a:t>
            </a:r>
            <a:r>
              <a:rPr lang="de-DE" sz="2400" dirty="0" smtClean="0">
                <a:sym typeface="Wingdings" panose="05000000000000000000" pitchFamily="2" charset="2"/>
              </a:rPr>
              <a:t> </a:t>
            </a:r>
            <a:r>
              <a:rPr lang="de-DE" sz="2400" dirty="0" err="1" smtClean="0">
                <a:sym typeface="Wingdings" panose="05000000000000000000" pitchFamily="2" charset="2"/>
              </a:rPr>
              <a:t>know</a:t>
            </a:r>
            <a:r>
              <a:rPr lang="de-DE" sz="2400" dirty="0" smtClean="0">
                <a:sym typeface="Wingdings" panose="05000000000000000000" pitchFamily="2" charset="2"/>
              </a:rPr>
              <a:t> </a:t>
            </a:r>
            <a:r>
              <a:rPr lang="de-DE" sz="2400" dirty="0" err="1" smtClean="0">
                <a:sym typeface="Wingdings" panose="05000000000000000000" pitchFamily="2" charset="2"/>
              </a:rPr>
              <a:t>the</a:t>
            </a:r>
            <a:r>
              <a:rPr lang="de-DE" sz="2400" dirty="0" smtClean="0">
                <a:sym typeface="Wingdings" panose="05000000000000000000" pitchFamily="2" charset="2"/>
              </a:rPr>
              <a:t> community </a:t>
            </a:r>
            <a:r>
              <a:rPr lang="de-DE" sz="2400" dirty="0" err="1" smtClean="0">
                <a:sym typeface="Wingdings" panose="05000000000000000000" pitchFamily="2" charset="2"/>
              </a:rPr>
              <a:t>preferences</a:t>
            </a:r>
            <a:endParaRPr lang="de-DE" sz="2400" dirty="0">
              <a:sym typeface="Wingdings" panose="05000000000000000000" pitchFamily="2" charset="2"/>
            </a:endParaRPr>
          </a:p>
          <a:p>
            <a:pPr marL="527050" lvl="1" indent="-171450">
              <a:buFont typeface="Arial" charset="0"/>
              <a:buChar char="•"/>
            </a:pPr>
            <a:r>
              <a:rPr lang="de-DE" sz="2400" dirty="0" smtClean="0">
                <a:sym typeface="Wingdings" panose="05000000000000000000" pitchFamily="2" charset="2"/>
              </a:rPr>
              <a:t> </a:t>
            </a:r>
            <a:r>
              <a:rPr lang="de-DE" sz="2400" dirty="0" err="1">
                <a:sym typeface="Wingdings" panose="05000000000000000000" pitchFamily="2" charset="2"/>
              </a:rPr>
              <a:t>R</a:t>
            </a:r>
            <a:r>
              <a:rPr lang="de-DE" sz="2400" dirty="0" err="1" smtClean="0"/>
              <a:t>espect</a:t>
            </a:r>
            <a:r>
              <a:rPr lang="de-DE" sz="2400" dirty="0" smtClean="0"/>
              <a:t> </a:t>
            </a:r>
            <a:r>
              <a:rPr lang="de-DE" sz="2400" dirty="0" err="1"/>
              <a:t>reader</a:t>
            </a:r>
            <a:r>
              <a:rPr lang="de-DE" sz="2400" dirty="0"/>
              <a:t>/ community </a:t>
            </a:r>
            <a:r>
              <a:rPr lang="de-DE" sz="2400" dirty="0" err="1" smtClean="0"/>
              <a:t>choices</a:t>
            </a:r>
            <a:endParaRPr lang="de-DE" sz="2400" dirty="0" smtClean="0"/>
          </a:p>
          <a:p>
            <a:pPr marL="527050" lvl="1" indent="-171450">
              <a:lnSpc>
                <a:spcPct val="100000"/>
              </a:lnSpc>
              <a:buFont typeface="Arial" charset="0"/>
              <a:buChar char="•"/>
            </a:pPr>
            <a:endParaRPr lang="de-DE" sz="1600" dirty="0" smtClean="0"/>
          </a:p>
          <a:p>
            <a:pPr marL="171450" indent="-171450">
              <a:buFont typeface="Arial" charset="0"/>
              <a:buChar char="•"/>
            </a:pPr>
            <a:r>
              <a:rPr lang="de-DE" dirty="0"/>
              <a:t> </a:t>
            </a:r>
            <a:r>
              <a:rPr lang="de-DE" dirty="0" err="1" smtClean="0"/>
              <a:t>Altmetrics</a:t>
            </a:r>
            <a:r>
              <a:rPr lang="de-DE" dirty="0" smtClean="0"/>
              <a:t> </a:t>
            </a:r>
            <a:r>
              <a:rPr lang="de-DE" dirty="0" err="1" smtClean="0"/>
              <a:t>should</a:t>
            </a:r>
            <a:r>
              <a:rPr lang="de-DE" dirty="0" smtClean="0"/>
              <a:t> not </a:t>
            </a:r>
            <a:r>
              <a:rPr lang="de-DE" dirty="0" err="1" smtClean="0"/>
              <a:t>substitute</a:t>
            </a:r>
            <a:r>
              <a:rPr lang="de-DE" dirty="0" smtClean="0"/>
              <a:t>, but </a:t>
            </a:r>
            <a:r>
              <a:rPr lang="de-DE" dirty="0" err="1" smtClean="0"/>
              <a:t>can</a:t>
            </a:r>
            <a:r>
              <a:rPr lang="de-DE" dirty="0" smtClean="0"/>
              <a:t> </a:t>
            </a:r>
            <a:r>
              <a:rPr lang="de-DE" dirty="0" err="1" smtClean="0"/>
              <a:t>complement</a:t>
            </a:r>
            <a:r>
              <a:rPr lang="de-DE" dirty="0" smtClean="0"/>
              <a:t> </a:t>
            </a:r>
            <a:r>
              <a:rPr lang="de-DE" dirty="0" err="1" smtClean="0"/>
              <a:t>citation</a:t>
            </a:r>
            <a:r>
              <a:rPr lang="de-DE" dirty="0" smtClean="0"/>
              <a:t> </a:t>
            </a:r>
            <a:r>
              <a:rPr lang="de-DE" dirty="0" err="1" smtClean="0"/>
              <a:t>data</a:t>
            </a:r>
            <a:endParaRPr lang="de-DE" dirty="0" smtClean="0"/>
          </a:p>
          <a:p>
            <a:pPr marL="171450" indent="-171450">
              <a:buFont typeface="Arial" charset="0"/>
              <a:buChar char="•"/>
            </a:pPr>
            <a:endParaRPr lang="de-DE" dirty="0" smtClean="0"/>
          </a:p>
          <a:p>
            <a:pPr marL="171450" indent="-171450">
              <a:buFont typeface="Arial" charset="0"/>
              <a:buChar char="•"/>
            </a:pPr>
            <a:r>
              <a:rPr lang="de-DE" dirty="0" err="1" smtClean="0"/>
              <a:t>Comparability</a:t>
            </a:r>
            <a:r>
              <a:rPr lang="de-DE" dirty="0" smtClean="0"/>
              <a:t> </a:t>
            </a:r>
            <a:r>
              <a:rPr lang="de-DE" dirty="0" err="1"/>
              <a:t>of</a:t>
            </a:r>
            <a:r>
              <a:rPr lang="de-DE" dirty="0"/>
              <a:t> </a:t>
            </a:r>
            <a:r>
              <a:rPr lang="de-DE" dirty="0" err="1"/>
              <a:t>altmetrics</a:t>
            </a:r>
            <a:r>
              <a:rPr lang="de-DE" dirty="0"/>
              <a:t> not </a:t>
            </a:r>
            <a:r>
              <a:rPr lang="de-DE" dirty="0" err="1"/>
              <a:t>given</a:t>
            </a:r>
            <a:r>
              <a:rPr lang="de-DE" dirty="0"/>
              <a:t> – same </a:t>
            </a:r>
            <a:r>
              <a:rPr lang="de-DE" dirty="0" err="1"/>
              <a:t>situation</a:t>
            </a:r>
            <a:r>
              <a:rPr lang="de-DE" dirty="0"/>
              <a:t> </a:t>
            </a:r>
            <a:r>
              <a:rPr lang="de-DE" dirty="0" err="1"/>
              <a:t>as</a:t>
            </a:r>
            <a:r>
              <a:rPr lang="de-DE" dirty="0"/>
              <a:t> in traditional </a:t>
            </a:r>
            <a:r>
              <a:rPr lang="de-DE" dirty="0" err="1"/>
              <a:t>citation</a:t>
            </a:r>
            <a:r>
              <a:rPr lang="de-DE" dirty="0"/>
              <a:t> </a:t>
            </a:r>
            <a:r>
              <a:rPr lang="de-DE" dirty="0" err="1"/>
              <a:t>analysis</a:t>
            </a:r>
            <a:r>
              <a:rPr lang="de-DE" dirty="0"/>
              <a:t> </a:t>
            </a:r>
            <a:endParaRPr lang="de-DE" dirty="0" smtClean="0"/>
          </a:p>
          <a:p>
            <a:pPr marL="171450" indent="-171450">
              <a:buFont typeface="Arial" charset="0"/>
              <a:buChar char="•"/>
            </a:pPr>
            <a:endParaRPr lang="de-DE" dirty="0" smtClean="0"/>
          </a:p>
          <a:p>
            <a:pPr marL="171450" indent="-171450">
              <a:buFont typeface="Arial" charset="0"/>
              <a:buChar char="•"/>
            </a:pPr>
            <a:endParaRPr lang="de-DE" dirty="0"/>
          </a:p>
          <a:p>
            <a:pPr lvl="0"/>
            <a:endParaRPr lang="de-DE"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15</a:t>
            </a:fld>
            <a:endParaRPr lang="de-DE"/>
          </a:p>
        </p:txBody>
      </p:sp>
      <p:pic>
        <p:nvPicPr>
          <p:cNvPr id="5" name="Picture 2" descr="C:\Users\peters isabella\AppData\Local\Microsoft\Windows\Temporary Internet Files\Content.IE5\USNLJRC7\MC900441397[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504905" y="-97672"/>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818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6775" y="732632"/>
            <a:ext cx="11266488" cy="1231106"/>
          </a:xfrm>
        </p:spPr>
        <p:txBody>
          <a:bodyPr/>
          <a:lstStyle/>
          <a:p>
            <a:r>
              <a:rPr lang="de-DE" dirty="0" err="1" smtClean="0"/>
              <a:t>Thank</a:t>
            </a:r>
            <a:r>
              <a:rPr lang="de-DE" dirty="0" smtClean="0"/>
              <a:t> </a:t>
            </a:r>
            <a:r>
              <a:rPr lang="de-DE" dirty="0" err="1" smtClean="0"/>
              <a:t>you</a:t>
            </a:r>
            <a:r>
              <a:rPr lang="de-DE" dirty="0" smtClean="0"/>
              <a:t>!</a:t>
            </a:r>
            <a:br>
              <a:rPr lang="de-DE" dirty="0" smtClean="0"/>
            </a:br>
            <a:endParaRPr lang="de-DE"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16</a:t>
            </a:fld>
            <a:endParaRPr lang="de-DE"/>
          </a:p>
        </p:txBody>
      </p:sp>
      <p:pic>
        <p:nvPicPr>
          <p:cNvPr id="6" name="Grafik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9243" y="1387455"/>
            <a:ext cx="13366548" cy="7148439"/>
          </a:xfrm>
          <a:prstGeom prst="rect">
            <a:avLst/>
          </a:prstGeom>
        </p:spPr>
      </p:pic>
      <p:sp>
        <p:nvSpPr>
          <p:cNvPr id="9" name="Abgerundetes Rechteck 8"/>
          <p:cNvSpPr/>
          <p:nvPr/>
        </p:nvSpPr>
        <p:spPr bwMode="auto">
          <a:xfrm>
            <a:off x="7764379" y="2302292"/>
            <a:ext cx="4989095" cy="2055681"/>
          </a:xfrm>
          <a:prstGeom prst="roundRect">
            <a:avLst/>
          </a:prstGeom>
          <a:solidFill>
            <a:schemeClr val="bg2">
              <a:lumMod val="20000"/>
              <a:lumOff val="80000"/>
            </a:schemeClr>
          </a:solidFill>
          <a:ln>
            <a:noFill/>
          </a:ln>
          <a:effectLst/>
          <a:extLst/>
        </p:spPr>
        <p:txBody>
          <a:bodyPr vert="horz" wrap="none" lIns="91440" tIns="45720" rIns="91440" bIns="45720" numCol="1" rtlCol="0" anchor="ctr" anchorCtr="0" compatLnSpc="1">
            <a:prstTxWarp prst="textNoShape">
              <a:avLst/>
            </a:prstTxWarp>
          </a:bodyPr>
          <a:lstStyle/>
          <a:p>
            <a:pPr marL="0" marR="0" indent="0" algn="ctr" defTabSz="1241425" rtl="0" eaLnBrk="1" fontAlgn="base" latinLnBrk="0" hangingPunct="1">
              <a:lnSpc>
                <a:spcPct val="100000"/>
              </a:lnSpc>
              <a:spcBef>
                <a:spcPct val="0"/>
              </a:spcBef>
              <a:spcAft>
                <a:spcPct val="0"/>
              </a:spcAft>
              <a:buClrTx/>
              <a:buSzTx/>
              <a:buFontTx/>
              <a:buNone/>
              <a:tabLst/>
            </a:pPr>
            <a:r>
              <a:rPr kumimoji="0" lang="de-DE" b="0" i="0" u="none" strike="noStrike" cap="none" normalizeH="0" baseline="0" dirty="0" smtClean="0">
                <a:ln>
                  <a:noFill/>
                </a:ln>
                <a:solidFill>
                  <a:schemeClr val="tx1"/>
                </a:solidFill>
                <a:effectLst/>
              </a:rPr>
              <a:t>Alexandra Jobmann, IPN</a:t>
            </a:r>
          </a:p>
          <a:p>
            <a:pPr marL="0" marR="0" indent="0" algn="ctr" defTabSz="1241425" rtl="0" eaLnBrk="1" fontAlgn="base" latinLnBrk="0" hangingPunct="1">
              <a:lnSpc>
                <a:spcPct val="100000"/>
              </a:lnSpc>
              <a:spcBef>
                <a:spcPct val="0"/>
              </a:spcBef>
              <a:spcAft>
                <a:spcPct val="0"/>
              </a:spcAft>
              <a:buClrTx/>
              <a:buSzTx/>
              <a:buFontTx/>
              <a:buNone/>
              <a:tabLst/>
            </a:pPr>
            <a:r>
              <a:rPr kumimoji="0" lang="de-DE" b="0" i="0" u="none" strike="noStrike" cap="none" normalizeH="0" baseline="0" dirty="0" smtClean="0">
                <a:ln>
                  <a:noFill/>
                </a:ln>
                <a:solidFill>
                  <a:schemeClr val="tx1"/>
                </a:solidFill>
                <a:effectLst/>
              </a:rPr>
              <a:t>jobmann@ipn.uni-kiel.de</a:t>
            </a:r>
          </a:p>
          <a:p>
            <a:pPr marL="0" marR="0" indent="0" algn="ctr" defTabSz="1241425" rtl="0" eaLnBrk="1" fontAlgn="base" latinLnBrk="0" hangingPunct="1">
              <a:lnSpc>
                <a:spcPct val="100000"/>
              </a:lnSpc>
              <a:spcBef>
                <a:spcPct val="0"/>
              </a:spcBef>
              <a:spcAft>
                <a:spcPct val="0"/>
              </a:spcAft>
              <a:buClrTx/>
              <a:buSzTx/>
              <a:buFontTx/>
              <a:buNone/>
              <a:tabLst/>
            </a:pPr>
            <a:endParaRPr kumimoji="0" lang="de-DE" b="0" i="0" u="none" strike="noStrike" cap="none" normalizeH="0" baseline="0" dirty="0" smtClean="0">
              <a:ln>
                <a:noFill/>
              </a:ln>
              <a:solidFill>
                <a:schemeClr val="tx1"/>
              </a:solidFill>
              <a:effectLst/>
            </a:endParaRPr>
          </a:p>
          <a:p>
            <a:pPr marL="0" marR="0" indent="0" algn="ctr" defTabSz="1241425" rtl="0" eaLnBrk="1" fontAlgn="base" latinLnBrk="0" hangingPunct="1">
              <a:lnSpc>
                <a:spcPct val="100000"/>
              </a:lnSpc>
              <a:spcBef>
                <a:spcPct val="0"/>
              </a:spcBef>
              <a:spcAft>
                <a:spcPct val="0"/>
              </a:spcAft>
              <a:buClrTx/>
              <a:buSzTx/>
              <a:buFontTx/>
              <a:buNone/>
              <a:tabLst/>
            </a:pPr>
            <a:r>
              <a:rPr lang="de-DE" dirty="0" smtClean="0"/>
              <a:t>Prof. Dr. Isabella Peters, ZBW</a:t>
            </a:r>
          </a:p>
          <a:p>
            <a:pPr marL="0" marR="0" indent="0" algn="ctr" defTabSz="1241425" rtl="0" eaLnBrk="1" fontAlgn="base" latinLnBrk="0" hangingPunct="1">
              <a:lnSpc>
                <a:spcPct val="100000"/>
              </a:lnSpc>
              <a:spcBef>
                <a:spcPct val="0"/>
              </a:spcBef>
              <a:spcAft>
                <a:spcPct val="0"/>
              </a:spcAft>
              <a:buClrTx/>
              <a:buSzTx/>
              <a:buFontTx/>
              <a:buNone/>
              <a:tabLst/>
            </a:pPr>
            <a:r>
              <a:rPr lang="de-DE" dirty="0" smtClean="0"/>
              <a:t>i.peters@zbw.eu</a:t>
            </a:r>
            <a:endParaRPr kumimoji="0" lang="de-DE"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97875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References</a:t>
            </a:r>
            <a:endParaRPr lang="de-DE" dirty="0"/>
          </a:p>
        </p:txBody>
      </p:sp>
      <p:sp>
        <p:nvSpPr>
          <p:cNvPr id="3" name="Inhaltsplatzhalter 2"/>
          <p:cNvSpPr>
            <a:spLocks noGrp="1"/>
          </p:cNvSpPr>
          <p:nvPr>
            <p:ph idx="1"/>
          </p:nvPr>
        </p:nvSpPr>
        <p:spPr>
          <a:xfrm>
            <a:off x="866775" y="2483937"/>
            <a:ext cx="11822530" cy="5232202"/>
          </a:xfrm>
        </p:spPr>
        <p:txBody>
          <a:bodyPr/>
          <a:lstStyle/>
          <a:p>
            <a:pPr marL="342900" indent="-342900">
              <a:lnSpc>
                <a:spcPct val="100000"/>
              </a:lnSpc>
              <a:buFont typeface="Arial" panose="020B0604020202020204" pitchFamily="34" charset="0"/>
              <a:buChar char="•"/>
            </a:pPr>
            <a:r>
              <a:rPr lang="en-US" sz="2000" dirty="0"/>
              <a:t>Haustein, S., &amp; </a:t>
            </a:r>
            <a:r>
              <a:rPr lang="en-US" sz="2000" dirty="0" err="1"/>
              <a:t>Siebenlist</a:t>
            </a:r>
            <a:r>
              <a:rPr lang="en-US" sz="2000" dirty="0"/>
              <a:t>, T. (2011). Applying social bookmarking data to evaluate journal usage. Journal of </a:t>
            </a:r>
            <a:r>
              <a:rPr lang="en-US" sz="2000" dirty="0" err="1"/>
              <a:t>Informetrics</a:t>
            </a:r>
            <a:r>
              <a:rPr lang="en-US" sz="2000" dirty="0"/>
              <a:t>, 5(3), 446–457. </a:t>
            </a:r>
            <a:endParaRPr lang="en-US" sz="2000" dirty="0" smtClean="0"/>
          </a:p>
          <a:p>
            <a:pPr marL="342900" indent="-342900">
              <a:lnSpc>
                <a:spcPct val="100000"/>
              </a:lnSpc>
              <a:buFont typeface="Arial" panose="020B0604020202020204" pitchFamily="34" charset="0"/>
              <a:buChar char="•"/>
            </a:pPr>
            <a:endParaRPr lang="de-DE" sz="2000" dirty="0"/>
          </a:p>
          <a:p>
            <a:pPr marL="342900" indent="-342900">
              <a:lnSpc>
                <a:spcPct val="100000"/>
              </a:lnSpc>
              <a:buFont typeface="Arial" panose="020B0604020202020204" pitchFamily="34" charset="0"/>
              <a:buChar char="•"/>
            </a:pPr>
            <a:r>
              <a:rPr lang="en-US" sz="2000" dirty="0" smtClean="0"/>
              <a:t>Haustein</a:t>
            </a:r>
            <a:r>
              <a:rPr lang="en-US" sz="2000" dirty="0"/>
              <a:t>, S., Peters, I., Bar-Ilan, J., Priem, J., Shema, H., &amp; Terliesner, J. (</a:t>
            </a:r>
            <a:r>
              <a:rPr lang="en-US" sz="2000" dirty="0" smtClean="0"/>
              <a:t>2013). </a:t>
            </a:r>
            <a:r>
              <a:rPr lang="en-US" sz="2000" dirty="0"/>
              <a:t>Coverage and adoption of </a:t>
            </a:r>
            <a:r>
              <a:rPr lang="en-US" sz="2000" dirty="0" err="1"/>
              <a:t>altmetrics</a:t>
            </a:r>
            <a:r>
              <a:rPr lang="en-US" sz="2000" dirty="0"/>
              <a:t> sources in the </a:t>
            </a:r>
            <a:r>
              <a:rPr lang="en-US" sz="2000" dirty="0" err="1"/>
              <a:t>bibliometric</a:t>
            </a:r>
            <a:r>
              <a:rPr lang="en-US" sz="2000" dirty="0"/>
              <a:t> community. In Proceedings of the 14th International Society of </a:t>
            </a:r>
            <a:r>
              <a:rPr lang="en-US" sz="2000" dirty="0" err="1"/>
              <a:t>Scientometrics</a:t>
            </a:r>
            <a:r>
              <a:rPr lang="en-US" sz="2000" dirty="0"/>
              <a:t> and </a:t>
            </a:r>
            <a:r>
              <a:rPr lang="en-US" sz="2000" dirty="0" err="1"/>
              <a:t>Informetrics</a:t>
            </a:r>
            <a:r>
              <a:rPr lang="en-US" sz="2000" dirty="0"/>
              <a:t> Conference, Vienna, Austria, Vol. 1 (pp. 468-483). Retrieved from </a:t>
            </a:r>
            <a:r>
              <a:rPr lang="en-US" sz="2000" dirty="0">
                <a:hlinkClick r:id="rId3"/>
              </a:rPr>
              <a:t>http://</a:t>
            </a:r>
            <a:r>
              <a:rPr lang="en-US" sz="2000" dirty="0" smtClean="0">
                <a:hlinkClick r:id="rId3"/>
              </a:rPr>
              <a:t>www.issi2013.org/Images/ISSI_Proceedings_Volume_I.pdf</a:t>
            </a:r>
            <a:endParaRPr lang="en-US" sz="2000" dirty="0" smtClean="0"/>
          </a:p>
          <a:p>
            <a:pPr marL="342900" indent="-342900">
              <a:lnSpc>
                <a:spcPct val="100000"/>
              </a:lnSpc>
              <a:buFont typeface="Arial" panose="020B0604020202020204" pitchFamily="34" charset="0"/>
              <a:buChar char="•"/>
            </a:pPr>
            <a:endParaRPr lang="de-DE" sz="2000" dirty="0"/>
          </a:p>
          <a:p>
            <a:pPr marL="342900" indent="-342900">
              <a:lnSpc>
                <a:spcPct val="100000"/>
              </a:lnSpc>
              <a:buFont typeface="Arial" panose="020B0604020202020204" pitchFamily="34" charset="0"/>
              <a:buChar char="•"/>
            </a:pPr>
            <a:r>
              <a:rPr lang="en-US" sz="2000" dirty="0"/>
              <a:t>Holmberg, K., &amp; Thelwall, M. (2013). Disciplinary differences in Twitter scholarly communication. In Proceedings of the 14th International Society of </a:t>
            </a:r>
            <a:r>
              <a:rPr lang="en-US" sz="2000" dirty="0" err="1"/>
              <a:t>Scientometrics</a:t>
            </a:r>
            <a:r>
              <a:rPr lang="en-US" sz="2000" dirty="0"/>
              <a:t> and </a:t>
            </a:r>
            <a:r>
              <a:rPr lang="en-US" sz="2000" dirty="0" err="1"/>
              <a:t>Informetrics</a:t>
            </a:r>
            <a:r>
              <a:rPr lang="en-US" sz="2000" dirty="0"/>
              <a:t> Conference, Vienna, Austria, Vol. 1 (pp. 567-582). Retrieved from </a:t>
            </a:r>
            <a:r>
              <a:rPr lang="en-US" sz="2000" dirty="0">
                <a:hlinkClick r:id="rId3"/>
              </a:rPr>
              <a:t>http://</a:t>
            </a:r>
            <a:r>
              <a:rPr lang="en-US" sz="2000" dirty="0" smtClean="0">
                <a:hlinkClick r:id="rId3"/>
              </a:rPr>
              <a:t>www.issi2013.org/Images/ISSI_Proceedings_Volume_I.pdf</a:t>
            </a:r>
            <a:r>
              <a:rPr lang="en-US" sz="2000" dirty="0" smtClean="0"/>
              <a:t>   </a:t>
            </a:r>
          </a:p>
          <a:p>
            <a:pPr marL="342900" indent="-342900">
              <a:lnSpc>
                <a:spcPct val="100000"/>
              </a:lnSpc>
              <a:buFont typeface="Arial" panose="020B0604020202020204" pitchFamily="34" charset="0"/>
              <a:buChar char="•"/>
            </a:pPr>
            <a:endParaRPr lang="de-DE" sz="2000" dirty="0"/>
          </a:p>
          <a:p>
            <a:pPr marL="342900" indent="-342900">
              <a:lnSpc>
                <a:spcPct val="100000"/>
              </a:lnSpc>
              <a:buFont typeface="Arial" panose="020B0604020202020204" pitchFamily="34" charset="0"/>
              <a:buChar char="•"/>
            </a:pPr>
            <a:r>
              <a:rPr lang="en-US" sz="2000" dirty="0" err="1"/>
              <a:t>Mohammadi</a:t>
            </a:r>
            <a:r>
              <a:rPr lang="en-US" sz="2000" dirty="0"/>
              <a:t>, E. &amp; Thelwall, M. (2013). Assessing the </a:t>
            </a:r>
            <a:r>
              <a:rPr lang="en-US" sz="2000" dirty="0" err="1"/>
              <a:t>Mendeley</a:t>
            </a:r>
            <a:r>
              <a:rPr lang="en-US" sz="2000" dirty="0"/>
              <a:t> readership of social sciences and humanities research. In Proceedings of the 14th International Society of </a:t>
            </a:r>
            <a:r>
              <a:rPr lang="en-US" sz="2000" dirty="0" err="1"/>
              <a:t>Scientometrics</a:t>
            </a:r>
            <a:r>
              <a:rPr lang="en-US" sz="2000" dirty="0"/>
              <a:t> and </a:t>
            </a:r>
            <a:r>
              <a:rPr lang="en-US" sz="2000" dirty="0" err="1"/>
              <a:t>Informetrics</a:t>
            </a:r>
            <a:r>
              <a:rPr lang="en-US" sz="2000" dirty="0"/>
              <a:t> Conference, Vienna, Austria, Vol. 1 (pp. 200-2014). Retrieved from </a:t>
            </a:r>
            <a:r>
              <a:rPr lang="en-US" sz="2000" dirty="0">
                <a:hlinkClick r:id="rId3"/>
              </a:rPr>
              <a:t>http://</a:t>
            </a:r>
            <a:r>
              <a:rPr lang="en-US" sz="2000" dirty="0" smtClean="0">
                <a:hlinkClick r:id="rId3"/>
              </a:rPr>
              <a:t>www.issi2013.org/Images/ISSI_Proceedings_Volume_I.pdf</a:t>
            </a:r>
            <a:r>
              <a:rPr lang="en-US" sz="2000" dirty="0" smtClean="0"/>
              <a:t>   </a:t>
            </a:r>
            <a:endParaRPr lang="de-DE" sz="2000"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17</a:t>
            </a:fld>
            <a:endParaRPr lang="de-DE"/>
          </a:p>
        </p:txBody>
      </p:sp>
    </p:spTree>
    <p:extLst>
      <p:ext uri="{BB962C8B-B14F-4D97-AF65-F5344CB8AC3E}">
        <p14:creationId xmlns:p14="http://schemas.microsoft.com/office/powerpoint/2010/main" val="682391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Bibliometrics</a:t>
            </a:r>
            <a:endParaRPr lang="de-DE" dirty="0"/>
          </a:p>
        </p:txBody>
      </p:sp>
      <p:sp>
        <p:nvSpPr>
          <p:cNvPr id="3" name="Inhaltsplatzhalter 2"/>
          <p:cNvSpPr>
            <a:spLocks noGrp="1"/>
          </p:cNvSpPr>
          <p:nvPr>
            <p:ph idx="1"/>
          </p:nvPr>
        </p:nvSpPr>
        <p:spPr>
          <a:xfrm>
            <a:off x="866775" y="2250841"/>
            <a:ext cx="11268076" cy="749808"/>
          </a:xfrm>
        </p:spPr>
        <p:txBody>
          <a:bodyPr/>
          <a:lstStyle/>
          <a:p>
            <a:pPr marL="285750" lvl="0" indent="-285750">
              <a:buFont typeface="Arial" panose="020B0604020202020204" pitchFamily="34" charset="0"/>
              <a:buChar char="•"/>
            </a:pPr>
            <a:endParaRPr lang="de-DE" dirty="0"/>
          </a:p>
        </p:txBody>
      </p:sp>
      <p:sp>
        <p:nvSpPr>
          <p:cNvPr id="4" name="Foliennummernplatzhalter 3"/>
          <p:cNvSpPr>
            <a:spLocks noGrp="1"/>
          </p:cNvSpPr>
          <p:nvPr>
            <p:ph type="sldNum" sz="quarter" idx="11"/>
          </p:nvPr>
        </p:nvSpPr>
        <p:spPr>
          <a:xfrm>
            <a:off x="11221118" y="9245434"/>
            <a:ext cx="977900" cy="244475"/>
          </a:xfrm>
        </p:spPr>
        <p:txBody>
          <a:bodyPr/>
          <a:lstStyle/>
          <a:p>
            <a:r>
              <a:rPr lang="de-DE" dirty="0" smtClean="0"/>
              <a:t>Seite </a:t>
            </a:r>
            <a:fld id="{6D948790-C232-41EB-ADDD-5A7C945890BB}" type="slidenum">
              <a:rPr lang="de-DE" smtClean="0"/>
              <a:pPr/>
              <a:t>2</a:t>
            </a:fld>
            <a:endParaRPr lang="de-DE" dirty="0"/>
          </a:p>
        </p:txBody>
      </p:sp>
      <p:pic>
        <p:nvPicPr>
          <p:cNvPr id="5" name="Picture 3" descr="C:\Users\Isabella Peters\AppData\Local\Microsoft\Windows\Temporary Internet Files\Content.IE5\GIMHJAK5\MC900432625[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475874" y="3939987"/>
            <a:ext cx="2181917" cy="218191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Isabella Peters\AppData\Local\Microsoft\Windows\Temporary Internet Files\Content.IE5\I13SVXXA\MC900432623[1].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001583" y="4140798"/>
            <a:ext cx="2232272" cy="223227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pieren 6"/>
          <p:cNvGrpSpPr/>
          <p:nvPr/>
        </p:nvGrpSpPr>
        <p:grpSpPr>
          <a:xfrm>
            <a:off x="2406013" y="5870873"/>
            <a:ext cx="643278" cy="1187874"/>
            <a:chOff x="1638618" y="4397596"/>
            <a:chExt cx="432048" cy="739006"/>
          </a:xfrm>
        </p:grpSpPr>
        <p:grpSp>
          <p:nvGrpSpPr>
            <p:cNvPr id="8" name="Gruppieren 7"/>
            <p:cNvGrpSpPr/>
            <p:nvPr/>
          </p:nvGrpSpPr>
          <p:grpSpPr>
            <a:xfrm>
              <a:off x="1638618" y="4397596"/>
              <a:ext cx="432048" cy="739006"/>
              <a:chOff x="2070666" y="4767099"/>
              <a:chExt cx="432048" cy="739006"/>
            </a:xfrm>
          </p:grpSpPr>
          <p:sp>
            <p:nvSpPr>
              <p:cNvPr id="10" name="Flussdiagramm: Zusammenstellen 9"/>
              <p:cNvSpPr/>
              <p:nvPr/>
            </p:nvSpPr>
            <p:spPr>
              <a:xfrm>
                <a:off x="2178678" y="4831300"/>
                <a:ext cx="216024" cy="674805"/>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1" name="Stern mit 24 Zacken 10"/>
              <p:cNvSpPr/>
              <p:nvPr/>
            </p:nvSpPr>
            <p:spPr>
              <a:xfrm>
                <a:off x="2070666" y="4767099"/>
                <a:ext cx="432048" cy="401604"/>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9" name="Textfeld 8"/>
            <p:cNvSpPr txBox="1"/>
            <p:nvPr/>
          </p:nvSpPr>
          <p:spPr>
            <a:xfrm>
              <a:off x="1691680" y="4437112"/>
              <a:ext cx="324036" cy="229771"/>
            </a:xfrm>
            <a:prstGeom prst="rect">
              <a:avLst/>
            </a:prstGeom>
            <a:noFill/>
          </p:spPr>
          <p:txBody>
            <a:bodyPr wrap="square" rtlCol="0">
              <a:spAutoFit/>
            </a:bodyPr>
            <a:lstStyle/>
            <a:p>
              <a:r>
                <a:rPr lang="de-DE" sz="1800" b="1" dirty="0" smtClean="0"/>
                <a:t>3</a:t>
              </a:r>
              <a:endParaRPr lang="de-DE" sz="3200" b="1" dirty="0"/>
            </a:p>
          </p:txBody>
        </p:sp>
      </p:grpSp>
      <p:pic>
        <p:nvPicPr>
          <p:cNvPr id="17" name="Picture 3" descr="C:\Users\Isabella Peters\AppData\Local\Microsoft\Windows\Temporary Internet Files\Content.IE5\GIMHJAK5\MC900432625[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507505" y="2597327"/>
            <a:ext cx="1776085" cy="177608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C:\Users\Isabella Peters\AppData\Local\Microsoft\Windows\Temporary Internet Files\Content.IE5\I13SVXXA\MC900432623[1].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042581" y="2806631"/>
            <a:ext cx="1817073" cy="181707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C:\Users\Isabella Peters\AppData\Local\Microsoft\Windows\Temporary Internet Files\Content.IE5\GIMHJAK5\MC900432625[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507505" y="5769604"/>
            <a:ext cx="1776085" cy="177608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C:\Users\Isabella Peters\AppData\Local\Microsoft\Windows\Temporary Internet Files\Content.IE5\I13SVXXA\MC900432623[1].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042581" y="5978908"/>
            <a:ext cx="1817073" cy="1817073"/>
          </a:xfrm>
          <a:prstGeom prst="rect">
            <a:avLst/>
          </a:prstGeom>
          <a:noFill/>
          <a:extLst>
            <a:ext uri="{909E8E84-426E-40DD-AFC4-6F175D3DCCD1}">
              <a14:hiddenFill xmlns:a14="http://schemas.microsoft.com/office/drawing/2010/main">
                <a:solidFill>
                  <a:srgbClr val="FFFFFF"/>
                </a:solidFill>
              </a14:hiddenFill>
            </a:ext>
          </a:extLst>
        </p:spPr>
      </p:pic>
      <p:sp>
        <p:nvSpPr>
          <p:cNvPr id="23" name="Pfeil nach rechts 22"/>
          <p:cNvSpPr/>
          <p:nvPr/>
        </p:nvSpPr>
        <p:spPr>
          <a:xfrm rot="1859892" flipV="1">
            <a:off x="8341139" y="4133141"/>
            <a:ext cx="1573259" cy="854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Gefaltete Ecke 26"/>
          <p:cNvSpPr/>
          <p:nvPr/>
        </p:nvSpPr>
        <p:spPr>
          <a:xfrm>
            <a:off x="5300724" y="4505497"/>
            <a:ext cx="723601" cy="1075837"/>
          </a:xfrm>
          <a:prstGeom prst="foldedCorne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Pfeil nach rechts 38"/>
          <p:cNvSpPr/>
          <p:nvPr/>
        </p:nvSpPr>
        <p:spPr>
          <a:xfrm>
            <a:off x="3649606" y="5006670"/>
            <a:ext cx="1499910" cy="1853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Gefaltete Ecke 59"/>
          <p:cNvSpPr/>
          <p:nvPr/>
        </p:nvSpPr>
        <p:spPr>
          <a:xfrm>
            <a:off x="9991236" y="4093749"/>
            <a:ext cx="452843" cy="825547"/>
          </a:xfrm>
          <a:prstGeom prst="foldedCorne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Pfeil nach links 73"/>
          <p:cNvSpPr/>
          <p:nvPr/>
        </p:nvSpPr>
        <p:spPr>
          <a:xfrm rot="18434384" flipV="1">
            <a:off x="5696110" y="3709103"/>
            <a:ext cx="1289200" cy="1917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Pfeil nach rechts 75"/>
          <p:cNvSpPr/>
          <p:nvPr/>
        </p:nvSpPr>
        <p:spPr>
          <a:xfrm rot="2832144" flipV="1">
            <a:off x="8128256" y="5120427"/>
            <a:ext cx="2166192" cy="119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Pfeil nach links 77"/>
          <p:cNvSpPr/>
          <p:nvPr/>
        </p:nvSpPr>
        <p:spPr>
          <a:xfrm rot="2803280" flipV="1">
            <a:off x="5762263" y="6036555"/>
            <a:ext cx="1121416" cy="15670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Textfeld 79"/>
          <p:cNvSpPr txBox="1"/>
          <p:nvPr/>
        </p:nvSpPr>
        <p:spPr>
          <a:xfrm>
            <a:off x="866775" y="7349821"/>
            <a:ext cx="3556773" cy="461665"/>
          </a:xfrm>
          <a:prstGeom prst="rect">
            <a:avLst/>
          </a:prstGeom>
          <a:noFill/>
        </p:spPr>
        <p:txBody>
          <a:bodyPr wrap="square" rtlCol="0">
            <a:spAutoFit/>
          </a:bodyPr>
          <a:lstStyle/>
          <a:p>
            <a:r>
              <a:rPr lang="de-DE" dirty="0" err="1"/>
              <a:t>f</a:t>
            </a:r>
            <a:r>
              <a:rPr lang="de-DE" dirty="0" err="1" smtClean="0"/>
              <a:t>ootprints</a:t>
            </a:r>
            <a:endParaRPr lang="de-DE" dirty="0"/>
          </a:p>
        </p:txBody>
      </p:sp>
      <p:sp>
        <p:nvSpPr>
          <p:cNvPr id="81" name="Textfeld 80"/>
          <p:cNvSpPr txBox="1"/>
          <p:nvPr/>
        </p:nvSpPr>
        <p:spPr>
          <a:xfrm rot="5400000">
            <a:off x="10450402" y="4966145"/>
            <a:ext cx="1767564" cy="646331"/>
          </a:xfrm>
          <a:prstGeom prst="rect">
            <a:avLst/>
          </a:prstGeom>
          <a:noFill/>
        </p:spPr>
        <p:txBody>
          <a:bodyPr wrap="square" rtlCol="0">
            <a:spAutoFit/>
          </a:bodyPr>
          <a:lstStyle/>
          <a:p>
            <a:r>
              <a:rPr lang="de-DE" sz="3600" dirty="0" err="1" smtClean="0"/>
              <a:t>impact</a:t>
            </a:r>
            <a:endParaRPr lang="de-DE" sz="3600" dirty="0"/>
          </a:p>
        </p:txBody>
      </p:sp>
      <p:sp>
        <p:nvSpPr>
          <p:cNvPr id="82" name="Gefaltete Ecke 81"/>
          <p:cNvSpPr/>
          <p:nvPr/>
        </p:nvSpPr>
        <p:spPr>
          <a:xfrm>
            <a:off x="10014803" y="5562377"/>
            <a:ext cx="452843" cy="825547"/>
          </a:xfrm>
          <a:prstGeom prst="foldedCorne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Gefaltete Ecke 82"/>
          <p:cNvSpPr/>
          <p:nvPr/>
        </p:nvSpPr>
        <p:spPr>
          <a:xfrm>
            <a:off x="10014803" y="6985939"/>
            <a:ext cx="452843" cy="825547"/>
          </a:xfrm>
          <a:prstGeom prst="foldedCorne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Pfeil nach rechts 83"/>
          <p:cNvSpPr/>
          <p:nvPr/>
        </p:nvSpPr>
        <p:spPr>
          <a:xfrm rot="21117661">
            <a:off x="8539023" y="7318199"/>
            <a:ext cx="1326512" cy="1371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5235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Altmetrics</a:t>
            </a:r>
            <a:endParaRPr lang="de-DE" dirty="0"/>
          </a:p>
        </p:txBody>
      </p:sp>
      <p:sp>
        <p:nvSpPr>
          <p:cNvPr id="3" name="Inhaltsplatzhalter 2"/>
          <p:cNvSpPr>
            <a:spLocks noGrp="1"/>
          </p:cNvSpPr>
          <p:nvPr>
            <p:ph idx="1"/>
          </p:nvPr>
        </p:nvSpPr>
        <p:spPr>
          <a:xfrm>
            <a:off x="866775" y="2250841"/>
            <a:ext cx="11268076" cy="749808"/>
          </a:xfrm>
        </p:spPr>
        <p:txBody>
          <a:bodyPr/>
          <a:lstStyle/>
          <a:p>
            <a:pPr marL="285750" lvl="0" indent="-285750">
              <a:buFont typeface="Arial" panose="020B0604020202020204" pitchFamily="34" charset="0"/>
              <a:buChar char="•"/>
            </a:pPr>
            <a:endParaRPr lang="de-DE" dirty="0"/>
          </a:p>
        </p:txBody>
      </p:sp>
      <p:sp>
        <p:nvSpPr>
          <p:cNvPr id="4" name="Foliennummernplatzhalter 3"/>
          <p:cNvSpPr>
            <a:spLocks noGrp="1"/>
          </p:cNvSpPr>
          <p:nvPr>
            <p:ph type="sldNum" sz="quarter" idx="11"/>
          </p:nvPr>
        </p:nvSpPr>
        <p:spPr>
          <a:xfrm>
            <a:off x="11221118" y="9245434"/>
            <a:ext cx="977900" cy="244475"/>
          </a:xfrm>
        </p:spPr>
        <p:txBody>
          <a:bodyPr/>
          <a:lstStyle/>
          <a:p>
            <a:r>
              <a:rPr lang="de-DE" dirty="0" smtClean="0"/>
              <a:t>Seite </a:t>
            </a:r>
            <a:fld id="{6D948790-C232-41EB-ADDD-5A7C945890BB}" type="slidenum">
              <a:rPr lang="de-DE" smtClean="0"/>
              <a:pPr/>
              <a:t>3</a:t>
            </a:fld>
            <a:endParaRPr lang="de-DE" dirty="0"/>
          </a:p>
        </p:txBody>
      </p:sp>
      <p:pic>
        <p:nvPicPr>
          <p:cNvPr id="5" name="Picture 3" descr="C:\Users\Isabella Peters\AppData\Local\Microsoft\Windows\Temporary Internet Files\Content.IE5\GIMHJAK5\MC900432625[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475874" y="3939987"/>
            <a:ext cx="2181917" cy="218191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Isabella Peters\AppData\Local\Microsoft\Windows\Temporary Internet Files\Content.IE5\I13SVXXA\MC900432623[1].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001583" y="4140798"/>
            <a:ext cx="2232272" cy="223227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pieren 6"/>
          <p:cNvGrpSpPr/>
          <p:nvPr/>
        </p:nvGrpSpPr>
        <p:grpSpPr>
          <a:xfrm>
            <a:off x="2406013" y="5870873"/>
            <a:ext cx="643278" cy="1187874"/>
            <a:chOff x="1638618" y="4397596"/>
            <a:chExt cx="432048" cy="739006"/>
          </a:xfrm>
        </p:grpSpPr>
        <p:grpSp>
          <p:nvGrpSpPr>
            <p:cNvPr id="8" name="Gruppieren 7"/>
            <p:cNvGrpSpPr/>
            <p:nvPr/>
          </p:nvGrpSpPr>
          <p:grpSpPr>
            <a:xfrm>
              <a:off x="1638618" y="4397596"/>
              <a:ext cx="432048" cy="739006"/>
              <a:chOff x="2070666" y="4767099"/>
              <a:chExt cx="432048" cy="739006"/>
            </a:xfrm>
          </p:grpSpPr>
          <p:sp>
            <p:nvSpPr>
              <p:cNvPr id="10" name="Flussdiagramm: Zusammenstellen 9"/>
              <p:cNvSpPr/>
              <p:nvPr/>
            </p:nvSpPr>
            <p:spPr>
              <a:xfrm>
                <a:off x="2178678" y="4831300"/>
                <a:ext cx="216024" cy="674805"/>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b="1">
                  <a:solidFill>
                    <a:schemeClr val="tx1"/>
                  </a:solidFill>
                </a:endParaRPr>
              </a:p>
            </p:txBody>
          </p:sp>
          <p:sp>
            <p:nvSpPr>
              <p:cNvPr id="11" name="Stern mit 24 Zacken 10"/>
              <p:cNvSpPr/>
              <p:nvPr/>
            </p:nvSpPr>
            <p:spPr>
              <a:xfrm>
                <a:off x="2070666" y="4767099"/>
                <a:ext cx="432048" cy="401604"/>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b="1">
                  <a:solidFill>
                    <a:schemeClr val="tx1"/>
                  </a:solidFill>
                </a:endParaRPr>
              </a:p>
            </p:txBody>
          </p:sp>
        </p:grpSp>
        <p:sp>
          <p:nvSpPr>
            <p:cNvPr id="9" name="Textfeld 8"/>
            <p:cNvSpPr txBox="1"/>
            <p:nvPr/>
          </p:nvSpPr>
          <p:spPr>
            <a:xfrm>
              <a:off x="1691680" y="4437112"/>
              <a:ext cx="324036" cy="287213"/>
            </a:xfrm>
            <a:prstGeom prst="rect">
              <a:avLst/>
            </a:prstGeom>
            <a:noFill/>
          </p:spPr>
          <p:txBody>
            <a:bodyPr wrap="square" rtlCol="0">
              <a:spAutoFit/>
            </a:bodyPr>
            <a:lstStyle/>
            <a:p>
              <a:r>
                <a:rPr lang="de-DE" b="1" dirty="0" smtClean="0"/>
                <a:t>1</a:t>
              </a:r>
              <a:endParaRPr lang="de-DE" sz="4000" b="1" dirty="0"/>
            </a:p>
          </p:txBody>
        </p:sp>
      </p:grpSp>
      <p:grpSp>
        <p:nvGrpSpPr>
          <p:cNvPr id="12" name="Gruppieren 11"/>
          <p:cNvGrpSpPr/>
          <p:nvPr/>
        </p:nvGrpSpPr>
        <p:grpSpPr>
          <a:xfrm>
            <a:off x="1923554" y="5682155"/>
            <a:ext cx="643278" cy="1187874"/>
            <a:chOff x="1638618" y="4397596"/>
            <a:chExt cx="432048" cy="739006"/>
          </a:xfrm>
          <a:solidFill>
            <a:srgbClr val="00B0F0"/>
          </a:solidFill>
        </p:grpSpPr>
        <p:grpSp>
          <p:nvGrpSpPr>
            <p:cNvPr id="13" name="Gruppieren 12"/>
            <p:cNvGrpSpPr/>
            <p:nvPr/>
          </p:nvGrpSpPr>
          <p:grpSpPr>
            <a:xfrm>
              <a:off x="1638618" y="4397596"/>
              <a:ext cx="432048" cy="739006"/>
              <a:chOff x="2070666" y="4767099"/>
              <a:chExt cx="432048" cy="739006"/>
            </a:xfrm>
            <a:grpFill/>
          </p:grpSpPr>
          <p:sp>
            <p:nvSpPr>
              <p:cNvPr id="15" name="Flussdiagramm: Zusammenstellen 14"/>
              <p:cNvSpPr/>
              <p:nvPr/>
            </p:nvSpPr>
            <p:spPr>
              <a:xfrm>
                <a:off x="2178678" y="4831300"/>
                <a:ext cx="216024" cy="674805"/>
              </a:xfrm>
              <a:prstGeom prst="flowChartCollate">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b="1">
                  <a:solidFill>
                    <a:schemeClr val="tx1"/>
                  </a:solidFill>
                </a:endParaRPr>
              </a:p>
            </p:txBody>
          </p:sp>
          <p:sp>
            <p:nvSpPr>
              <p:cNvPr id="16" name="Stern mit 24 Zacken 15"/>
              <p:cNvSpPr/>
              <p:nvPr/>
            </p:nvSpPr>
            <p:spPr>
              <a:xfrm>
                <a:off x="2070666" y="4767099"/>
                <a:ext cx="432048" cy="401604"/>
              </a:xfrm>
              <a:prstGeom prst="star24">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b="1">
                  <a:solidFill>
                    <a:schemeClr val="tx1"/>
                  </a:solidFill>
                </a:endParaRPr>
              </a:p>
            </p:txBody>
          </p:sp>
        </p:grpSp>
        <p:sp>
          <p:nvSpPr>
            <p:cNvPr id="14" name="Textfeld 13"/>
            <p:cNvSpPr txBox="1"/>
            <p:nvPr/>
          </p:nvSpPr>
          <p:spPr>
            <a:xfrm>
              <a:off x="1691680" y="4437112"/>
              <a:ext cx="324036" cy="287213"/>
            </a:xfrm>
            <a:prstGeom prst="rect">
              <a:avLst/>
            </a:prstGeom>
            <a:grpFill/>
            <a:ln>
              <a:solidFill>
                <a:srgbClr val="00B0F0"/>
              </a:solidFill>
            </a:ln>
          </p:spPr>
          <p:txBody>
            <a:bodyPr wrap="square" rtlCol="0">
              <a:spAutoFit/>
            </a:bodyPr>
            <a:lstStyle/>
            <a:p>
              <a:r>
                <a:rPr lang="de-DE" b="1" dirty="0"/>
                <a:t>2</a:t>
              </a:r>
              <a:endParaRPr lang="de-DE" sz="4000" b="1" dirty="0"/>
            </a:p>
          </p:txBody>
        </p:sp>
      </p:grpSp>
      <p:pic>
        <p:nvPicPr>
          <p:cNvPr id="17" name="Picture 3" descr="C:\Users\Isabella Peters\AppData\Local\Microsoft\Windows\Temporary Internet Files\Content.IE5\GIMHJAK5\MC900432625[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507505" y="3495679"/>
            <a:ext cx="1776085" cy="177608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C:\Users\Isabella Peters\AppData\Local\Microsoft\Windows\Temporary Internet Files\Content.IE5\I13SVXXA\MC900432623[1].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042581" y="3704983"/>
            <a:ext cx="1817073" cy="181707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C:\Users\Isabella Peters\AppData\Local\Microsoft\Windows\Temporary Internet Files\Content.IE5\GIMHJAK5\MC900432625[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507505" y="5416680"/>
            <a:ext cx="1776085" cy="177608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C:\Users\Isabella Peters\AppData\Local\Microsoft\Windows\Temporary Internet Files\Content.IE5\I13SVXXA\MC900432623[1].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042581" y="5625984"/>
            <a:ext cx="1817073" cy="1817073"/>
          </a:xfrm>
          <a:prstGeom prst="rect">
            <a:avLst/>
          </a:prstGeom>
          <a:noFill/>
          <a:extLst>
            <a:ext uri="{909E8E84-426E-40DD-AFC4-6F175D3DCCD1}">
              <a14:hiddenFill xmlns:a14="http://schemas.microsoft.com/office/drawing/2010/main">
                <a:solidFill>
                  <a:srgbClr val="FFFFFF"/>
                </a:solidFill>
              </a14:hiddenFill>
            </a:ext>
          </a:extLst>
        </p:spPr>
      </p:pic>
      <p:sp>
        <p:nvSpPr>
          <p:cNvPr id="21" name="Pfeil nach links 20"/>
          <p:cNvSpPr/>
          <p:nvPr/>
        </p:nvSpPr>
        <p:spPr>
          <a:xfrm rot="2623167">
            <a:off x="5947790" y="2995818"/>
            <a:ext cx="1368781" cy="1624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Pfeil nach rechts 21"/>
          <p:cNvSpPr/>
          <p:nvPr/>
        </p:nvSpPr>
        <p:spPr>
          <a:xfrm rot="20038968" flipV="1">
            <a:off x="8011267" y="2844275"/>
            <a:ext cx="1825109" cy="81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Pfeil nach rechts 22"/>
          <p:cNvSpPr/>
          <p:nvPr/>
        </p:nvSpPr>
        <p:spPr>
          <a:xfrm rot="987184" flipV="1">
            <a:off x="8408577" y="4447640"/>
            <a:ext cx="1573259" cy="854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4" name="Gruppieren 23"/>
          <p:cNvGrpSpPr/>
          <p:nvPr/>
        </p:nvGrpSpPr>
        <p:grpSpPr>
          <a:xfrm>
            <a:off x="5287084" y="3087669"/>
            <a:ext cx="708397" cy="1330687"/>
            <a:chOff x="2800072" y="3135948"/>
            <a:chExt cx="352216" cy="624824"/>
          </a:xfrm>
        </p:grpSpPr>
        <p:sp>
          <p:nvSpPr>
            <p:cNvPr id="25" name="Gefaltete Ecke 24"/>
            <p:cNvSpPr/>
            <p:nvPr/>
          </p:nvSpPr>
          <p:spPr>
            <a:xfrm>
              <a:off x="2800072" y="3135948"/>
              <a:ext cx="352216" cy="624824"/>
            </a:xfrm>
            <a:prstGeom prst="foldedCorne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Picture 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804443" y="3284984"/>
              <a:ext cx="327397" cy="33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7" name="Gefaltete Ecke 26"/>
          <p:cNvSpPr/>
          <p:nvPr/>
        </p:nvSpPr>
        <p:spPr>
          <a:xfrm>
            <a:off x="5300724" y="4505497"/>
            <a:ext cx="723601" cy="1075837"/>
          </a:xfrm>
          <a:prstGeom prst="foldedCorne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8" name="Gruppieren 27"/>
          <p:cNvGrpSpPr/>
          <p:nvPr/>
        </p:nvGrpSpPr>
        <p:grpSpPr>
          <a:xfrm>
            <a:off x="5287084" y="1658353"/>
            <a:ext cx="750491" cy="1270042"/>
            <a:chOff x="2775822" y="4433449"/>
            <a:chExt cx="352216" cy="624824"/>
          </a:xfrm>
        </p:grpSpPr>
        <p:sp>
          <p:nvSpPr>
            <p:cNvPr id="29" name="Gefaltete Ecke 28"/>
            <p:cNvSpPr/>
            <p:nvPr/>
          </p:nvSpPr>
          <p:spPr>
            <a:xfrm>
              <a:off x="2775822" y="4433449"/>
              <a:ext cx="352216" cy="624824"/>
            </a:xfrm>
            <a:prstGeom prst="foldedCorner">
              <a:avLst/>
            </a:prstGeom>
            <a:solidFill>
              <a:srgbClr val="CC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 name="Picture 4"/>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802973" y="4626828"/>
              <a:ext cx="300595" cy="300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1" name="Gruppieren 30"/>
          <p:cNvGrpSpPr/>
          <p:nvPr/>
        </p:nvGrpSpPr>
        <p:grpSpPr>
          <a:xfrm>
            <a:off x="5329178" y="5724242"/>
            <a:ext cx="708397" cy="1307685"/>
            <a:chOff x="2800072" y="4645714"/>
            <a:chExt cx="352216" cy="624824"/>
          </a:xfrm>
        </p:grpSpPr>
        <p:sp>
          <p:nvSpPr>
            <p:cNvPr id="32" name="Gefaltete Ecke 31"/>
            <p:cNvSpPr/>
            <p:nvPr/>
          </p:nvSpPr>
          <p:spPr>
            <a:xfrm>
              <a:off x="2800072" y="4645714"/>
              <a:ext cx="352216" cy="624824"/>
            </a:xfrm>
            <a:prstGeom prst="foldedCorne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3" name="Picture 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806624" y="4834690"/>
              <a:ext cx="300595" cy="300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4" name="Gruppieren 33"/>
          <p:cNvGrpSpPr/>
          <p:nvPr/>
        </p:nvGrpSpPr>
        <p:grpSpPr>
          <a:xfrm>
            <a:off x="5329178" y="7151334"/>
            <a:ext cx="724438" cy="1320305"/>
            <a:chOff x="2789298" y="5415917"/>
            <a:chExt cx="352216" cy="624824"/>
          </a:xfrm>
        </p:grpSpPr>
        <p:sp>
          <p:nvSpPr>
            <p:cNvPr id="35" name="Gefaltete Ecke 34"/>
            <p:cNvSpPr/>
            <p:nvPr/>
          </p:nvSpPr>
          <p:spPr>
            <a:xfrm>
              <a:off x="2789298" y="5415917"/>
              <a:ext cx="352216" cy="624824"/>
            </a:xfrm>
            <a:prstGeom prst="foldedCorne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6" name="Picture 8"/>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a:stretch/>
          </p:blipFill>
          <p:spPr bwMode="auto">
            <a:xfrm>
              <a:off x="2802973" y="5603898"/>
              <a:ext cx="314715" cy="290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7" name="Pfeil nach rechts 36"/>
          <p:cNvSpPr/>
          <p:nvPr/>
        </p:nvSpPr>
        <p:spPr>
          <a:xfrm rot="18829653">
            <a:off x="3073051" y="3078715"/>
            <a:ext cx="2521698" cy="221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Pfeil nach rechts 37"/>
          <p:cNvSpPr/>
          <p:nvPr/>
        </p:nvSpPr>
        <p:spPr>
          <a:xfrm rot="20582826" flipV="1">
            <a:off x="3591225" y="4183160"/>
            <a:ext cx="1689198" cy="1426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Pfeil nach rechts 38"/>
          <p:cNvSpPr/>
          <p:nvPr/>
        </p:nvSpPr>
        <p:spPr>
          <a:xfrm>
            <a:off x="3649606" y="5006670"/>
            <a:ext cx="1499910" cy="1853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Pfeil nach rechts 39"/>
          <p:cNvSpPr/>
          <p:nvPr/>
        </p:nvSpPr>
        <p:spPr>
          <a:xfrm rot="1995025" flipV="1">
            <a:off x="3852644" y="5848861"/>
            <a:ext cx="1582260" cy="134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Pfeil nach rechts 40"/>
          <p:cNvSpPr/>
          <p:nvPr/>
        </p:nvSpPr>
        <p:spPr>
          <a:xfrm rot="3251199" flipV="1">
            <a:off x="3606900" y="6951939"/>
            <a:ext cx="2020393" cy="1945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2" name="Gruppieren 41"/>
          <p:cNvGrpSpPr/>
          <p:nvPr/>
        </p:nvGrpSpPr>
        <p:grpSpPr>
          <a:xfrm>
            <a:off x="1535460" y="5413365"/>
            <a:ext cx="643278" cy="1187874"/>
            <a:chOff x="1638618" y="4397596"/>
            <a:chExt cx="432048" cy="739006"/>
          </a:xfrm>
          <a:solidFill>
            <a:srgbClr val="C00000"/>
          </a:solidFill>
        </p:grpSpPr>
        <p:grpSp>
          <p:nvGrpSpPr>
            <p:cNvPr id="43" name="Gruppieren 42"/>
            <p:cNvGrpSpPr/>
            <p:nvPr/>
          </p:nvGrpSpPr>
          <p:grpSpPr>
            <a:xfrm>
              <a:off x="1638618" y="4397596"/>
              <a:ext cx="432048" cy="739006"/>
              <a:chOff x="2070666" y="4767099"/>
              <a:chExt cx="432048" cy="739006"/>
            </a:xfrm>
            <a:grpFill/>
          </p:grpSpPr>
          <p:sp>
            <p:nvSpPr>
              <p:cNvPr id="45" name="Flussdiagramm: Zusammenstellen 44"/>
              <p:cNvSpPr/>
              <p:nvPr/>
            </p:nvSpPr>
            <p:spPr>
              <a:xfrm>
                <a:off x="2178678" y="4831300"/>
                <a:ext cx="216024" cy="674805"/>
              </a:xfrm>
              <a:prstGeom prst="flowChartCollate">
                <a:avLst/>
              </a:prstGeom>
              <a:grp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b="1">
                  <a:solidFill>
                    <a:schemeClr val="tx1"/>
                  </a:solidFill>
                </a:endParaRPr>
              </a:p>
            </p:txBody>
          </p:sp>
          <p:sp>
            <p:nvSpPr>
              <p:cNvPr id="46" name="Stern mit 24 Zacken 45"/>
              <p:cNvSpPr/>
              <p:nvPr/>
            </p:nvSpPr>
            <p:spPr>
              <a:xfrm>
                <a:off x="2070666" y="4767099"/>
                <a:ext cx="432048" cy="401604"/>
              </a:xfrm>
              <a:prstGeom prst="star24">
                <a:avLst/>
              </a:prstGeom>
              <a:grp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b="1">
                  <a:solidFill>
                    <a:schemeClr val="tx1"/>
                  </a:solidFill>
                </a:endParaRPr>
              </a:p>
            </p:txBody>
          </p:sp>
        </p:grpSp>
        <p:sp>
          <p:nvSpPr>
            <p:cNvPr id="44" name="Textfeld 43"/>
            <p:cNvSpPr txBox="1"/>
            <p:nvPr/>
          </p:nvSpPr>
          <p:spPr>
            <a:xfrm>
              <a:off x="1691680" y="4437112"/>
              <a:ext cx="324036" cy="287213"/>
            </a:xfrm>
            <a:prstGeom prst="rect">
              <a:avLst/>
            </a:prstGeom>
            <a:grpFill/>
            <a:ln>
              <a:solidFill>
                <a:srgbClr val="CC0000"/>
              </a:solidFill>
            </a:ln>
          </p:spPr>
          <p:txBody>
            <a:bodyPr wrap="square" rtlCol="0">
              <a:spAutoFit/>
            </a:bodyPr>
            <a:lstStyle/>
            <a:p>
              <a:r>
                <a:rPr lang="de-DE" b="1" dirty="0" smtClean="0"/>
                <a:t>1</a:t>
              </a:r>
              <a:endParaRPr lang="de-DE" sz="4000" b="1" dirty="0"/>
            </a:p>
          </p:txBody>
        </p:sp>
      </p:grpSp>
      <p:grpSp>
        <p:nvGrpSpPr>
          <p:cNvPr id="47" name="Gruppieren 46"/>
          <p:cNvGrpSpPr/>
          <p:nvPr/>
        </p:nvGrpSpPr>
        <p:grpSpPr>
          <a:xfrm>
            <a:off x="3038799" y="5892885"/>
            <a:ext cx="643278" cy="1187874"/>
            <a:chOff x="1638618" y="4397596"/>
            <a:chExt cx="432048" cy="739006"/>
          </a:xfrm>
          <a:solidFill>
            <a:srgbClr val="FFC000"/>
          </a:solidFill>
        </p:grpSpPr>
        <p:grpSp>
          <p:nvGrpSpPr>
            <p:cNvPr id="48" name="Gruppieren 47"/>
            <p:cNvGrpSpPr/>
            <p:nvPr/>
          </p:nvGrpSpPr>
          <p:grpSpPr>
            <a:xfrm>
              <a:off x="1638618" y="4397596"/>
              <a:ext cx="432048" cy="739006"/>
              <a:chOff x="2070666" y="4767099"/>
              <a:chExt cx="432048" cy="739006"/>
            </a:xfrm>
            <a:grpFill/>
          </p:grpSpPr>
          <p:sp>
            <p:nvSpPr>
              <p:cNvPr id="50" name="Flussdiagramm: Zusammenstellen 49"/>
              <p:cNvSpPr/>
              <p:nvPr/>
            </p:nvSpPr>
            <p:spPr>
              <a:xfrm>
                <a:off x="2178678" y="4831300"/>
                <a:ext cx="216024" cy="674805"/>
              </a:xfrm>
              <a:prstGeom prst="flowChartCollate">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b="1">
                  <a:solidFill>
                    <a:schemeClr val="tx1"/>
                  </a:solidFill>
                </a:endParaRPr>
              </a:p>
            </p:txBody>
          </p:sp>
          <p:sp>
            <p:nvSpPr>
              <p:cNvPr id="51" name="Stern mit 24 Zacken 50"/>
              <p:cNvSpPr/>
              <p:nvPr/>
            </p:nvSpPr>
            <p:spPr>
              <a:xfrm>
                <a:off x="2070666" y="4767099"/>
                <a:ext cx="432048" cy="401604"/>
              </a:xfrm>
              <a:prstGeom prst="star24">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b="1">
                  <a:solidFill>
                    <a:schemeClr val="tx1"/>
                  </a:solidFill>
                </a:endParaRPr>
              </a:p>
            </p:txBody>
          </p:sp>
        </p:grpSp>
        <p:sp>
          <p:nvSpPr>
            <p:cNvPr id="49" name="Textfeld 48"/>
            <p:cNvSpPr txBox="1"/>
            <p:nvPr/>
          </p:nvSpPr>
          <p:spPr>
            <a:xfrm>
              <a:off x="1691680" y="4437112"/>
              <a:ext cx="324036" cy="287213"/>
            </a:xfrm>
            <a:prstGeom prst="rect">
              <a:avLst/>
            </a:prstGeom>
            <a:grpFill/>
            <a:ln>
              <a:solidFill>
                <a:srgbClr val="FFC000"/>
              </a:solidFill>
            </a:ln>
          </p:spPr>
          <p:txBody>
            <a:bodyPr wrap="square" rtlCol="0">
              <a:spAutoFit/>
            </a:bodyPr>
            <a:lstStyle/>
            <a:p>
              <a:r>
                <a:rPr lang="de-DE" b="1" dirty="0" smtClean="0"/>
                <a:t>1</a:t>
              </a:r>
              <a:endParaRPr lang="de-DE" sz="4000" b="1" dirty="0"/>
            </a:p>
          </p:txBody>
        </p:sp>
      </p:grpSp>
      <p:grpSp>
        <p:nvGrpSpPr>
          <p:cNvPr id="52" name="Gruppieren 51"/>
          <p:cNvGrpSpPr/>
          <p:nvPr/>
        </p:nvGrpSpPr>
        <p:grpSpPr>
          <a:xfrm>
            <a:off x="3413221" y="5456022"/>
            <a:ext cx="643278" cy="1187874"/>
            <a:chOff x="1638618" y="4397596"/>
            <a:chExt cx="432048" cy="739006"/>
          </a:xfrm>
          <a:solidFill>
            <a:srgbClr val="0070C0"/>
          </a:solidFill>
        </p:grpSpPr>
        <p:grpSp>
          <p:nvGrpSpPr>
            <p:cNvPr id="53" name="Gruppieren 52"/>
            <p:cNvGrpSpPr/>
            <p:nvPr/>
          </p:nvGrpSpPr>
          <p:grpSpPr>
            <a:xfrm>
              <a:off x="1638618" y="4397596"/>
              <a:ext cx="432048" cy="739006"/>
              <a:chOff x="2070666" y="4767099"/>
              <a:chExt cx="432048" cy="739006"/>
            </a:xfrm>
            <a:grpFill/>
          </p:grpSpPr>
          <p:sp>
            <p:nvSpPr>
              <p:cNvPr id="55" name="Flussdiagramm: Zusammenstellen 54"/>
              <p:cNvSpPr/>
              <p:nvPr/>
            </p:nvSpPr>
            <p:spPr>
              <a:xfrm>
                <a:off x="2178678" y="4831300"/>
                <a:ext cx="216024" cy="674805"/>
              </a:xfrm>
              <a:prstGeom prst="flowChartCollat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b="1">
                  <a:solidFill>
                    <a:schemeClr val="tx1"/>
                  </a:solidFill>
                </a:endParaRPr>
              </a:p>
            </p:txBody>
          </p:sp>
          <p:sp>
            <p:nvSpPr>
              <p:cNvPr id="56" name="Stern mit 24 Zacken 55"/>
              <p:cNvSpPr/>
              <p:nvPr/>
            </p:nvSpPr>
            <p:spPr>
              <a:xfrm>
                <a:off x="2070666" y="4767099"/>
                <a:ext cx="432048" cy="401604"/>
              </a:xfrm>
              <a:prstGeom prst="star24">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b="1">
                  <a:solidFill>
                    <a:schemeClr val="tx1"/>
                  </a:solidFill>
                </a:endParaRPr>
              </a:p>
            </p:txBody>
          </p:sp>
        </p:grpSp>
        <p:sp>
          <p:nvSpPr>
            <p:cNvPr id="54" name="Textfeld 53"/>
            <p:cNvSpPr txBox="1"/>
            <p:nvPr/>
          </p:nvSpPr>
          <p:spPr>
            <a:xfrm>
              <a:off x="1691680" y="4437112"/>
              <a:ext cx="324036" cy="287213"/>
            </a:xfrm>
            <a:prstGeom prst="rect">
              <a:avLst/>
            </a:prstGeom>
            <a:grpFill/>
            <a:ln>
              <a:solidFill>
                <a:srgbClr val="0070C0"/>
              </a:solidFill>
            </a:ln>
          </p:spPr>
          <p:txBody>
            <a:bodyPr wrap="square" rtlCol="0">
              <a:spAutoFit/>
            </a:bodyPr>
            <a:lstStyle/>
            <a:p>
              <a:r>
                <a:rPr lang="de-DE" b="1" dirty="0"/>
                <a:t>1</a:t>
              </a:r>
              <a:endParaRPr lang="de-DE" sz="4000" b="1" dirty="0"/>
            </a:p>
          </p:txBody>
        </p:sp>
      </p:grpSp>
      <p:grpSp>
        <p:nvGrpSpPr>
          <p:cNvPr id="57" name="Gruppieren 56"/>
          <p:cNvGrpSpPr/>
          <p:nvPr/>
        </p:nvGrpSpPr>
        <p:grpSpPr>
          <a:xfrm>
            <a:off x="9994367" y="2969744"/>
            <a:ext cx="443327" cy="1021108"/>
            <a:chOff x="2800072" y="3135948"/>
            <a:chExt cx="352216" cy="624824"/>
          </a:xfrm>
        </p:grpSpPr>
        <p:sp>
          <p:nvSpPr>
            <p:cNvPr id="58" name="Gefaltete Ecke 57"/>
            <p:cNvSpPr/>
            <p:nvPr/>
          </p:nvSpPr>
          <p:spPr>
            <a:xfrm>
              <a:off x="2800072" y="3135948"/>
              <a:ext cx="352216" cy="624824"/>
            </a:xfrm>
            <a:prstGeom prst="foldedCorne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9" name="Picture 3"/>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2804443" y="3284984"/>
              <a:ext cx="327397" cy="33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0" name="Gefaltete Ecke 59"/>
          <p:cNvSpPr/>
          <p:nvPr/>
        </p:nvSpPr>
        <p:spPr>
          <a:xfrm>
            <a:off x="9991236" y="4093749"/>
            <a:ext cx="452843" cy="825547"/>
          </a:xfrm>
          <a:prstGeom prst="foldedCorne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1" name="Gruppieren 60"/>
          <p:cNvGrpSpPr/>
          <p:nvPr/>
        </p:nvGrpSpPr>
        <p:grpSpPr>
          <a:xfrm>
            <a:off x="9955031" y="1910581"/>
            <a:ext cx="469672" cy="974572"/>
            <a:chOff x="2775822" y="4433449"/>
            <a:chExt cx="352216" cy="624824"/>
          </a:xfrm>
        </p:grpSpPr>
        <p:sp>
          <p:nvSpPr>
            <p:cNvPr id="62" name="Gefaltete Ecke 61"/>
            <p:cNvSpPr/>
            <p:nvPr/>
          </p:nvSpPr>
          <p:spPr>
            <a:xfrm>
              <a:off x="2775822" y="4433449"/>
              <a:ext cx="352216" cy="624824"/>
            </a:xfrm>
            <a:prstGeom prst="foldedCorner">
              <a:avLst/>
            </a:prstGeom>
            <a:solidFill>
              <a:srgbClr val="CC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3" name="Picture 4"/>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2802973" y="4626828"/>
              <a:ext cx="300595" cy="300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64" name="Gruppieren 63"/>
          <p:cNvGrpSpPr/>
          <p:nvPr/>
        </p:nvGrpSpPr>
        <p:grpSpPr>
          <a:xfrm>
            <a:off x="10016046" y="5581320"/>
            <a:ext cx="510629" cy="879288"/>
            <a:chOff x="2800072" y="3135948"/>
            <a:chExt cx="352216" cy="624824"/>
          </a:xfrm>
        </p:grpSpPr>
        <p:sp>
          <p:nvSpPr>
            <p:cNvPr id="65" name="Gefaltete Ecke 64"/>
            <p:cNvSpPr/>
            <p:nvPr/>
          </p:nvSpPr>
          <p:spPr>
            <a:xfrm>
              <a:off x="2800072" y="3135948"/>
              <a:ext cx="352216" cy="624824"/>
            </a:xfrm>
            <a:prstGeom prst="foldedCorne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6" name="Picture 3"/>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2804443" y="3284984"/>
              <a:ext cx="327397" cy="33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67" name="Gruppieren 66"/>
          <p:cNvGrpSpPr/>
          <p:nvPr/>
        </p:nvGrpSpPr>
        <p:grpSpPr>
          <a:xfrm>
            <a:off x="10016046" y="6591940"/>
            <a:ext cx="510629" cy="864088"/>
            <a:chOff x="2800072" y="4645714"/>
            <a:chExt cx="352216" cy="624824"/>
          </a:xfrm>
        </p:grpSpPr>
        <p:sp>
          <p:nvSpPr>
            <p:cNvPr id="68" name="Gefaltete Ecke 67"/>
            <p:cNvSpPr/>
            <p:nvPr/>
          </p:nvSpPr>
          <p:spPr>
            <a:xfrm>
              <a:off x="2800072" y="4645714"/>
              <a:ext cx="352216" cy="624824"/>
            </a:xfrm>
            <a:prstGeom prst="foldedCorne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9" name="Picture 5"/>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2806624" y="4834690"/>
              <a:ext cx="300595" cy="300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70" name="Gruppieren 69"/>
          <p:cNvGrpSpPr/>
          <p:nvPr/>
        </p:nvGrpSpPr>
        <p:grpSpPr>
          <a:xfrm>
            <a:off x="10031184" y="7538772"/>
            <a:ext cx="522193" cy="872427"/>
            <a:chOff x="2789298" y="5415917"/>
            <a:chExt cx="352216" cy="624824"/>
          </a:xfrm>
        </p:grpSpPr>
        <p:sp>
          <p:nvSpPr>
            <p:cNvPr id="71" name="Gefaltete Ecke 70"/>
            <p:cNvSpPr/>
            <p:nvPr/>
          </p:nvSpPr>
          <p:spPr>
            <a:xfrm>
              <a:off x="2789298" y="5415917"/>
              <a:ext cx="352216" cy="624824"/>
            </a:xfrm>
            <a:prstGeom prst="foldedCorne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2" name="Picture 8"/>
            <p:cNvPicPr>
              <a:picLocks noChangeAspect="1" noChangeArrowheads="1"/>
            </p:cNvPicPr>
            <p:nvPr/>
          </p:nvPicPr>
          <p:blipFill rotWithShape="1">
            <a:blip r:embed="rId13" cstate="email">
              <a:extLst>
                <a:ext uri="{28A0092B-C50C-407E-A947-70E740481C1C}">
                  <a14:useLocalDpi xmlns:a14="http://schemas.microsoft.com/office/drawing/2010/main"/>
                </a:ext>
              </a:extLst>
            </a:blip>
            <a:srcRect/>
            <a:stretch/>
          </p:blipFill>
          <p:spPr bwMode="auto">
            <a:xfrm>
              <a:off x="2802973" y="5603898"/>
              <a:ext cx="314715" cy="290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3" name="Pfeil nach rechts 72"/>
          <p:cNvSpPr/>
          <p:nvPr/>
        </p:nvSpPr>
        <p:spPr>
          <a:xfrm rot="20805899" flipV="1">
            <a:off x="8445823" y="3624919"/>
            <a:ext cx="1490771" cy="73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Pfeil nach links 73"/>
          <p:cNvSpPr/>
          <p:nvPr/>
        </p:nvSpPr>
        <p:spPr>
          <a:xfrm rot="19471444">
            <a:off x="6038802" y="5204535"/>
            <a:ext cx="726393" cy="1163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Pfeil nach rechts 74"/>
          <p:cNvSpPr/>
          <p:nvPr/>
        </p:nvSpPr>
        <p:spPr>
          <a:xfrm rot="21091523" flipV="1">
            <a:off x="8649398" y="5978277"/>
            <a:ext cx="1241447" cy="1554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Pfeil nach rechts 75"/>
          <p:cNvSpPr/>
          <p:nvPr/>
        </p:nvSpPr>
        <p:spPr>
          <a:xfrm rot="1930591" flipV="1">
            <a:off x="8319278" y="7474022"/>
            <a:ext cx="1715728" cy="734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Pfeil nach rechts 76"/>
          <p:cNvSpPr/>
          <p:nvPr/>
        </p:nvSpPr>
        <p:spPr>
          <a:xfrm rot="922195" flipV="1">
            <a:off x="8548688" y="6727330"/>
            <a:ext cx="1391877" cy="1520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Pfeil nach links 77"/>
          <p:cNvSpPr/>
          <p:nvPr/>
        </p:nvSpPr>
        <p:spPr>
          <a:xfrm rot="1777681" flipV="1">
            <a:off x="6105528" y="6206421"/>
            <a:ext cx="711780" cy="1587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Pfeil nach links 78"/>
          <p:cNvSpPr/>
          <p:nvPr/>
        </p:nvSpPr>
        <p:spPr>
          <a:xfrm rot="20253384" flipV="1">
            <a:off x="6056825" y="7628515"/>
            <a:ext cx="1474577" cy="7348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Textfeld 79"/>
          <p:cNvSpPr txBox="1"/>
          <p:nvPr/>
        </p:nvSpPr>
        <p:spPr>
          <a:xfrm>
            <a:off x="866775" y="7349821"/>
            <a:ext cx="3556773" cy="461665"/>
          </a:xfrm>
          <a:prstGeom prst="rect">
            <a:avLst/>
          </a:prstGeom>
          <a:noFill/>
        </p:spPr>
        <p:txBody>
          <a:bodyPr wrap="square" rtlCol="0">
            <a:spAutoFit/>
          </a:bodyPr>
          <a:lstStyle/>
          <a:p>
            <a:r>
              <a:rPr lang="de-DE" dirty="0" err="1"/>
              <a:t>f</a:t>
            </a:r>
            <a:r>
              <a:rPr lang="de-DE" dirty="0" err="1" smtClean="0"/>
              <a:t>ootprints</a:t>
            </a:r>
            <a:endParaRPr lang="de-DE" dirty="0"/>
          </a:p>
        </p:txBody>
      </p:sp>
      <p:sp>
        <p:nvSpPr>
          <p:cNvPr id="81" name="Textfeld 80"/>
          <p:cNvSpPr txBox="1"/>
          <p:nvPr/>
        </p:nvSpPr>
        <p:spPr>
          <a:xfrm rot="5400000">
            <a:off x="10450402" y="4966145"/>
            <a:ext cx="1767564" cy="646331"/>
          </a:xfrm>
          <a:prstGeom prst="rect">
            <a:avLst/>
          </a:prstGeom>
          <a:noFill/>
        </p:spPr>
        <p:txBody>
          <a:bodyPr wrap="square" rtlCol="0">
            <a:spAutoFit/>
          </a:bodyPr>
          <a:lstStyle/>
          <a:p>
            <a:r>
              <a:rPr lang="de-DE" sz="3600" dirty="0" err="1" smtClean="0"/>
              <a:t>impact</a:t>
            </a:r>
            <a:endParaRPr lang="de-DE" sz="3600" dirty="0"/>
          </a:p>
        </p:txBody>
      </p:sp>
    </p:spTree>
    <p:extLst>
      <p:ext uri="{BB962C8B-B14F-4D97-AF65-F5344CB8AC3E}">
        <p14:creationId xmlns:p14="http://schemas.microsoft.com/office/powerpoint/2010/main" val="316015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500" fill="hold"/>
                                        <p:tgtEl>
                                          <p:spTgt spid="42"/>
                                        </p:tgtEl>
                                        <p:attrNameLst>
                                          <p:attrName>ppt_x</p:attrName>
                                        </p:attrNameLst>
                                      </p:cBhvr>
                                      <p:tavLst>
                                        <p:tav tm="0">
                                          <p:val>
                                            <p:strVal val="#ppt_x"/>
                                          </p:val>
                                        </p:tav>
                                        <p:tav tm="100000">
                                          <p:val>
                                            <p:strVal val="#ppt_x"/>
                                          </p:val>
                                        </p:tav>
                                      </p:tavLst>
                                    </p:anim>
                                    <p:anim calcmode="lin" valueType="num">
                                      <p:cBhvr additive="base">
                                        <p:cTn id="16" dur="500" fill="hold"/>
                                        <p:tgtEl>
                                          <p:spTgt spid="4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additive="base">
                                        <p:cTn id="19" dur="500" fill="hold"/>
                                        <p:tgtEl>
                                          <p:spTgt spid="47"/>
                                        </p:tgtEl>
                                        <p:attrNameLst>
                                          <p:attrName>ppt_x</p:attrName>
                                        </p:attrNameLst>
                                      </p:cBhvr>
                                      <p:tavLst>
                                        <p:tav tm="0">
                                          <p:val>
                                            <p:strVal val="#ppt_x"/>
                                          </p:val>
                                        </p:tav>
                                        <p:tav tm="100000">
                                          <p:val>
                                            <p:strVal val="#ppt_x"/>
                                          </p:val>
                                        </p:tav>
                                      </p:tavLst>
                                    </p:anim>
                                    <p:anim calcmode="lin" valueType="num">
                                      <p:cBhvr additive="base">
                                        <p:cTn id="20" dur="500" fill="hold"/>
                                        <p:tgtEl>
                                          <p:spTgt spid="4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additive="base">
                                        <p:cTn id="23" dur="500" fill="hold"/>
                                        <p:tgtEl>
                                          <p:spTgt spid="52"/>
                                        </p:tgtEl>
                                        <p:attrNameLst>
                                          <p:attrName>ppt_x</p:attrName>
                                        </p:attrNameLst>
                                      </p:cBhvr>
                                      <p:tavLst>
                                        <p:tav tm="0">
                                          <p:val>
                                            <p:strVal val="#ppt_x"/>
                                          </p:val>
                                        </p:tav>
                                        <p:tav tm="100000">
                                          <p:val>
                                            <p:strVal val="#ppt_x"/>
                                          </p:val>
                                        </p:tav>
                                      </p:tavLst>
                                    </p:anim>
                                    <p:anim calcmode="lin" valueType="num">
                                      <p:cBhvr additive="base">
                                        <p:cTn id="24"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6775" y="1354138"/>
            <a:ext cx="11266488" cy="609600"/>
          </a:xfrm>
        </p:spPr>
        <p:txBody>
          <a:bodyPr/>
          <a:lstStyle/>
          <a:p>
            <a:r>
              <a:rPr lang="de-DE" dirty="0" smtClean="0"/>
              <a:t>Motivation </a:t>
            </a:r>
            <a:r>
              <a:rPr lang="de-DE" dirty="0" err="1" smtClean="0"/>
              <a:t>for</a:t>
            </a:r>
            <a:r>
              <a:rPr lang="de-DE" dirty="0" smtClean="0"/>
              <a:t> </a:t>
            </a:r>
            <a:r>
              <a:rPr lang="de-DE" dirty="0" err="1" smtClean="0"/>
              <a:t>study</a:t>
            </a:r>
            <a:endParaRPr lang="de-DE" dirty="0"/>
          </a:p>
        </p:txBody>
      </p:sp>
      <p:sp>
        <p:nvSpPr>
          <p:cNvPr id="3" name="Inhaltsplatzhalter 2"/>
          <p:cNvSpPr>
            <a:spLocks noGrp="1"/>
          </p:cNvSpPr>
          <p:nvPr>
            <p:ph idx="1"/>
          </p:nvPr>
        </p:nvSpPr>
        <p:spPr>
          <a:xfrm>
            <a:off x="866775" y="2483937"/>
            <a:ext cx="11822530" cy="4616648"/>
          </a:xfrm>
        </p:spPr>
        <p:txBody>
          <a:bodyPr/>
          <a:lstStyle/>
          <a:p>
            <a:pPr marL="514350" indent="-514350">
              <a:buFont typeface="+mj-lt"/>
              <a:buAutoNum type="arabicPeriod"/>
            </a:pPr>
            <a:endParaRPr lang="en-US" dirty="0" smtClean="0"/>
          </a:p>
          <a:p>
            <a:pPr marL="514350" indent="-514350">
              <a:buFont typeface="+mj-lt"/>
              <a:buAutoNum type="arabicPeriod"/>
            </a:pPr>
            <a:r>
              <a:rPr lang="en-US" dirty="0" smtClean="0"/>
              <a:t>Initiatives that demand for new approaches in research evaluation (e.g., DORA)</a:t>
            </a:r>
          </a:p>
          <a:p>
            <a:pPr marL="514350" indent="-514350">
              <a:buFont typeface="+mj-lt"/>
              <a:buAutoNum type="arabicPeriod"/>
            </a:pPr>
            <a:endParaRPr lang="en-US" dirty="0" smtClean="0"/>
          </a:p>
          <a:p>
            <a:pPr marL="514350" indent="-514350">
              <a:buFont typeface="+mj-lt"/>
              <a:buAutoNum type="arabicPeriod"/>
            </a:pPr>
            <a:r>
              <a:rPr lang="en-US" dirty="0" smtClean="0"/>
              <a:t>Leibniz Association’s evaluation </a:t>
            </a:r>
            <a:r>
              <a:rPr lang="en-US" dirty="0"/>
              <a:t>guidelines </a:t>
            </a:r>
            <a:r>
              <a:rPr lang="en-US" dirty="0" smtClean="0"/>
              <a:t>ask for appropriate public outreach and engagement in public discourse </a:t>
            </a:r>
            <a:r>
              <a:rPr lang="en-US" dirty="0" smtClean="0">
                <a:sym typeface="Wingdings" panose="05000000000000000000" pitchFamily="2" charset="2"/>
              </a:rPr>
              <a:t> how to measure?</a:t>
            </a:r>
          </a:p>
          <a:p>
            <a:pPr marL="514350" indent="-514350">
              <a:buFont typeface="+mj-lt"/>
              <a:buAutoNum type="arabicPeriod"/>
            </a:pPr>
            <a:endParaRPr lang="en-US" dirty="0" smtClean="0"/>
          </a:p>
          <a:p>
            <a:pPr marL="514350" indent="-514350">
              <a:buFont typeface="+mj-lt"/>
              <a:buAutoNum type="arabicPeriod"/>
            </a:pPr>
            <a:r>
              <a:rPr lang="en-US" dirty="0" smtClean="0"/>
              <a:t>Research showed </a:t>
            </a:r>
            <a:r>
              <a:rPr lang="en-US" dirty="0"/>
              <a:t>significant disciplinary </a:t>
            </a:r>
            <a:r>
              <a:rPr lang="en-US" dirty="0" smtClean="0"/>
              <a:t>differences: coverage and impact </a:t>
            </a:r>
            <a:r>
              <a:rPr lang="en-US" sz="1600" dirty="0" smtClean="0"/>
              <a:t>(Haustein </a:t>
            </a:r>
            <a:r>
              <a:rPr lang="en-US" sz="1600" dirty="0"/>
              <a:t>&amp; </a:t>
            </a:r>
            <a:r>
              <a:rPr lang="en-US" sz="1600" dirty="0" err="1"/>
              <a:t>Siebenlist</a:t>
            </a:r>
            <a:r>
              <a:rPr lang="en-US" sz="1600" dirty="0"/>
              <a:t>, </a:t>
            </a:r>
            <a:r>
              <a:rPr lang="en-US" sz="1600" dirty="0" smtClean="0"/>
              <a:t>2011</a:t>
            </a:r>
            <a:r>
              <a:rPr lang="en-US" sz="1600" dirty="0"/>
              <a:t>; Haustein et al., 2013; Holmberg &amp; Thelwall, </a:t>
            </a:r>
            <a:r>
              <a:rPr lang="en-US" sz="1600" dirty="0" smtClean="0"/>
              <a:t>2013; </a:t>
            </a:r>
            <a:r>
              <a:rPr lang="en-US" sz="1600" dirty="0" err="1" smtClean="0"/>
              <a:t>Mohammadi</a:t>
            </a:r>
            <a:r>
              <a:rPr lang="en-US" sz="1600" dirty="0" smtClean="0"/>
              <a:t> </a:t>
            </a:r>
            <a:r>
              <a:rPr lang="en-US" sz="1600" dirty="0"/>
              <a:t>&amp; Thelwall, </a:t>
            </a:r>
            <a:r>
              <a:rPr lang="en-US" sz="1600" dirty="0" smtClean="0"/>
              <a:t>2013)</a:t>
            </a:r>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4</a:t>
            </a:fld>
            <a:endParaRPr lang="de-DE"/>
          </a:p>
        </p:txBody>
      </p:sp>
      <p:pic>
        <p:nvPicPr>
          <p:cNvPr id="1027" name="Picture 3" descr="C:\Users\peters isabella\AppData\Local\Microsoft\Windows\Temporary Internet Files\Content.IE5\TKEI1D81\MC900432679[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396764" y="243365"/>
            <a:ext cx="2285714" cy="228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545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Research </a:t>
            </a:r>
            <a:r>
              <a:rPr lang="de-DE" dirty="0" err="1" smtClean="0"/>
              <a:t>Questions</a:t>
            </a:r>
            <a:endParaRPr lang="de-DE" dirty="0"/>
          </a:p>
        </p:txBody>
      </p:sp>
      <p:sp>
        <p:nvSpPr>
          <p:cNvPr id="3" name="Inhaltsplatzhalter 2"/>
          <p:cNvSpPr>
            <a:spLocks noGrp="1"/>
          </p:cNvSpPr>
          <p:nvPr>
            <p:ph idx="1"/>
          </p:nvPr>
        </p:nvSpPr>
        <p:spPr>
          <a:xfrm>
            <a:off x="866775" y="2483937"/>
            <a:ext cx="11268075" cy="6155531"/>
          </a:xfrm>
        </p:spPr>
        <p:txBody>
          <a:bodyPr/>
          <a:lstStyle/>
          <a:p>
            <a:pPr marL="514350" indent="-514350" eaLnBrk="1" hangingPunct="1">
              <a:buFont typeface="+mj-lt"/>
              <a:buAutoNum type="arabicPeriod"/>
            </a:pPr>
            <a:endParaRPr lang="de-DE" altLang="de-DE" dirty="0" smtClean="0"/>
          </a:p>
          <a:p>
            <a:pPr marL="514350" indent="-514350" eaLnBrk="1" hangingPunct="1">
              <a:buFont typeface="+mj-lt"/>
              <a:buAutoNum type="arabicPeriod"/>
            </a:pPr>
            <a:r>
              <a:rPr lang="de-DE" altLang="de-DE" dirty="0" err="1" smtClean="0"/>
              <a:t>Where</a:t>
            </a:r>
            <a:r>
              <a:rPr lang="de-DE" altLang="de-DE" dirty="0" smtClean="0"/>
              <a:t> </a:t>
            </a:r>
            <a:r>
              <a:rPr lang="de-DE" altLang="de-DE" dirty="0" err="1"/>
              <a:t>and</a:t>
            </a:r>
            <a:r>
              <a:rPr lang="de-DE" altLang="de-DE" dirty="0"/>
              <a:t> </a:t>
            </a:r>
            <a:r>
              <a:rPr lang="de-DE" altLang="de-DE" dirty="0" err="1"/>
              <a:t>to</a:t>
            </a:r>
            <a:r>
              <a:rPr lang="de-DE" altLang="de-DE" dirty="0"/>
              <a:t> </a:t>
            </a:r>
            <a:r>
              <a:rPr lang="de-DE" altLang="de-DE" dirty="0" err="1"/>
              <a:t>what</a:t>
            </a:r>
            <a:r>
              <a:rPr lang="de-DE" altLang="de-DE" dirty="0"/>
              <a:t> </a:t>
            </a:r>
            <a:r>
              <a:rPr lang="de-DE" altLang="de-DE" dirty="0" err="1"/>
              <a:t>extent</a:t>
            </a:r>
            <a:r>
              <a:rPr lang="de-DE" altLang="de-DE" dirty="0"/>
              <a:t> </a:t>
            </a:r>
            <a:r>
              <a:rPr lang="de-DE" altLang="de-DE" dirty="0" err="1"/>
              <a:t>are</a:t>
            </a:r>
            <a:r>
              <a:rPr lang="de-DE" altLang="de-DE" dirty="0"/>
              <a:t> </a:t>
            </a:r>
            <a:r>
              <a:rPr lang="de-DE" altLang="de-DE" dirty="0" err="1"/>
              <a:t>the</a:t>
            </a:r>
            <a:r>
              <a:rPr lang="de-DE" altLang="de-DE" dirty="0"/>
              <a:t> </a:t>
            </a:r>
            <a:r>
              <a:rPr lang="de-DE" altLang="de-DE" dirty="0" err="1"/>
              <a:t>publications</a:t>
            </a:r>
            <a:r>
              <a:rPr lang="de-DE" altLang="de-DE" dirty="0"/>
              <a:t> </a:t>
            </a:r>
            <a:r>
              <a:rPr lang="de-DE" altLang="de-DE" dirty="0" err="1"/>
              <a:t>of</a:t>
            </a:r>
            <a:r>
              <a:rPr lang="de-DE" altLang="de-DE" dirty="0"/>
              <a:t> </a:t>
            </a:r>
            <a:r>
              <a:rPr lang="de-DE" altLang="de-DE" dirty="0" err="1"/>
              <a:t>the</a:t>
            </a:r>
            <a:r>
              <a:rPr lang="de-DE" altLang="de-DE" dirty="0"/>
              <a:t> </a:t>
            </a:r>
            <a:r>
              <a:rPr lang="de-DE" altLang="de-DE" dirty="0" err="1"/>
              <a:t>institutions</a:t>
            </a:r>
            <a:r>
              <a:rPr lang="de-DE" altLang="de-DE" dirty="0"/>
              <a:t> </a:t>
            </a:r>
            <a:r>
              <a:rPr lang="de-DE" altLang="de-DE" dirty="0" err="1"/>
              <a:t>of</a:t>
            </a:r>
            <a:r>
              <a:rPr lang="de-DE" altLang="de-DE" dirty="0"/>
              <a:t> </a:t>
            </a:r>
            <a:r>
              <a:rPr lang="de-DE" altLang="de-DE" dirty="0" err="1"/>
              <a:t>the</a:t>
            </a:r>
            <a:r>
              <a:rPr lang="de-DE" altLang="de-DE" dirty="0"/>
              <a:t> Leibniz </a:t>
            </a:r>
            <a:r>
              <a:rPr lang="de-DE" altLang="de-DE" dirty="0" err="1"/>
              <a:t>Association</a:t>
            </a:r>
            <a:r>
              <a:rPr lang="de-DE" altLang="de-DE" dirty="0"/>
              <a:t> </a:t>
            </a:r>
            <a:r>
              <a:rPr lang="de-DE" altLang="de-DE" dirty="0" err="1"/>
              <a:t>covered</a:t>
            </a:r>
            <a:r>
              <a:rPr lang="de-DE" altLang="de-DE" dirty="0"/>
              <a:t> on </a:t>
            </a:r>
            <a:r>
              <a:rPr lang="de-DE" altLang="de-DE" dirty="0" err="1"/>
              <a:t>social</a:t>
            </a:r>
            <a:r>
              <a:rPr lang="de-DE" altLang="de-DE" dirty="0"/>
              <a:t> </a:t>
            </a:r>
            <a:r>
              <a:rPr lang="de-DE" altLang="de-DE" dirty="0" err="1"/>
              <a:t>media</a:t>
            </a:r>
            <a:r>
              <a:rPr lang="de-DE" altLang="de-DE" dirty="0"/>
              <a:t> </a:t>
            </a:r>
            <a:r>
              <a:rPr lang="de-DE" altLang="de-DE" dirty="0" err="1"/>
              <a:t>platforms</a:t>
            </a:r>
            <a:r>
              <a:rPr lang="de-DE" altLang="de-DE" dirty="0"/>
              <a:t>? </a:t>
            </a:r>
            <a:endParaRPr lang="de-DE" altLang="de-DE" dirty="0" smtClean="0"/>
          </a:p>
          <a:p>
            <a:pPr marL="514350" indent="-514350" eaLnBrk="1" hangingPunct="1">
              <a:buFont typeface="+mj-lt"/>
              <a:buAutoNum type="arabicPeriod"/>
            </a:pPr>
            <a:endParaRPr lang="de-DE" altLang="de-DE" dirty="0"/>
          </a:p>
          <a:p>
            <a:pPr marL="514350" indent="-514350" eaLnBrk="1" hangingPunct="1">
              <a:buFont typeface="+mj-lt"/>
              <a:buAutoNum type="arabicPeriod"/>
            </a:pPr>
            <a:r>
              <a:rPr lang="de-DE" altLang="de-DE" dirty="0" err="1" smtClean="0"/>
              <a:t>What</a:t>
            </a:r>
            <a:r>
              <a:rPr lang="de-DE" altLang="de-DE" dirty="0" smtClean="0"/>
              <a:t> </a:t>
            </a:r>
            <a:r>
              <a:rPr lang="de-DE" altLang="de-DE" dirty="0" err="1"/>
              <a:t>impact</a:t>
            </a:r>
            <a:r>
              <a:rPr lang="de-DE" altLang="de-DE" dirty="0"/>
              <a:t> do </a:t>
            </a:r>
            <a:r>
              <a:rPr lang="de-DE" altLang="de-DE" dirty="0" err="1"/>
              <a:t>publications</a:t>
            </a:r>
            <a:r>
              <a:rPr lang="de-DE" altLang="de-DE" dirty="0"/>
              <a:t> </a:t>
            </a:r>
            <a:r>
              <a:rPr lang="de-DE" altLang="de-DE" dirty="0" err="1"/>
              <a:t>of</a:t>
            </a:r>
            <a:r>
              <a:rPr lang="de-DE" altLang="de-DE" dirty="0"/>
              <a:t> </a:t>
            </a:r>
            <a:r>
              <a:rPr lang="de-DE" altLang="de-DE" dirty="0" err="1"/>
              <a:t>the</a:t>
            </a:r>
            <a:r>
              <a:rPr lang="de-DE" altLang="de-DE" dirty="0"/>
              <a:t> </a:t>
            </a:r>
            <a:r>
              <a:rPr lang="de-DE" altLang="de-DE" dirty="0" err="1"/>
              <a:t>members</a:t>
            </a:r>
            <a:r>
              <a:rPr lang="de-DE" altLang="de-DE" dirty="0"/>
              <a:t> </a:t>
            </a:r>
            <a:r>
              <a:rPr lang="de-DE" altLang="de-DE" dirty="0" err="1"/>
              <a:t>of</a:t>
            </a:r>
            <a:r>
              <a:rPr lang="de-DE" altLang="de-DE" dirty="0"/>
              <a:t> </a:t>
            </a:r>
            <a:r>
              <a:rPr lang="de-DE" altLang="de-DE" dirty="0" err="1"/>
              <a:t>the</a:t>
            </a:r>
            <a:r>
              <a:rPr lang="de-DE" altLang="de-DE" dirty="0"/>
              <a:t> Leibniz </a:t>
            </a:r>
            <a:r>
              <a:rPr lang="de-DE" altLang="de-DE" dirty="0" err="1"/>
              <a:t>Association</a:t>
            </a:r>
            <a:r>
              <a:rPr lang="de-DE" altLang="de-DE" dirty="0"/>
              <a:t> </a:t>
            </a:r>
            <a:r>
              <a:rPr lang="de-DE" altLang="de-DE" dirty="0" err="1"/>
              <a:t>have</a:t>
            </a:r>
            <a:r>
              <a:rPr lang="de-DE" altLang="de-DE" dirty="0"/>
              <a:t> on </a:t>
            </a:r>
            <a:r>
              <a:rPr lang="de-DE" altLang="de-DE" dirty="0" err="1"/>
              <a:t>users</a:t>
            </a:r>
            <a:r>
              <a:rPr lang="de-DE" altLang="de-DE" dirty="0"/>
              <a:t> (i.e., </a:t>
            </a:r>
            <a:r>
              <a:rPr lang="de-DE" altLang="de-DE" dirty="0" err="1"/>
              <a:t>altmetrics</a:t>
            </a:r>
            <a:r>
              <a:rPr lang="de-DE" altLang="de-DE" dirty="0" smtClean="0"/>
              <a:t>)?</a:t>
            </a:r>
          </a:p>
          <a:p>
            <a:pPr marL="514350" indent="-514350" eaLnBrk="1" hangingPunct="1">
              <a:buFont typeface="+mj-lt"/>
              <a:buAutoNum type="arabicPeriod"/>
            </a:pPr>
            <a:endParaRPr lang="de-DE" altLang="de-DE" dirty="0"/>
          </a:p>
          <a:p>
            <a:pPr marL="514350" indent="-514350" eaLnBrk="1" hangingPunct="1">
              <a:buFont typeface="+mj-lt"/>
              <a:buAutoNum type="arabicPeriod"/>
            </a:pPr>
            <a:r>
              <a:rPr lang="de-DE" altLang="de-DE" dirty="0" err="1" smtClean="0"/>
              <a:t>What</a:t>
            </a:r>
            <a:r>
              <a:rPr lang="de-DE" altLang="de-DE" dirty="0" smtClean="0"/>
              <a:t> </a:t>
            </a:r>
            <a:r>
              <a:rPr lang="de-DE" altLang="de-DE" dirty="0" err="1" smtClean="0"/>
              <a:t>tools</a:t>
            </a:r>
            <a:r>
              <a:rPr lang="de-DE" altLang="de-DE" dirty="0" smtClean="0"/>
              <a:t> </a:t>
            </a:r>
            <a:r>
              <a:rPr lang="de-DE" altLang="de-DE" dirty="0" err="1" smtClean="0"/>
              <a:t>can</a:t>
            </a:r>
            <a:r>
              <a:rPr lang="de-DE" altLang="de-DE" dirty="0" smtClean="0"/>
              <a:t> </a:t>
            </a:r>
            <a:r>
              <a:rPr lang="de-DE" altLang="de-DE" dirty="0" err="1" smtClean="0"/>
              <a:t>be</a:t>
            </a:r>
            <a:r>
              <a:rPr lang="de-DE" altLang="de-DE" dirty="0" smtClean="0"/>
              <a:t> </a:t>
            </a:r>
            <a:r>
              <a:rPr lang="de-DE" altLang="de-DE" dirty="0" err="1" smtClean="0"/>
              <a:t>used</a:t>
            </a:r>
            <a:r>
              <a:rPr lang="de-DE" altLang="de-DE" dirty="0" smtClean="0"/>
              <a:t> </a:t>
            </a:r>
            <a:r>
              <a:rPr lang="de-DE" altLang="de-DE" dirty="0" err="1" smtClean="0"/>
              <a:t>to</a:t>
            </a:r>
            <a:r>
              <a:rPr lang="de-DE" altLang="de-DE" dirty="0" smtClean="0"/>
              <a:t> </a:t>
            </a:r>
            <a:r>
              <a:rPr lang="de-DE" altLang="de-DE" dirty="0" err="1" smtClean="0"/>
              <a:t>assess</a:t>
            </a:r>
            <a:r>
              <a:rPr lang="de-DE" altLang="de-DE" dirty="0" smtClean="0"/>
              <a:t> </a:t>
            </a:r>
            <a:r>
              <a:rPr lang="de-DE" altLang="de-DE" dirty="0" err="1" smtClean="0"/>
              <a:t>research</a:t>
            </a:r>
            <a:r>
              <a:rPr lang="de-DE" altLang="de-DE" dirty="0" smtClean="0"/>
              <a:t> </a:t>
            </a:r>
            <a:r>
              <a:rPr lang="de-DE" altLang="de-DE" dirty="0" err="1" smtClean="0"/>
              <a:t>impact</a:t>
            </a:r>
            <a:r>
              <a:rPr lang="de-DE" altLang="de-DE" dirty="0" smtClean="0"/>
              <a:t>? </a:t>
            </a:r>
            <a:r>
              <a:rPr lang="de-DE" altLang="de-DE" dirty="0" err="1" smtClean="0"/>
              <a:t>What</a:t>
            </a:r>
            <a:r>
              <a:rPr lang="de-DE" altLang="de-DE" dirty="0" smtClean="0"/>
              <a:t> </a:t>
            </a:r>
            <a:r>
              <a:rPr lang="de-DE" altLang="de-DE" dirty="0" err="1" smtClean="0"/>
              <a:t>challenges</a:t>
            </a:r>
            <a:r>
              <a:rPr lang="de-DE" altLang="de-DE" dirty="0" smtClean="0"/>
              <a:t> </a:t>
            </a:r>
            <a:r>
              <a:rPr lang="de-DE" altLang="de-DE" dirty="0" err="1" smtClean="0"/>
              <a:t>might</a:t>
            </a:r>
            <a:r>
              <a:rPr lang="de-DE" altLang="de-DE" dirty="0" smtClean="0"/>
              <a:t> </a:t>
            </a:r>
            <a:r>
              <a:rPr lang="de-DE" altLang="de-DE" dirty="0" err="1" smtClean="0"/>
              <a:t>occur</a:t>
            </a:r>
            <a:r>
              <a:rPr lang="de-DE" altLang="de-DE" dirty="0" smtClean="0"/>
              <a:t>?</a:t>
            </a:r>
          </a:p>
          <a:p>
            <a:pPr eaLnBrk="1" hangingPunct="1"/>
            <a:endParaRPr lang="de-DE" altLang="de-DE" dirty="0" smtClean="0"/>
          </a:p>
          <a:p>
            <a:pPr eaLnBrk="1" hangingPunct="1"/>
            <a:endParaRPr lang="de-DE" altLang="de-DE" dirty="0"/>
          </a:p>
          <a:p>
            <a:pPr marL="285750" lvl="0" indent="-285750">
              <a:buFont typeface="Arial" panose="020B0604020202020204" pitchFamily="34" charset="0"/>
              <a:buChar char="•"/>
            </a:pPr>
            <a:endParaRPr lang="de-DE"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5</a:t>
            </a:fld>
            <a:endParaRPr lang="de-DE"/>
          </a:p>
        </p:txBody>
      </p:sp>
      <p:pic>
        <p:nvPicPr>
          <p:cNvPr id="2050" name="Picture 2" descr="C:\Users\peters isabella\AppData\Local\Microsoft\Windows\Temporary Internet Files\Content.IE5\USNLJRC7\MC900433797[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380722" y="275449"/>
            <a:ext cx="2285714" cy="228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103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Methods</a:t>
            </a:r>
            <a:endParaRPr lang="de-DE" dirty="0"/>
          </a:p>
        </p:txBody>
      </p:sp>
      <p:sp>
        <p:nvSpPr>
          <p:cNvPr id="3" name="Inhaltsplatzhalter 2"/>
          <p:cNvSpPr>
            <a:spLocks noGrp="1"/>
          </p:cNvSpPr>
          <p:nvPr>
            <p:ph idx="1"/>
          </p:nvPr>
        </p:nvSpPr>
        <p:spPr>
          <a:xfrm>
            <a:off x="866776" y="2483937"/>
            <a:ext cx="6865519" cy="5642570"/>
          </a:xfrm>
        </p:spPr>
        <p:txBody>
          <a:bodyPr/>
          <a:lstStyle/>
          <a:p>
            <a:pPr marL="514350" indent="-514350" eaLnBrk="1" hangingPunct="1">
              <a:buFont typeface="+mj-lt"/>
              <a:buAutoNum type="arabicPeriod"/>
            </a:pPr>
            <a:r>
              <a:rPr lang="de-DE" altLang="de-DE" dirty="0" err="1" smtClean="0"/>
              <a:t>Webometric</a:t>
            </a:r>
            <a:r>
              <a:rPr lang="de-DE" altLang="de-DE" dirty="0" smtClean="0"/>
              <a:t> </a:t>
            </a:r>
            <a:r>
              <a:rPr lang="de-DE" altLang="de-DE" dirty="0"/>
              <a:t>Analyst </a:t>
            </a:r>
            <a:endParaRPr lang="de-DE" altLang="de-DE" dirty="0" smtClean="0"/>
          </a:p>
          <a:p>
            <a:pPr lvl="1" indent="0">
              <a:buNone/>
            </a:pPr>
            <a:r>
              <a:rPr lang="de-DE" altLang="de-DE" dirty="0" smtClean="0"/>
              <a:t>	</a:t>
            </a:r>
            <a:r>
              <a:rPr lang="de-DE" altLang="de-DE" dirty="0" smtClean="0">
                <a:sym typeface="Wingdings" panose="05000000000000000000" pitchFamily="2" charset="2"/>
              </a:rPr>
              <a:t> </a:t>
            </a:r>
            <a:r>
              <a:rPr lang="de-DE" altLang="de-DE" dirty="0" err="1" smtClean="0"/>
              <a:t>for</a:t>
            </a:r>
            <a:r>
              <a:rPr lang="de-DE" altLang="de-DE" dirty="0" smtClean="0"/>
              <a:t> </a:t>
            </a:r>
            <a:r>
              <a:rPr lang="de-DE" altLang="de-DE" dirty="0" err="1"/>
              <a:t>the</a:t>
            </a:r>
            <a:r>
              <a:rPr lang="de-DE" altLang="de-DE" dirty="0"/>
              <a:t> </a:t>
            </a:r>
            <a:r>
              <a:rPr lang="de-DE" altLang="de-DE" dirty="0" err="1" smtClean="0"/>
              <a:t>collection</a:t>
            </a:r>
            <a:r>
              <a:rPr lang="de-DE" altLang="de-DE" dirty="0" smtClean="0"/>
              <a:t> </a:t>
            </a:r>
            <a:r>
              <a:rPr lang="de-DE" altLang="de-DE" dirty="0" err="1"/>
              <a:t>of</a:t>
            </a:r>
            <a:r>
              <a:rPr lang="de-DE" altLang="de-DE" dirty="0"/>
              <a:t> </a:t>
            </a:r>
            <a:r>
              <a:rPr lang="de-DE" altLang="de-DE" dirty="0" err="1"/>
              <a:t>missing</a:t>
            </a:r>
            <a:r>
              <a:rPr lang="de-DE" altLang="de-DE" dirty="0"/>
              <a:t> </a:t>
            </a:r>
          </a:p>
          <a:p>
            <a:pPr lvl="1" indent="0">
              <a:buNone/>
            </a:pPr>
            <a:r>
              <a:rPr lang="de-DE" altLang="de-DE" dirty="0"/>
              <a:t> </a:t>
            </a:r>
            <a:r>
              <a:rPr lang="de-DE" altLang="de-DE" dirty="0" smtClean="0"/>
              <a:t>            DOIs via </a:t>
            </a:r>
            <a:r>
              <a:rPr lang="de-DE" altLang="de-DE" dirty="0" err="1" smtClean="0"/>
              <a:t>Crossref</a:t>
            </a:r>
            <a:endParaRPr lang="de-DE" altLang="de-DE" dirty="0"/>
          </a:p>
          <a:p>
            <a:pPr marL="514350" indent="-514350" eaLnBrk="1" hangingPunct="1">
              <a:buFont typeface="+mj-lt"/>
              <a:buAutoNum type="arabicPeriod"/>
            </a:pPr>
            <a:endParaRPr lang="de-DE" altLang="de-DE" dirty="0" smtClean="0"/>
          </a:p>
          <a:p>
            <a:pPr marL="514350" indent="-514350" eaLnBrk="1" hangingPunct="1">
              <a:buFont typeface="+mj-lt"/>
              <a:buAutoNum type="arabicPeriod"/>
            </a:pPr>
            <a:r>
              <a:rPr lang="de-DE" altLang="de-DE" dirty="0" err="1" smtClean="0"/>
              <a:t>Checked</a:t>
            </a:r>
            <a:r>
              <a:rPr lang="de-DE" altLang="de-DE" dirty="0" smtClean="0"/>
              <a:t> DOIs </a:t>
            </a:r>
            <a:r>
              <a:rPr lang="de-DE" altLang="de-DE" dirty="0" err="1" smtClean="0"/>
              <a:t>and</a:t>
            </a:r>
            <a:r>
              <a:rPr lang="de-DE" altLang="de-DE" dirty="0" smtClean="0"/>
              <a:t> </a:t>
            </a:r>
            <a:r>
              <a:rPr lang="de-DE" altLang="de-DE" dirty="0" err="1" smtClean="0"/>
              <a:t>retrieved</a:t>
            </a:r>
            <a:r>
              <a:rPr lang="de-DE" altLang="de-DE" dirty="0" smtClean="0"/>
              <a:t> DOIs</a:t>
            </a:r>
          </a:p>
          <a:p>
            <a:pPr marL="514350" indent="-514350" eaLnBrk="1" hangingPunct="1">
              <a:buFont typeface="+mj-lt"/>
              <a:buAutoNum type="arabicPeriod"/>
            </a:pPr>
            <a:endParaRPr lang="de-DE" altLang="de-DE" dirty="0" smtClean="0"/>
          </a:p>
          <a:p>
            <a:pPr marL="514350" indent="-514350" eaLnBrk="1" hangingPunct="1">
              <a:buFont typeface="+mj-lt"/>
              <a:buAutoNum type="arabicPeriod"/>
            </a:pPr>
            <a:r>
              <a:rPr lang="de-DE" altLang="de-DE" dirty="0" err="1" smtClean="0"/>
              <a:t>ImpactStory</a:t>
            </a:r>
            <a:r>
              <a:rPr lang="de-DE" altLang="de-DE" dirty="0" smtClean="0"/>
              <a:t> </a:t>
            </a:r>
          </a:p>
          <a:p>
            <a:r>
              <a:rPr lang="de-DE" altLang="de-DE" dirty="0"/>
              <a:t>	</a:t>
            </a:r>
            <a:r>
              <a:rPr lang="de-DE" altLang="de-DE" dirty="0" smtClean="0">
                <a:sym typeface="Wingdings" panose="05000000000000000000" pitchFamily="2" charset="2"/>
              </a:rPr>
              <a:t> </a:t>
            </a:r>
            <a:r>
              <a:rPr lang="de-DE" altLang="de-DE" dirty="0" err="1" smtClean="0"/>
              <a:t>for</a:t>
            </a:r>
            <a:r>
              <a:rPr lang="de-DE" altLang="de-DE" dirty="0" smtClean="0"/>
              <a:t> </a:t>
            </a:r>
            <a:r>
              <a:rPr lang="de-DE" altLang="de-DE" dirty="0" err="1"/>
              <a:t>the</a:t>
            </a:r>
            <a:r>
              <a:rPr lang="de-DE" altLang="de-DE" dirty="0"/>
              <a:t> </a:t>
            </a:r>
            <a:r>
              <a:rPr lang="de-DE" altLang="de-DE" dirty="0" err="1"/>
              <a:t>collection</a:t>
            </a:r>
            <a:r>
              <a:rPr lang="de-DE" altLang="de-DE" dirty="0"/>
              <a:t> </a:t>
            </a:r>
            <a:r>
              <a:rPr lang="de-DE" altLang="de-DE" dirty="0" err="1" smtClean="0"/>
              <a:t>of</a:t>
            </a:r>
            <a:r>
              <a:rPr lang="de-DE" altLang="de-DE" dirty="0" smtClean="0"/>
              <a:t> </a:t>
            </a:r>
            <a:r>
              <a:rPr lang="de-DE" altLang="de-DE" dirty="0"/>
              <a:t>DOI-</a:t>
            </a:r>
            <a:r>
              <a:rPr lang="de-DE" altLang="de-DE" dirty="0" err="1"/>
              <a:t>based</a:t>
            </a:r>
            <a:r>
              <a:rPr lang="de-DE" altLang="de-DE" dirty="0"/>
              <a:t> </a:t>
            </a:r>
            <a:endParaRPr lang="de-DE" altLang="de-DE" dirty="0" smtClean="0"/>
          </a:p>
          <a:p>
            <a:pPr lvl="1" indent="0">
              <a:buNone/>
            </a:pPr>
            <a:r>
              <a:rPr lang="de-DE" altLang="de-DE" dirty="0"/>
              <a:t>	 </a:t>
            </a:r>
            <a:r>
              <a:rPr lang="de-DE" altLang="de-DE" dirty="0" smtClean="0"/>
              <a:t>    </a:t>
            </a:r>
            <a:r>
              <a:rPr lang="de-DE" altLang="de-DE" dirty="0" err="1" smtClean="0"/>
              <a:t>altmetrics</a:t>
            </a:r>
            <a:r>
              <a:rPr lang="de-DE" altLang="de-DE" dirty="0" smtClean="0"/>
              <a:t> </a:t>
            </a:r>
            <a:r>
              <a:rPr lang="de-DE" altLang="de-DE" dirty="0" err="1" smtClean="0"/>
              <a:t>data</a:t>
            </a:r>
            <a:r>
              <a:rPr lang="de-DE" altLang="de-DE" dirty="0"/>
              <a:t> </a:t>
            </a:r>
            <a:r>
              <a:rPr lang="de-DE" altLang="de-DE" dirty="0" smtClean="0"/>
              <a:t>(e.g</a:t>
            </a:r>
            <a:r>
              <a:rPr lang="de-DE" altLang="de-DE" dirty="0"/>
              <a:t>., Twitter 	 </a:t>
            </a:r>
            <a:r>
              <a:rPr lang="de-DE" altLang="de-DE" dirty="0" smtClean="0"/>
              <a:t>    </a:t>
            </a:r>
            <a:r>
              <a:rPr lang="de-DE" altLang="de-DE" dirty="0" err="1" smtClean="0"/>
              <a:t>mentions</a:t>
            </a:r>
            <a:r>
              <a:rPr lang="de-DE" altLang="de-DE" dirty="0"/>
              <a:t>, </a:t>
            </a:r>
            <a:r>
              <a:rPr lang="de-DE" altLang="de-DE" dirty="0" err="1"/>
              <a:t>Mendeley</a:t>
            </a:r>
            <a:r>
              <a:rPr lang="de-DE" altLang="de-DE" dirty="0"/>
              <a:t> </a:t>
            </a:r>
            <a:r>
              <a:rPr lang="de-DE" altLang="de-DE" dirty="0" err="1"/>
              <a:t>readers</a:t>
            </a:r>
            <a:r>
              <a:rPr lang="de-DE" altLang="de-DE" dirty="0"/>
              <a:t>)</a:t>
            </a:r>
          </a:p>
          <a:p>
            <a:pPr marL="285750" lvl="0" indent="-285750">
              <a:buFont typeface="Arial" panose="020B0604020202020204" pitchFamily="34" charset="0"/>
              <a:buChar char="•"/>
            </a:pPr>
            <a:endParaRPr lang="de-DE"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6</a:t>
            </a:fld>
            <a:endParaRPr lang="de-DE"/>
          </a:p>
        </p:txBody>
      </p:sp>
      <p:pic>
        <p:nvPicPr>
          <p:cNvPr id="5"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3399"/>
          <a:stretch/>
        </p:blipFill>
        <p:spPr bwMode="auto">
          <a:xfrm>
            <a:off x="8405481" y="4953194"/>
            <a:ext cx="4535151" cy="9117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pic>
        <p:nvPicPr>
          <p:cNvPr id="6"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b="5276"/>
          <a:stretch/>
        </p:blipFill>
        <p:spPr bwMode="auto">
          <a:xfrm>
            <a:off x="7772718" y="3262340"/>
            <a:ext cx="5026886" cy="1438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pic>
        <p:nvPicPr>
          <p:cNvPr id="3074" name="Picture 2" descr="C:\Users\peters isabella\AppData\Local\Microsoft\Windows\Temporary Internet Files\Content.IE5\TKEI1D81\MC900442128[1].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0398455" y="123826"/>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224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p:cNvSpPr txBox="1">
            <a:spLocks/>
          </p:cNvSpPr>
          <p:nvPr/>
        </p:nvSpPr>
        <p:spPr bwMode="auto">
          <a:xfrm>
            <a:off x="866776" y="2483937"/>
            <a:ext cx="6320087" cy="7058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1241425" rtl="0" fontAlgn="base">
              <a:lnSpc>
                <a:spcPts val="4000"/>
              </a:lnSpc>
              <a:spcBef>
                <a:spcPct val="0"/>
              </a:spcBef>
              <a:spcAft>
                <a:spcPct val="0"/>
              </a:spcAft>
              <a:defRPr sz="2800">
                <a:solidFill>
                  <a:schemeClr val="tx1"/>
                </a:solidFill>
                <a:latin typeface="+mn-lt"/>
                <a:ea typeface="+mn-ea"/>
                <a:cs typeface="+mn-cs"/>
              </a:defRPr>
            </a:lvl1pPr>
            <a:lvl2pPr marL="355600" indent="-354013" algn="l" defTabSz="1241425" rtl="0" fontAlgn="base">
              <a:lnSpc>
                <a:spcPts val="4000"/>
              </a:lnSpc>
              <a:spcBef>
                <a:spcPct val="0"/>
              </a:spcBef>
              <a:spcAft>
                <a:spcPct val="0"/>
              </a:spcAft>
              <a:buFont typeface="Symbol" pitchFamily="18" charset="2"/>
              <a:buChar char="·"/>
              <a:defRPr sz="2800">
                <a:solidFill>
                  <a:schemeClr val="tx1"/>
                </a:solidFill>
                <a:latin typeface="+mn-lt"/>
              </a:defRPr>
            </a:lvl2pPr>
            <a:lvl3pPr marL="717550"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3pPr>
            <a:lvl4pPr marL="1076325" indent="-357188" algn="l" defTabSz="1241425" rtl="0" fontAlgn="base">
              <a:lnSpc>
                <a:spcPts val="4000"/>
              </a:lnSpc>
              <a:spcBef>
                <a:spcPct val="0"/>
              </a:spcBef>
              <a:spcAft>
                <a:spcPct val="0"/>
              </a:spcAft>
              <a:buFont typeface="Symbol" pitchFamily="18" charset="2"/>
              <a:buChar char="·"/>
              <a:defRPr sz="2800">
                <a:solidFill>
                  <a:schemeClr val="tx1"/>
                </a:solidFill>
                <a:latin typeface="+mn-lt"/>
              </a:defRPr>
            </a:lvl4pPr>
            <a:lvl5pPr marL="1438275"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5pPr>
            <a:lvl6pPr marL="1895475"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6pPr>
            <a:lvl7pPr marL="2352675"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7pPr>
            <a:lvl8pPr marL="2809875"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8pPr>
            <a:lvl9pPr marL="3267075" indent="-360363" algn="l" defTabSz="1241425" rtl="0" fontAlgn="base">
              <a:lnSpc>
                <a:spcPts val="4000"/>
              </a:lnSpc>
              <a:spcBef>
                <a:spcPct val="0"/>
              </a:spcBef>
              <a:spcAft>
                <a:spcPct val="0"/>
              </a:spcAft>
              <a:buFont typeface="Symbol" pitchFamily="18" charset="2"/>
              <a:buChar char="·"/>
              <a:defRPr sz="2800">
                <a:solidFill>
                  <a:schemeClr val="tx1"/>
                </a:solidFill>
                <a:latin typeface="+mn-lt"/>
              </a:defRPr>
            </a:lvl9pPr>
          </a:lstStyle>
          <a:p>
            <a:pPr marL="457200" indent="-457200">
              <a:buFont typeface="Arial" panose="020B0604020202020204" pitchFamily="34" charset="0"/>
              <a:buChar char="•"/>
            </a:pPr>
            <a:r>
              <a:rPr lang="de-DE" altLang="de-DE" kern="0" dirty="0" err="1" smtClean="0"/>
              <a:t>Disciplines</a:t>
            </a:r>
            <a:r>
              <a:rPr lang="de-DE" altLang="de-DE" kern="0" dirty="0" smtClean="0"/>
              <a:t> </a:t>
            </a:r>
            <a:r>
              <a:rPr lang="de-DE" altLang="de-DE" kern="0" dirty="0" err="1" smtClean="0"/>
              <a:t>of</a:t>
            </a:r>
            <a:r>
              <a:rPr lang="de-DE" altLang="de-DE" kern="0" dirty="0" smtClean="0"/>
              <a:t> </a:t>
            </a:r>
            <a:r>
              <a:rPr lang="de-DE" altLang="de-DE" kern="0" dirty="0" err="1" smtClean="0"/>
              <a:t>the</a:t>
            </a:r>
            <a:r>
              <a:rPr lang="de-DE" altLang="de-DE" kern="0" dirty="0" smtClean="0"/>
              <a:t> Leibniz </a:t>
            </a:r>
            <a:r>
              <a:rPr lang="de-DE" altLang="de-DE" kern="0" dirty="0" err="1" smtClean="0"/>
              <a:t>Association</a:t>
            </a:r>
            <a:endParaRPr lang="de-DE" altLang="de-DE" kern="0" dirty="0" smtClean="0"/>
          </a:p>
          <a:p>
            <a:pPr marL="869950" lvl="1" indent="-514350">
              <a:lnSpc>
                <a:spcPct val="100000"/>
              </a:lnSpc>
              <a:buFont typeface="+mj-lt"/>
              <a:buAutoNum type="arabicPeriod"/>
            </a:pPr>
            <a:r>
              <a:rPr lang="de-DE" sz="2400" dirty="0" err="1" smtClean="0"/>
              <a:t>humanities</a:t>
            </a:r>
            <a:r>
              <a:rPr lang="de-DE" sz="2400" dirty="0" smtClean="0"/>
              <a:t> </a:t>
            </a:r>
            <a:r>
              <a:rPr lang="de-DE" sz="2400" dirty="0" err="1"/>
              <a:t>and</a:t>
            </a:r>
            <a:r>
              <a:rPr lang="de-DE" sz="2400" dirty="0"/>
              <a:t> </a:t>
            </a:r>
            <a:r>
              <a:rPr lang="de-DE" sz="2400" dirty="0" err="1"/>
              <a:t>educational</a:t>
            </a:r>
            <a:r>
              <a:rPr lang="de-DE" sz="2400" dirty="0"/>
              <a:t> </a:t>
            </a:r>
            <a:r>
              <a:rPr lang="de-DE" sz="2400" dirty="0" err="1" smtClean="0"/>
              <a:t>research</a:t>
            </a:r>
            <a:endParaRPr lang="de-DE" sz="2400" dirty="0" smtClean="0"/>
          </a:p>
          <a:p>
            <a:pPr marL="869950" lvl="1" indent="-514350">
              <a:lnSpc>
                <a:spcPct val="100000"/>
              </a:lnSpc>
              <a:buFont typeface="+mj-lt"/>
              <a:buAutoNum type="arabicPeriod"/>
            </a:pPr>
            <a:r>
              <a:rPr lang="de-DE" sz="2400" dirty="0" err="1" smtClean="0"/>
              <a:t>economics</a:t>
            </a:r>
            <a:r>
              <a:rPr lang="de-DE" sz="2400" dirty="0"/>
              <a:t>, </a:t>
            </a:r>
            <a:r>
              <a:rPr lang="de-DE" sz="2400" dirty="0" err="1"/>
              <a:t>social</a:t>
            </a:r>
            <a:r>
              <a:rPr lang="de-DE" sz="2400" dirty="0"/>
              <a:t> </a:t>
            </a:r>
            <a:r>
              <a:rPr lang="de-DE" sz="2400" dirty="0" err="1"/>
              <a:t>sciences</a:t>
            </a:r>
            <a:r>
              <a:rPr lang="de-DE" sz="2400" dirty="0"/>
              <a:t>, </a:t>
            </a:r>
            <a:r>
              <a:rPr lang="de-DE" sz="2400" dirty="0" err="1"/>
              <a:t>spatial</a:t>
            </a:r>
            <a:r>
              <a:rPr lang="de-DE" sz="2400" dirty="0"/>
              <a:t> </a:t>
            </a:r>
            <a:r>
              <a:rPr lang="de-DE" sz="2400" dirty="0" err="1" smtClean="0"/>
              <a:t>research</a:t>
            </a:r>
            <a:endParaRPr lang="de-DE" sz="2400" dirty="0" smtClean="0"/>
          </a:p>
          <a:p>
            <a:pPr marL="869950" lvl="1" indent="-514350">
              <a:lnSpc>
                <a:spcPct val="100000"/>
              </a:lnSpc>
              <a:buFont typeface="+mj-lt"/>
              <a:buAutoNum type="arabicPeriod"/>
            </a:pPr>
            <a:r>
              <a:rPr lang="de-DE" sz="2400" dirty="0" err="1" smtClean="0"/>
              <a:t>life</a:t>
            </a:r>
            <a:r>
              <a:rPr lang="de-DE" sz="2400" dirty="0" smtClean="0"/>
              <a:t> </a:t>
            </a:r>
            <a:r>
              <a:rPr lang="de-DE" sz="2400" dirty="0" err="1" smtClean="0"/>
              <a:t>sciences</a:t>
            </a:r>
            <a:endParaRPr lang="de-DE" sz="2400" dirty="0" smtClean="0"/>
          </a:p>
          <a:p>
            <a:pPr marL="869950" lvl="1" indent="-514350">
              <a:lnSpc>
                <a:spcPct val="100000"/>
              </a:lnSpc>
              <a:buFont typeface="+mj-lt"/>
              <a:buAutoNum type="arabicPeriod"/>
            </a:pPr>
            <a:r>
              <a:rPr lang="de-DE" sz="2400" dirty="0" err="1" smtClean="0"/>
              <a:t>mathematics</a:t>
            </a:r>
            <a:r>
              <a:rPr lang="de-DE" sz="2400" dirty="0"/>
              <a:t>, </a:t>
            </a:r>
            <a:r>
              <a:rPr lang="de-DE" sz="2400" dirty="0" err="1"/>
              <a:t>natural</a:t>
            </a:r>
            <a:r>
              <a:rPr lang="de-DE" sz="2400" dirty="0"/>
              <a:t> </a:t>
            </a:r>
            <a:r>
              <a:rPr lang="de-DE" sz="2400" dirty="0" err="1"/>
              <a:t>sciences</a:t>
            </a:r>
            <a:r>
              <a:rPr lang="de-DE" sz="2400" dirty="0"/>
              <a:t>, </a:t>
            </a:r>
            <a:r>
              <a:rPr lang="de-DE" sz="2400" dirty="0" err="1" smtClean="0"/>
              <a:t>engineering</a:t>
            </a:r>
            <a:endParaRPr lang="de-DE" sz="2400" dirty="0" smtClean="0"/>
          </a:p>
          <a:p>
            <a:pPr marL="869950" lvl="1" indent="-514350">
              <a:lnSpc>
                <a:spcPct val="100000"/>
              </a:lnSpc>
              <a:buFont typeface="+mj-lt"/>
              <a:buAutoNum type="arabicPeriod"/>
            </a:pPr>
            <a:r>
              <a:rPr lang="de-DE" sz="2400" dirty="0" smtClean="0"/>
              <a:t>environmental </a:t>
            </a:r>
            <a:r>
              <a:rPr lang="de-DE" sz="2400" dirty="0" err="1" smtClean="0"/>
              <a:t>sciences</a:t>
            </a:r>
            <a:endParaRPr lang="de-DE" sz="2400" dirty="0" smtClean="0"/>
          </a:p>
          <a:p>
            <a:pPr marL="869950" lvl="1" indent="-514350">
              <a:lnSpc>
                <a:spcPct val="100000"/>
              </a:lnSpc>
              <a:buFont typeface="+mj-lt"/>
              <a:buAutoNum type="arabicPeriod"/>
            </a:pPr>
            <a:endParaRPr lang="de-DE" altLang="de-DE" sz="2400" kern="0" dirty="0" smtClean="0"/>
          </a:p>
          <a:p>
            <a:pPr marL="514350" indent="-514350">
              <a:buFont typeface="Arial" panose="020B0604020202020204" pitchFamily="34" charset="0"/>
              <a:buChar char="•"/>
            </a:pPr>
            <a:r>
              <a:rPr lang="de-DE" altLang="de-DE" kern="0" dirty="0" smtClean="0"/>
              <a:t>2-3 </a:t>
            </a:r>
            <a:r>
              <a:rPr lang="de-DE" altLang="de-DE" kern="0" dirty="0" err="1" smtClean="0"/>
              <a:t>institutes</a:t>
            </a:r>
            <a:r>
              <a:rPr lang="de-DE" altLang="de-DE" kern="0" dirty="0" smtClean="0"/>
              <a:t> </a:t>
            </a:r>
            <a:r>
              <a:rPr lang="de-DE" altLang="de-DE" kern="0" dirty="0" err="1" smtClean="0"/>
              <a:t>of</a:t>
            </a:r>
            <a:r>
              <a:rPr lang="de-DE" altLang="de-DE" kern="0" dirty="0" smtClean="0"/>
              <a:t> </a:t>
            </a:r>
            <a:r>
              <a:rPr lang="de-DE" altLang="de-DE" kern="0" dirty="0" err="1" smtClean="0"/>
              <a:t>each</a:t>
            </a:r>
            <a:r>
              <a:rPr lang="de-DE" altLang="de-DE" kern="0" dirty="0" smtClean="0"/>
              <a:t> </a:t>
            </a:r>
            <a:r>
              <a:rPr lang="de-DE" altLang="de-DE" kern="0" dirty="0" err="1" smtClean="0"/>
              <a:t>discipline</a:t>
            </a:r>
            <a:endParaRPr lang="de-DE" altLang="de-DE" kern="0" dirty="0" smtClean="0"/>
          </a:p>
          <a:p>
            <a:pPr marL="514350" indent="-514350">
              <a:buFont typeface="Arial" panose="020B0604020202020204" pitchFamily="34" charset="0"/>
              <a:buChar char="•"/>
            </a:pPr>
            <a:r>
              <a:rPr lang="de-DE" altLang="de-DE" kern="0" dirty="0" err="1" smtClean="0"/>
              <a:t>Articles</a:t>
            </a:r>
            <a:r>
              <a:rPr lang="de-DE" altLang="de-DE" kern="0" dirty="0" smtClean="0"/>
              <a:t> in </a:t>
            </a:r>
            <a:r>
              <a:rPr lang="de-DE" altLang="de-DE" kern="0" dirty="0" err="1" smtClean="0"/>
              <a:t>conferences</a:t>
            </a:r>
            <a:r>
              <a:rPr lang="de-DE" altLang="de-DE" kern="0" dirty="0" smtClean="0"/>
              <a:t>/ </a:t>
            </a:r>
            <a:r>
              <a:rPr lang="de-DE" altLang="de-DE" kern="0" dirty="0" err="1" smtClean="0"/>
              <a:t>journals</a:t>
            </a:r>
            <a:r>
              <a:rPr lang="de-DE" altLang="de-DE" kern="0" dirty="0" smtClean="0"/>
              <a:t> </a:t>
            </a:r>
            <a:r>
              <a:rPr lang="de-DE" altLang="de-DE" kern="0" dirty="0" err="1" smtClean="0"/>
              <a:t>and</a:t>
            </a:r>
            <a:r>
              <a:rPr lang="de-DE" altLang="de-DE" kern="0" dirty="0" smtClean="0"/>
              <a:t> </a:t>
            </a:r>
            <a:r>
              <a:rPr lang="de-DE" altLang="de-DE" kern="0" dirty="0" err="1" smtClean="0"/>
              <a:t>book</a:t>
            </a:r>
            <a:r>
              <a:rPr lang="de-DE" altLang="de-DE" kern="0" dirty="0" smtClean="0"/>
              <a:t> </a:t>
            </a:r>
            <a:r>
              <a:rPr lang="de-DE" altLang="de-DE" kern="0" dirty="0" err="1" smtClean="0"/>
              <a:t>chapters</a:t>
            </a:r>
            <a:endParaRPr lang="de-DE" altLang="de-DE" kern="0" dirty="0" smtClean="0"/>
          </a:p>
          <a:p>
            <a:pPr marL="514350" indent="-514350">
              <a:buFont typeface="Arial" panose="020B0604020202020204" pitchFamily="34" charset="0"/>
              <a:buChar char="•"/>
            </a:pPr>
            <a:r>
              <a:rPr lang="de-DE" altLang="de-DE" kern="0" dirty="0" err="1" smtClean="0"/>
              <a:t>Publication</a:t>
            </a:r>
            <a:r>
              <a:rPr lang="de-DE" altLang="de-DE" kern="0" dirty="0" smtClean="0"/>
              <a:t> </a:t>
            </a:r>
            <a:r>
              <a:rPr lang="de-DE" altLang="de-DE" kern="0" dirty="0" err="1" smtClean="0"/>
              <a:t>years</a:t>
            </a:r>
            <a:r>
              <a:rPr lang="de-DE" altLang="de-DE" kern="0" dirty="0" smtClean="0"/>
              <a:t>: 2011, 2012</a:t>
            </a:r>
          </a:p>
          <a:p>
            <a:endParaRPr lang="de-DE" altLang="de-DE" kern="0" dirty="0" smtClean="0"/>
          </a:p>
          <a:p>
            <a:endParaRPr lang="de-DE" altLang="de-DE" kern="0" dirty="0" smtClean="0"/>
          </a:p>
          <a:p>
            <a:pPr marL="285750" indent="-285750">
              <a:buFont typeface="Arial" panose="020B0604020202020204" pitchFamily="34" charset="0"/>
              <a:buChar char="•"/>
            </a:pPr>
            <a:endParaRPr lang="de-DE" kern="0" dirty="0"/>
          </a:p>
        </p:txBody>
      </p:sp>
      <p:sp>
        <p:nvSpPr>
          <p:cNvPr id="2" name="Titel 1"/>
          <p:cNvSpPr>
            <a:spLocks noGrp="1"/>
          </p:cNvSpPr>
          <p:nvPr>
            <p:ph type="title"/>
          </p:nvPr>
        </p:nvSpPr>
        <p:spPr/>
        <p:txBody>
          <a:bodyPr/>
          <a:lstStyle/>
          <a:p>
            <a:r>
              <a:rPr lang="de-DE" dirty="0" smtClean="0"/>
              <a:t>Data</a:t>
            </a:r>
            <a:endParaRPr lang="de-DE" dirty="0"/>
          </a:p>
        </p:txBody>
      </p:sp>
      <p:sp>
        <p:nvSpPr>
          <p:cNvPr id="3" name="Inhaltsplatzhalter 2"/>
          <p:cNvSpPr>
            <a:spLocks noGrp="1"/>
          </p:cNvSpPr>
          <p:nvPr>
            <p:ph idx="1"/>
          </p:nvPr>
        </p:nvSpPr>
        <p:spPr>
          <a:xfrm>
            <a:off x="866775" y="2483937"/>
            <a:ext cx="11268075" cy="2051844"/>
          </a:xfrm>
        </p:spPr>
        <p:txBody>
          <a:bodyPr/>
          <a:lstStyle/>
          <a:p>
            <a:pPr eaLnBrk="1" hangingPunct="1"/>
            <a:endParaRPr lang="en-US" dirty="0" smtClean="0"/>
          </a:p>
          <a:p>
            <a:pPr eaLnBrk="1" hangingPunct="1"/>
            <a:endParaRPr lang="en-US" dirty="0"/>
          </a:p>
          <a:p>
            <a:pPr eaLnBrk="1" hangingPunct="1"/>
            <a:endParaRPr lang="en-US" dirty="0" smtClean="0"/>
          </a:p>
          <a:p>
            <a:pPr eaLnBrk="1" hangingPunct="1"/>
            <a:endParaRPr lang="en-US"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7</a:t>
            </a:fld>
            <a:endParaRPr lang="de-DE"/>
          </a:p>
        </p:txBody>
      </p:sp>
      <p:pic>
        <p:nvPicPr>
          <p:cNvPr id="5" name="Picture 2" descr="C:\Users\peters isabella\AppData\Local\Microsoft\Windows\Temporary Internet Files\Content.IE5\TKEI1D81\MC900442128[1].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398455" y="123826"/>
            <a:ext cx="2286000" cy="2286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elle 5"/>
          <p:cNvGraphicFramePr>
            <a:graphicFrameLocks noGrp="1"/>
          </p:cNvGraphicFramePr>
          <p:nvPr>
            <p:extLst>
              <p:ext uri="{D42A27DB-BD31-4B8C-83A1-F6EECF244321}">
                <p14:modId xmlns:p14="http://schemas.microsoft.com/office/powerpoint/2010/main" val="3605750173"/>
              </p:ext>
            </p:extLst>
          </p:nvPr>
        </p:nvGraphicFramePr>
        <p:xfrm>
          <a:off x="7417793" y="4122909"/>
          <a:ext cx="5314788" cy="1742440"/>
        </p:xfrm>
        <a:graphic>
          <a:graphicData uri="http://schemas.openxmlformats.org/drawingml/2006/table">
            <a:tbl>
              <a:tblPr firstRow="1" bandRow="1">
                <a:tableStyleId>{5C22544A-7EE6-4342-B048-85BDC9FD1C3A}</a:tableStyleId>
              </a:tblPr>
              <a:tblGrid>
                <a:gridCol w="3373693"/>
                <a:gridCol w="1941095"/>
              </a:tblGrid>
              <a:tr h="370840">
                <a:tc>
                  <a:txBody>
                    <a:bodyPr/>
                    <a:lstStyle/>
                    <a:p>
                      <a:endParaRPr lang="de-DE" dirty="0"/>
                    </a:p>
                  </a:txBody>
                  <a:tcPr/>
                </a:tc>
                <a:tc>
                  <a:txBody>
                    <a:bodyPr/>
                    <a:lstStyle/>
                    <a:p>
                      <a:endParaRPr lang="de-DE" dirty="0"/>
                    </a:p>
                  </a:txBody>
                  <a:tcPr/>
                </a:tc>
              </a:tr>
              <a:tr h="370840">
                <a:tc>
                  <a:txBody>
                    <a:bodyPr/>
                    <a:lstStyle/>
                    <a:p>
                      <a:r>
                        <a:rPr lang="de-DE" sz="2400" dirty="0" err="1" smtClean="0"/>
                        <a:t>Articles</a:t>
                      </a:r>
                      <a:r>
                        <a:rPr lang="de-DE" sz="2400" dirty="0" smtClean="0"/>
                        <a:t> </a:t>
                      </a:r>
                      <a:r>
                        <a:rPr lang="de-DE" sz="2400" dirty="0" err="1" smtClean="0"/>
                        <a:t>of</a:t>
                      </a:r>
                      <a:r>
                        <a:rPr lang="de-DE" sz="2400" dirty="0" smtClean="0"/>
                        <a:t> 12 </a:t>
                      </a:r>
                      <a:r>
                        <a:rPr lang="de-DE" sz="2400" dirty="0" err="1" smtClean="0"/>
                        <a:t>institutes</a:t>
                      </a:r>
                      <a:endParaRPr lang="de-DE" sz="2400" dirty="0"/>
                    </a:p>
                  </a:txBody>
                  <a:tcPr/>
                </a:tc>
                <a:tc>
                  <a:txBody>
                    <a:bodyPr/>
                    <a:lstStyle/>
                    <a:p>
                      <a:r>
                        <a:rPr lang="de-DE" sz="2400" dirty="0" smtClean="0"/>
                        <a:t>2.834</a:t>
                      </a:r>
                      <a:endParaRPr lang="de-DE" sz="2400" dirty="0"/>
                    </a:p>
                  </a:txBody>
                  <a:tcPr/>
                </a:tc>
              </a:tr>
              <a:tr h="370840">
                <a:tc>
                  <a:txBody>
                    <a:bodyPr/>
                    <a:lstStyle/>
                    <a:p>
                      <a:r>
                        <a:rPr lang="de-DE" sz="2400" dirty="0" err="1" smtClean="0"/>
                        <a:t>Correct</a:t>
                      </a:r>
                      <a:r>
                        <a:rPr lang="de-DE" sz="2400" dirty="0" smtClean="0"/>
                        <a:t> DOIs</a:t>
                      </a:r>
                      <a:endParaRPr lang="de-DE" sz="2400" dirty="0"/>
                    </a:p>
                  </a:txBody>
                  <a:tcPr/>
                </a:tc>
                <a:tc>
                  <a:txBody>
                    <a:bodyPr/>
                    <a:lstStyle/>
                    <a:p>
                      <a:r>
                        <a:rPr lang="de-DE" sz="2400" dirty="0" smtClean="0"/>
                        <a:t>1.762 (62%)</a:t>
                      </a:r>
                      <a:endParaRPr lang="de-DE" sz="2400" dirty="0"/>
                    </a:p>
                  </a:txBody>
                  <a:tcPr/>
                </a:tc>
              </a:tr>
              <a:tr h="370840">
                <a:tc>
                  <a:txBody>
                    <a:bodyPr/>
                    <a:lstStyle/>
                    <a:p>
                      <a:r>
                        <a:rPr lang="de-DE" sz="2400" dirty="0" err="1" smtClean="0"/>
                        <a:t>Altmetrics</a:t>
                      </a:r>
                      <a:endParaRPr lang="de-DE" sz="2400" dirty="0"/>
                    </a:p>
                  </a:txBody>
                  <a:tcPr/>
                </a:tc>
                <a:tc>
                  <a:txBody>
                    <a:bodyPr/>
                    <a:lstStyle/>
                    <a:p>
                      <a:r>
                        <a:rPr lang="de-DE" sz="2400" dirty="0" smtClean="0"/>
                        <a:t>1.739 (99%)</a:t>
                      </a:r>
                      <a:endParaRPr lang="de-DE" sz="2400" dirty="0"/>
                    </a:p>
                  </a:txBody>
                  <a:tcPr/>
                </a:tc>
              </a:tr>
            </a:tbl>
          </a:graphicData>
        </a:graphic>
      </p:graphicFrame>
    </p:spTree>
    <p:extLst>
      <p:ext uri="{BB962C8B-B14F-4D97-AF65-F5344CB8AC3E}">
        <p14:creationId xmlns:p14="http://schemas.microsoft.com/office/powerpoint/2010/main" val="777700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Results</a:t>
            </a:r>
            <a:endParaRPr lang="de-DE" dirty="0"/>
          </a:p>
        </p:txBody>
      </p:sp>
      <p:sp>
        <p:nvSpPr>
          <p:cNvPr id="3" name="Inhaltsplatzhalter 2"/>
          <p:cNvSpPr>
            <a:spLocks noGrp="1"/>
          </p:cNvSpPr>
          <p:nvPr>
            <p:ph idx="1"/>
          </p:nvPr>
        </p:nvSpPr>
        <p:spPr>
          <a:xfrm>
            <a:off x="866775" y="2483937"/>
            <a:ext cx="11268075" cy="1538883"/>
          </a:xfrm>
        </p:spPr>
        <p:txBody>
          <a:bodyPr/>
          <a:lstStyle/>
          <a:p>
            <a:pPr marL="457200" indent="-457200">
              <a:buFont typeface="Arial" panose="020B0604020202020204" pitchFamily="34" charset="0"/>
              <a:buChar char="•"/>
            </a:pPr>
            <a:r>
              <a:rPr lang="en-AU" dirty="0" err="1" smtClean="0"/>
              <a:t>Mendeley</a:t>
            </a:r>
            <a:r>
              <a:rPr lang="en-AU" dirty="0" smtClean="0"/>
              <a:t> attracts readers across disciplines</a:t>
            </a:r>
          </a:p>
          <a:p>
            <a:pPr marL="457200" indent="-457200">
              <a:buFont typeface="Arial" panose="020B0604020202020204" pitchFamily="34" charset="0"/>
              <a:buChar char="•"/>
            </a:pPr>
            <a:r>
              <a:rPr lang="en-AU" dirty="0" err="1" smtClean="0"/>
              <a:t>Enviromental</a:t>
            </a:r>
            <a:r>
              <a:rPr lang="en-AU" dirty="0" smtClean="0"/>
              <a:t> Science reluctantly  uses Twitter</a:t>
            </a:r>
          </a:p>
          <a:p>
            <a:pPr marL="285750" lvl="0" indent="-285750">
              <a:buFont typeface="Arial" panose="020B0604020202020204" pitchFamily="34" charset="0"/>
              <a:buChar char="•"/>
            </a:pPr>
            <a:endParaRPr lang="de-DE"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8</a:t>
            </a:fld>
            <a:endParaRPr lang="de-DE"/>
          </a:p>
        </p:txBody>
      </p:sp>
      <p:graphicFrame>
        <p:nvGraphicFramePr>
          <p:cNvPr id="5" name="Diagramm 4"/>
          <p:cNvGraphicFramePr/>
          <p:nvPr>
            <p:extLst>
              <p:ext uri="{D42A27DB-BD31-4B8C-83A1-F6EECF244321}">
                <p14:modId xmlns:p14="http://schemas.microsoft.com/office/powerpoint/2010/main" val="708836941"/>
              </p:ext>
            </p:extLst>
          </p:nvPr>
        </p:nvGraphicFramePr>
        <p:xfrm>
          <a:off x="1347537" y="3882189"/>
          <a:ext cx="10379242" cy="4408069"/>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4" descr="http://etc-mysitemyway.s3.amazonaws.com/icons/legacy-previews/icons/3d-glossy-blue-orbs-icons-alphanumeric/067963-3d-glossy-blue-orb-icon-alphanumeric-number-sign.pn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8237" t="10287" r="9896"/>
          <a:stretch/>
        </p:blipFill>
        <p:spPr bwMode="auto">
          <a:xfrm>
            <a:off x="10315073" y="107784"/>
            <a:ext cx="2424689" cy="2657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267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Results</a:t>
            </a:r>
            <a:endParaRPr lang="de-DE" dirty="0"/>
          </a:p>
        </p:txBody>
      </p:sp>
      <p:sp>
        <p:nvSpPr>
          <p:cNvPr id="3" name="Inhaltsplatzhalter 2"/>
          <p:cNvSpPr>
            <a:spLocks noGrp="1"/>
          </p:cNvSpPr>
          <p:nvPr>
            <p:ph idx="1"/>
          </p:nvPr>
        </p:nvSpPr>
        <p:spPr>
          <a:xfrm>
            <a:off x="866775" y="2483937"/>
            <a:ext cx="11268075" cy="1025922"/>
          </a:xfrm>
        </p:spPr>
        <p:txBody>
          <a:bodyPr/>
          <a:lstStyle/>
          <a:p>
            <a:pPr marL="457200" indent="-457200">
              <a:buFont typeface="Arial" panose="020B0604020202020204" pitchFamily="34" charset="0"/>
              <a:buChar char="•"/>
            </a:pPr>
            <a:r>
              <a:rPr lang="en-AU" dirty="0" smtClean="0"/>
              <a:t>Social media use is discipline-specific</a:t>
            </a:r>
          </a:p>
          <a:p>
            <a:pPr marL="285750" lvl="0" indent="-285750">
              <a:buFont typeface="Arial" panose="020B0604020202020204" pitchFamily="34" charset="0"/>
              <a:buChar char="•"/>
            </a:pPr>
            <a:endParaRPr lang="de-DE" dirty="0"/>
          </a:p>
        </p:txBody>
      </p:sp>
      <p:sp>
        <p:nvSpPr>
          <p:cNvPr id="4" name="Foliennummernplatzhalter 3"/>
          <p:cNvSpPr>
            <a:spLocks noGrp="1"/>
          </p:cNvSpPr>
          <p:nvPr>
            <p:ph type="sldNum" sz="quarter" idx="11"/>
          </p:nvPr>
        </p:nvSpPr>
        <p:spPr/>
        <p:txBody>
          <a:bodyPr/>
          <a:lstStyle/>
          <a:p>
            <a:r>
              <a:rPr lang="de-DE" smtClean="0"/>
              <a:t>Seite </a:t>
            </a:r>
            <a:fld id="{6D948790-C232-41EB-ADDD-5A7C945890BB}" type="slidenum">
              <a:rPr lang="de-DE" smtClean="0"/>
              <a:pPr/>
              <a:t>9</a:t>
            </a:fld>
            <a:endParaRPr lang="de-DE"/>
          </a:p>
        </p:txBody>
      </p:sp>
      <p:graphicFrame>
        <p:nvGraphicFramePr>
          <p:cNvPr id="6" name="Diagramm 5"/>
          <p:cNvGraphicFramePr/>
          <p:nvPr>
            <p:extLst>
              <p:ext uri="{D42A27DB-BD31-4B8C-83A1-F6EECF244321}">
                <p14:modId xmlns:p14="http://schemas.microsoft.com/office/powerpoint/2010/main" val="708210732"/>
              </p:ext>
            </p:extLst>
          </p:nvPr>
        </p:nvGraphicFramePr>
        <p:xfrm>
          <a:off x="1333165" y="3509859"/>
          <a:ext cx="10378800" cy="4427621"/>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4" descr="http://etc-mysitemyway.s3.amazonaws.com/icons/legacy-previews/icons/3d-glossy-blue-orbs-icons-alphanumeric/067963-3d-glossy-blue-orb-icon-alphanumeric-number-sign.pn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8237" t="10287" r="9896"/>
          <a:stretch/>
        </p:blipFill>
        <p:spPr bwMode="auto">
          <a:xfrm>
            <a:off x="10315073" y="107784"/>
            <a:ext cx="2424689" cy="2657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63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Leere Präsentation">
  <a:themeElements>
    <a:clrScheme name="Leere Präsentation 1">
      <a:dk1>
        <a:srgbClr val="000000"/>
      </a:dk1>
      <a:lt1>
        <a:srgbClr val="FFFFFF"/>
      </a:lt1>
      <a:dk2>
        <a:srgbClr val="FF9900"/>
      </a:dk2>
      <a:lt2>
        <a:srgbClr val="3366FF"/>
      </a:lt2>
      <a:accent1>
        <a:srgbClr val="B2B2B2"/>
      </a:accent1>
      <a:accent2>
        <a:srgbClr val="808080"/>
      </a:accent2>
      <a:accent3>
        <a:srgbClr val="FFFFFF"/>
      </a:accent3>
      <a:accent4>
        <a:srgbClr val="000000"/>
      </a:accent4>
      <a:accent5>
        <a:srgbClr val="D5D5D5"/>
      </a:accent5>
      <a:accent6>
        <a:srgbClr val="737373"/>
      </a:accent6>
      <a:hlink>
        <a:srgbClr val="4D4D4D"/>
      </a:hlink>
      <a:folHlink>
        <a:srgbClr val="292929"/>
      </a:folHlink>
    </a:clrScheme>
    <a:fontScheme name="Leere Prä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folHlink"/>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1241425"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folHlink"/>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1241425"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lnDef>
  </a:objectDefaults>
  <a:extraClrSchemeLst>
    <a:extraClrScheme>
      <a:clrScheme name="Leere Präsentation 1">
        <a:dk1>
          <a:srgbClr val="000000"/>
        </a:dk1>
        <a:lt1>
          <a:srgbClr val="FFFFFF"/>
        </a:lt1>
        <a:dk2>
          <a:srgbClr val="FF9900"/>
        </a:dk2>
        <a:lt2>
          <a:srgbClr val="3366FF"/>
        </a:lt2>
        <a:accent1>
          <a:srgbClr val="B2B2B2"/>
        </a:accent1>
        <a:accent2>
          <a:srgbClr val="808080"/>
        </a:accent2>
        <a:accent3>
          <a:srgbClr val="FFFFFF"/>
        </a:accent3>
        <a:accent4>
          <a:srgbClr val="000000"/>
        </a:accent4>
        <a:accent5>
          <a:srgbClr val="D5D5D5"/>
        </a:accent5>
        <a:accent6>
          <a:srgbClr val="737373"/>
        </a:accent6>
        <a:hlink>
          <a:srgbClr val="4D4D4D"/>
        </a:hlink>
        <a:folHlink>
          <a:srgbClr val="29292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1937</Words>
  <Application>Microsoft Office PowerPoint</Application>
  <PresentationFormat>Custom</PresentationFormat>
  <Paragraphs>203</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Symbol</vt:lpstr>
      <vt:lpstr>Wingdings</vt:lpstr>
      <vt:lpstr>Leere Präsentation</vt:lpstr>
      <vt:lpstr>Altmetrics for large, multidisciplinary research groups</vt:lpstr>
      <vt:lpstr>Bibliometrics</vt:lpstr>
      <vt:lpstr>Altmetrics</vt:lpstr>
      <vt:lpstr>Motivation for study</vt:lpstr>
      <vt:lpstr>Research Questions</vt:lpstr>
      <vt:lpstr>Methods</vt:lpstr>
      <vt:lpstr>Data</vt:lpstr>
      <vt:lpstr>Results</vt:lpstr>
      <vt:lpstr>Results</vt:lpstr>
      <vt:lpstr>Results</vt:lpstr>
      <vt:lpstr>Results</vt:lpstr>
      <vt:lpstr>Results</vt:lpstr>
      <vt:lpstr>Lessons Learned</vt:lpstr>
      <vt:lpstr>Lessons Learned</vt:lpstr>
      <vt:lpstr>Lessons Learned</vt:lpstr>
      <vt:lpstr>Thank you! </vt:lpstr>
      <vt:lpstr>References</vt:lpstr>
    </vt:vector>
  </TitlesOfParts>
  <Company>- ETH0 -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PPT</dc:creator>
  <cp:lastModifiedBy>Boris</cp:lastModifiedBy>
  <cp:revision>486</cp:revision>
  <cp:lastPrinted>2014-06-11T08:58:51Z</cp:lastPrinted>
  <dcterms:created xsi:type="dcterms:W3CDTF">2010-06-01T08:25:26Z</dcterms:created>
  <dcterms:modified xsi:type="dcterms:W3CDTF">2014-06-23T13:07:36Z</dcterms:modified>
</cp:coreProperties>
</file>