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6" r:id="rId8"/>
    <p:sldId id="262" r:id="rId9"/>
    <p:sldId id="263" r:id="rId10"/>
    <p:sldId id="264" r:id="rId11"/>
    <p:sldId id="265" r:id="rId1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0" autoAdjust="0"/>
    <p:restoredTop sz="94660"/>
  </p:normalViewPr>
  <p:slideViewPr>
    <p:cSldViewPr>
      <p:cViewPr>
        <p:scale>
          <a:sx n="125" d="100"/>
          <a:sy n="125" d="100"/>
        </p:scale>
        <p:origin x="-4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C2007202-6F2B-4F7D-9D79-7B45CFCBA54F}" type="datetimeFigureOut">
              <a:rPr lang="hr-HR" smtClean="0"/>
              <a:t>16.6.2014.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55E2C91-8B5B-4624-88AF-CFCC3B4963E3}" type="slidenum">
              <a:rPr lang="hr-HR" smtClean="0"/>
              <a:t>‹#›</a:t>
            </a:fld>
            <a:endParaRPr lang="hr-HR"/>
          </a:p>
        </p:txBody>
      </p:sp>
    </p:spTree>
    <p:extLst>
      <p:ext uri="{BB962C8B-B14F-4D97-AF65-F5344CB8AC3E}">
        <p14:creationId xmlns:p14="http://schemas.microsoft.com/office/powerpoint/2010/main" val="99430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2007202-6F2B-4F7D-9D79-7B45CFCBA54F}" type="datetimeFigureOut">
              <a:rPr lang="hr-HR" smtClean="0"/>
              <a:t>16.6.2014.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55E2C91-8B5B-4624-88AF-CFCC3B4963E3}" type="slidenum">
              <a:rPr lang="hr-HR" smtClean="0"/>
              <a:t>‹#›</a:t>
            </a:fld>
            <a:endParaRPr lang="hr-HR"/>
          </a:p>
        </p:txBody>
      </p:sp>
    </p:spTree>
    <p:extLst>
      <p:ext uri="{BB962C8B-B14F-4D97-AF65-F5344CB8AC3E}">
        <p14:creationId xmlns:p14="http://schemas.microsoft.com/office/powerpoint/2010/main" val="639899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2007202-6F2B-4F7D-9D79-7B45CFCBA54F}" type="datetimeFigureOut">
              <a:rPr lang="hr-HR" smtClean="0"/>
              <a:t>16.6.2014.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55E2C91-8B5B-4624-88AF-CFCC3B4963E3}" type="slidenum">
              <a:rPr lang="hr-HR" smtClean="0"/>
              <a:t>‹#›</a:t>
            </a:fld>
            <a:endParaRPr lang="hr-HR"/>
          </a:p>
        </p:txBody>
      </p:sp>
    </p:spTree>
    <p:extLst>
      <p:ext uri="{BB962C8B-B14F-4D97-AF65-F5344CB8AC3E}">
        <p14:creationId xmlns:p14="http://schemas.microsoft.com/office/powerpoint/2010/main" val="3966464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C2007202-6F2B-4F7D-9D79-7B45CFCBA54F}" type="datetimeFigureOut">
              <a:rPr lang="hr-HR" smtClean="0"/>
              <a:t>16.6.2014.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55E2C91-8B5B-4624-88AF-CFCC3B4963E3}" type="slidenum">
              <a:rPr lang="hr-HR" smtClean="0"/>
              <a:t>‹#›</a:t>
            </a:fld>
            <a:endParaRPr lang="hr-H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4624"/>
            <a:ext cx="9144000" cy="6506858"/>
          </a:xfrm>
          <a:prstGeom prst="rect">
            <a:avLst/>
          </a:prstGeom>
        </p:spPr>
      </p:pic>
    </p:spTree>
    <p:extLst>
      <p:ext uri="{BB962C8B-B14F-4D97-AF65-F5344CB8AC3E}">
        <p14:creationId xmlns:p14="http://schemas.microsoft.com/office/powerpoint/2010/main" val="14692939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07202-6F2B-4F7D-9D79-7B45CFCBA54F}" type="datetimeFigureOut">
              <a:rPr lang="hr-HR" smtClean="0"/>
              <a:t>16.6.2014.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55E2C91-8B5B-4624-88AF-CFCC3B4963E3}" type="slidenum">
              <a:rPr lang="hr-HR" smtClean="0"/>
              <a:t>‹#›</a:t>
            </a:fld>
            <a:endParaRPr lang="hr-HR"/>
          </a:p>
        </p:txBody>
      </p:sp>
    </p:spTree>
    <p:extLst>
      <p:ext uri="{BB962C8B-B14F-4D97-AF65-F5344CB8AC3E}">
        <p14:creationId xmlns:p14="http://schemas.microsoft.com/office/powerpoint/2010/main" val="1071019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C2007202-6F2B-4F7D-9D79-7B45CFCBA54F}" type="datetimeFigureOut">
              <a:rPr lang="hr-HR" smtClean="0"/>
              <a:t>16.6.2014.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55E2C91-8B5B-4624-88AF-CFCC3B4963E3}" type="slidenum">
              <a:rPr lang="hr-HR" smtClean="0"/>
              <a:t>‹#›</a:t>
            </a:fld>
            <a:endParaRPr lang="hr-HR"/>
          </a:p>
        </p:txBody>
      </p:sp>
    </p:spTree>
    <p:extLst>
      <p:ext uri="{BB962C8B-B14F-4D97-AF65-F5344CB8AC3E}">
        <p14:creationId xmlns:p14="http://schemas.microsoft.com/office/powerpoint/2010/main" val="16396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C2007202-6F2B-4F7D-9D79-7B45CFCBA54F}" type="datetimeFigureOut">
              <a:rPr lang="hr-HR" smtClean="0"/>
              <a:t>16.6.2014.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55E2C91-8B5B-4624-88AF-CFCC3B4963E3}" type="slidenum">
              <a:rPr lang="hr-HR" smtClean="0"/>
              <a:t>‹#›</a:t>
            </a:fld>
            <a:endParaRPr lang="hr-HR"/>
          </a:p>
        </p:txBody>
      </p:sp>
    </p:spTree>
    <p:extLst>
      <p:ext uri="{BB962C8B-B14F-4D97-AF65-F5344CB8AC3E}">
        <p14:creationId xmlns:p14="http://schemas.microsoft.com/office/powerpoint/2010/main" val="1924645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C2007202-6F2B-4F7D-9D79-7B45CFCBA54F}" type="datetimeFigureOut">
              <a:rPr lang="hr-HR" smtClean="0"/>
              <a:t>16.6.2014.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55E2C91-8B5B-4624-88AF-CFCC3B4963E3}" type="slidenum">
              <a:rPr lang="hr-HR" smtClean="0"/>
              <a:t>‹#›</a:t>
            </a:fld>
            <a:endParaRPr lang="hr-HR"/>
          </a:p>
        </p:txBody>
      </p:sp>
    </p:spTree>
    <p:extLst>
      <p:ext uri="{BB962C8B-B14F-4D97-AF65-F5344CB8AC3E}">
        <p14:creationId xmlns:p14="http://schemas.microsoft.com/office/powerpoint/2010/main" val="35925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07202-6F2B-4F7D-9D79-7B45CFCBA54F}" type="datetimeFigureOut">
              <a:rPr lang="hr-HR" smtClean="0"/>
              <a:t>16.6.2014.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55E2C91-8B5B-4624-88AF-CFCC3B4963E3}" type="slidenum">
              <a:rPr lang="hr-HR" smtClean="0"/>
              <a:t>‹#›</a:t>
            </a:fld>
            <a:endParaRPr lang="hr-H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31904"/>
            <a:ext cx="9144000" cy="6509464"/>
          </a:xfrm>
          <a:prstGeom prst="rect">
            <a:avLst/>
          </a:prstGeom>
        </p:spPr>
      </p:pic>
    </p:spTree>
    <p:extLst>
      <p:ext uri="{BB962C8B-B14F-4D97-AF65-F5344CB8AC3E}">
        <p14:creationId xmlns:p14="http://schemas.microsoft.com/office/powerpoint/2010/main" val="30422081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07202-6F2B-4F7D-9D79-7B45CFCBA54F}" type="datetimeFigureOut">
              <a:rPr lang="hr-HR" smtClean="0"/>
              <a:t>16.6.2014.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55E2C91-8B5B-4624-88AF-CFCC3B4963E3}" type="slidenum">
              <a:rPr lang="hr-HR" smtClean="0"/>
              <a:t>‹#›</a:t>
            </a:fld>
            <a:endParaRPr lang="hr-HR"/>
          </a:p>
        </p:txBody>
      </p:sp>
    </p:spTree>
    <p:extLst>
      <p:ext uri="{BB962C8B-B14F-4D97-AF65-F5344CB8AC3E}">
        <p14:creationId xmlns:p14="http://schemas.microsoft.com/office/powerpoint/2010/main" val="28634356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07202-6F2B-4F7D-9D79-7B45CFCBA54F}" type="datetimeFigureOut">
              <a:rPr lang="hr-HR" smtClean="0"/>
              <a:t>16.6.2014.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55E2C91-8B5B-4624-88AF-CFCC3B4963E3}" type="slidenum">
              <a:rPr lang="hr-HR" smtClean="0"/>
              <a:t>‹#›</a:t>
            </a:fld>
            <a:endParaRPr lang="hr-HR"/>
          </a:p>
        </p:txBody>
      </p:sp>
    </p:spTree>
    <p:extLst>
      <p:ext uri="{BB962C8B-B14F-4D97-AF65-F5344CB8AC3E}">
        <p14:creationId xmlns:p14="http://schemas.microsoft.com/office/powerpoint/2010/main" val="2343841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07202-6F2B-4F7D-9D79-7B45CFCBA54F}" type="datetimeFigureOut">
              <a:rPr lang="hr-HR" smtClean="0"/>
              <a:t>16.6.2014.</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E2C91-8B5B-4624-88AF-CFCC3B4963E3}" type="slidenum">
              <a:rPr lang="hr-HR" smtClean="0"/>
              <a:t>‹#›</a:t>
            </a:fld>
            <a:endParaRPr lang="hr-HR"/>
          </a:p>
        </p:txBody>
      </p:sp>
    </p:spTree>
    <p:extLst>
      <p:ext uri="{BB962C8B-B14F-4D97-AF65-F5344CB8AC3E}">
        <p14:creationId xmlns:p14="http://schemas.microsoft.com/office/powerpoint/2010/main" val="1143350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2060848"/>
            <a:ext cx="7344816" cy="1200329"/>
          </a:xfrm>
          <a:prstGeom prst="rect">
            <a:avLst/>
          </a:prstGeom>
          <a:noFill/>
        </p:spPr>
        <p:txBody>
          <a:bodyPr wrap="square" rtlCol="0">
            <a:spAutoFit/>
          </a:bodyPr>
          <a:lstStyle/>
          <a:p>
            <a:r>
              <a:rPr lang="en-US" sz="2400" b="1" dirty="0"/>
              <a:t>How Can Customized IT System </a:t>
            </a:r>
            <a:r>
              <a:rPr lang="hr-HR" sz="2400" b="1" dirty="0" smtClean="0"/>
              <a:t/>
            </a:r>
            <a:br>
              <a:rPr lang="hr-HR" sz="2400" b="1" dirty="0" smtClean="0"/>
            </a:br>
            <a:r>
              <a:rPr lang="en-US" sz="2400" b="1" dirty="0" smtClean="0"/>
              <a:t>Support </a:t>
            </a:r>
            <a:r>
              <a:rPr lang="en-US" sz="2400" b="1" dirty="0"/>
              <a:t>Qualitative Methods in Website Validation</a:t>
            </a:r>
            <a:r>
              <a:rPr lang="en-US" sz="2400" b="1" dirty="0" smtClean="0"/>
              <a:t>:</a:t>
            </a:r>
            <a:r>
              <a:rPr lang="hr-HR" sz="2400" b="1" dirty="0" smtClean="0"/>
              <a:t/>
            </a:r>
            <a:br>
              <a:rPr lang="hr-HR" sz="2400" b="1" dirty="0" smtClean="0"/>
            </a:br>
            <a:r>
              <a:rPr lang="en-US" sz="2400" b="1" dirty="0" smtClean="0"/>
              <a:t>Application </a:t>
            </a:r>
            <a:r>
              <a:rPr lang="en-US" sz="2400" b="1" dirty="0"/>
              <a:t>for Visual Content Analysis</a:t>
            </a:r>
            <a:endParaRPr lang="hr-HR" sz="2400" b="1" dirty="0"/>
          </a:p>
        </p:txBody>
      </p:sp>
      <p:sp>
        <p:nvSpPr>
          <p:cNvPr id="3" name="TextBox 2"/>
          <p:cNvSpPr txBox="1"/>
          <p:nvPr/>
        </p:nvSpPr>
        <p:spPr>
          <a:xfrm>
            <a:off x="3563888" y="3356992"/>
            <a:ext cx="5184576" cy="1785104"/>
          </a:xfrm>
          <a:prstGeom prst="rect">
            <a:avLst/>
          </a:prstGeom>
          <a:noFill/>
        </p:spPr>
        <p:txBody>
          <a:bodyPr wrap="square" rtlCol="0">
            <a:spAutoFit/>
          </a:bodyPr>
          <a:lstStyle/>
          <a:p>
            <a:pPr>
              <a:lnSpc>
                <a:spcPct val="200000"/>
              </a:lnSpc>
            </a:pPr>
            <a:r>
              <a:rPr lang="en-US" b="1" dirty="0" err="1"/>
              <a:t>Josipa</a:t>
            </a:r>
            <a:r>
              <a:rPr lang="en-US" b="1" dirty="0"/>
              <a:t> </a:t>
            </a:r>
            <a:r>
              <a:rPr lang="en-US" b="1" dirty="0" err="1" smtClean="0"/>
              <a:t>Selthofer</a:t>
            </a:r>
            <a:r>
              <a:rPr lang="hr-HR" b="1" dirty="0" smtClean="0"/>
              <a:t>, jselthofer@ffos.hr</a:t>
            </a:r>
            <a:endParaRPr lang="hr-HR" b="1" dirty="0"/>
          </a:p>
          <a:p>
            <a:r>
              <a:rPr lang="en-US" b="1" dirty="0" err="1" smtClean="0"/>
              <a:t>Tomislav</a:t>
            </a:r>
            <a:r>
              <a:rPr lang="en-US" b="1" dirty="0" smtClean="0"/>
              <a:t> </a:t>
            </a:r>
            <a:r>
              <a:rPr lang="en-US" b="1" dirty="0" err="1" smtClean="0"/>
              <a:t>Jakopec</a:t>
            </a:r>
            <a:r>
              <a:rPr lang="hr-HR" b="1" dirty="0" smtClean="0"/>
              <a:t>, tjakopec@ffos.hr</a:t>
            </a:r>
            <a:endParaRPr lang="hr-HR" b="1" dirty="0" smtClean="0"/>
          </a:p>
          <a:p>
            <a:endParaRPr lang="hr-HR" sz="2400" b="1" dirty="0"/>
          </a:p>
          <a:p>
            <a:r>
              <a:rPr lang="en-US" sz="1600" dirty="0"/>
              <a:t>Faculty of Humanities and Social </a:t>
            </a:r>
            <a:r>
              <a:rPr lang="en-US" sz="1600" dirty="0" smtClean="0"/>
              <a:t>Sciences</a:t>
            </a:r>
            <a:r>
              <a:rPr lang="hr-HR" sz="1600" dirty="0" smtClean="0"/>
              <a:t/>
            </a:r>
            <a:br>
              <a:rPr lang="hr-HR" sz="1600" dirty="0" smtClean="0"/>
            </a:br>
            <a:r>
              <a:rPr lang="en-US" sz="1600" dirty="0" smtClean="0"/>
              <a:t>University </a:t>
            </a:r>
            <a:r>
              <a:rPr lang="en-US" sz="1600" dirty="0"/>
              <a:t>of J.J. </a:t>
            </a:r>
            <a:r>
              <a:rPr lang="en-US" sz="1600" dirty="0" err="1"/>
              <a:t>Strossmayer</a:t>
            </a:r>
            <a:r>
              <a:rPr lang="en-US" sz="1600" dirty="0"/>
              <a:t> </a:t>
            </a:r>
            <a:r>
              <a:rPr lang="en-US" sz="1600" dirty="0" smtClean="0"/>
              <a:t>Osijek</a:t>
            </a:r>
            <a:endParaRPr lang="hr-HR" sz="1600" b="1" dirty="0"/>
          </a:p>
        </p:txBody>
      </p:sp>
    </p:spTree>
    <p:extLst>
      <p:ext uri="{BB962C8B-B14F-4D97-AF65-F5344CB8AC3E}">
        <p14:creationId xmlns:p14="http://schemas.microsoft.com/office/powerpoint/2010/main" val="2688961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576064"/>
          </a:xfrm>
        </p:spPr>
        <p:txBody>
          <a:bodyPr>
            <a:normAutofit fontScale="90000"/>
          </a:bodyPr>
          <a:lstStyle/>
          <a:p>
            <a:pPr algn="l"/>
            <a:r>
              <a:rPr lang="en-US" sz="2800" b="1" dirty="0"/>
              <a:t>Conclusion</a:t>
            </a:r>
            <a:r>
              <a:rPr lang="en-US" sz="2500" b="1" dirty="0"/>
              <a:t/>
            </a:r>
            <a:br>
              <a:rPr lang="en-US" sz="2500" b="1" dirty="0"/>
            </a:br>
            <a:endParaRPr lang="hr-HR" sz="2500" b="1" dirty="0"/>
          </a:p>
        </p:txBody>
      </p:sp>
      <p:sp>
        <p:nvSpPr>
          <p:cNvPr id="3" name="Content Placeholder 2"/>
          <p:cNvSpPr>
            <a:spLocks noGrp="1"/>
          </p:cNvSpPr>
          <p:nvPr>
            <p:ph idx="1"/>
          </p:nvPr>
        </p:nvSpPr>
        <p:spPr/>
        <p:txBody>
          <a:bodyPr>
            <a:normAutofit fontScale="47500" lnSpcReduction="20000"/>
          </a:bodyPr>
          <a:lstStyle/>
          <a:p>
            <a:r>
              <a:rPr lang="en-US" sz="3400" dirty="0" smtClean="0"/>
              <a:t>Data </a:t>
            </a:r>
            <a:r>
              <a:rPr lang="en-US" sz="3400" dirty="0"/>
              <a:t>gathering phase of qualitative research method in visual communication studies on website is extremely complex and time </a:t>
            </a:r>
            <a:r>
              <a:rPr lang="en-US" sz="3400" dirty="0" smtClean="0"/>
              <a:t>consuming</a:t>
            </a:r>
            <a:endParaRPr lang="hr-HR" sz="3400" dirty="0" smtClean="0"/>
          </a:p>
          <a:p>
            <a:r>
              <a:rPr lang="en-US" sz="3400" dirty="0" smtClean="0"/>
              <a:t>The </a:t>
            </a:r>
            <a:r>
              <a:rPr lang="en-US" sz="3400" dirty="0"/>
              <a:t>aim of this paper is to present a customized system providing IT support in the process of quantitative data </a:t>
            </a:r>
            <a:r>
              <a:rPr lang="en-US" sz="3400" dirty="0" smtClean="0"/>
              <a:t>gathering</a:t>
            </a:r>
            <a:endParaRPr lang="hr-HR" sz="3400" dirty="0" smtClean="0"/>
          </a:p>
          <a:p>
            <a:r>
              <a:rPr lang="en-US" sz="3400" dirty="0" smtClean="0"/>
              <a:t>For </a:t>
            </a:r>
            <a:r>
              <a:rPr lang="en-US" sz="3400" dirty="0"/>
              <a:t>the specific visual content analysis research of the web pages, a web application shows better results in all aspects of the data gathering phase, since none of existing IT tools for content analysis is suitable for visual content analysis of visual graphic elements of web </a:t>
            </a:r>
            <a:r>
              <a:rPr lang="en-US" sz="3400" dirty="0" smtClean="0"/>
              <a:t>pages</a:t>
            </a:r>
            <a:endParaRPr lang="en-US" sz="3400" dirty="0"/>
          </a:p>
          <a:p>
            <a:r>
              <a:rPr lang="en-US" sz="3400" dirty="0"/>
              <a:t>Main conclusions of the research are that the use of customized IT support in visual content analysis reduces time necessary for data gathering and increases data </a:t>
            </a:r>
            <a:r>
              <a:rPr lang="en-US" sz="3400" dirty="0" smtClean="0"/>
              <a:t>credibility</a:t>
            </a:r>
            <a:endParaRPr lang="hr-HR" sz="3400" dirty="0" smtClean="0"/>
          </a:p>
          <a:p>
            <a:r>
              <a:rPr lang="en-US" sz="3400" dirty="0" smtClean="0"/>
              <a:t>Some </a:t>
            </a:r>
            <a:r>
              <a:rPr lang="en-US" sz="3400" dirty="0"/>
              <a:t>of the main advantages of such application are the ability to edit and change added IP addresses, attributes, categories and gathered data, to export gathered data in MS Excel format and to visually present gathered data instantly on </a:t>
            </a:r>
            <a:r>
              <a:rPr lang="en-US" sz="3400" dirty="0" smtClean="0"/>
              <a:t>web</a:t>
            </a:r>
            <a:endParaRPr lang="hr-HR" sz="3400" dirty="0" smtClean="0"/>
          </a:p>
          <a:p>
            <a:r>
              <a:rPr lang="en-US" sz="3400" dirty="0" smtClean="0"/>
              <a:t>Clicking </a:t>
            </a:r>
            <a:r>
              <a:rPr lang="en-US" sz="3400" dirty="0"/>
              <a:t>and uploading of the specific URL address is faster using web application and the possibility of errors is much </a:t>
            </a:r>
            <a:r>
              <a:rPr lang="en-US" sz="3400" dirty="0" smtClean="0"/>
              <a:t>smaller</a:t>
            </a:r>
            <a:endParaRPr lang="hr-HR" sz="3400" dirty="0"/>
          </a:p>
          <a:p>
            <a:r>
              <a:rPr lang="en-US" sz="3400" dirty="0" smtClean="0"/>
              <a:t>In </a:t>
            </a:r>
            <a:r>
              <a:rPr lang="en-US" sz="3400" dirty="0"/>
              <a:t>conclusion, the LIS students during their education gain knowledge and competencies necessary for building a custom web application for specific research </a:t>
            </a:r>
            <a:r>
              <a:rPr lang="en-US" sz="3400" dirty="0" smtClean="0"/>
              <a:t>demands</a:t>
            </a:r>
            <a:endParaRPr lang="en-US" sz="3400" dirty="0"/>
          </a:p>
          <a:p>
            <a:endParaRPr lang="hr-HR" dirty="0"/>
          </a:p>
        </p:txBody>
      </p:sp>
    </p:spTree>
    <p:extLst>
      <p:ext uri="{BB962C8B-B14F-4D97-AF65-F5344CB8AC3E}">
        <p14:creationId xmlns:p14="http://schemas.microsoft.com/office/powerpoint/2010/main" val="1021791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576064"/>
          </a:xfrm>
        </p:spPr>
        <p:txBody>
          <a:bodyPr>
            <a:normAutofit fontScale="90000"/>
          </a:bodyPr>
          <a:lstStyle/>
          <a:p>
            <a:pPr algn="l"/>
            <a:r>
              <a:rPr lang="en-US" sz="2500" b="1" dirty="0"/>
              <a:t>REFERENCES</a:t>
            </a:r>
            <a:br>
              <a:rPr lang="en-US" sz="2500" b="1" dirty="0"/>
            </a:br>
            <a:endParaRPr lang="hr-HR" sz="2500" b="1" dirty="0"/>
          </a:p>
        </p:txBody>
      </p:sp>
      <p:sp>
        <p:nvSpPr>
          <p:cNvPr id="3" name="Content Placeholder 2"/>
          <p:cNvSpPr>
            <a:spLocks noGrp="1"/>
          </p:cNvSpPr>
          <p:nvPr>
            <p:ph idx="1"/>
          </p:nvPr>
        </p:nvSpPr>
        <p:spPr>
          <a:xfrm>
            <a:off x="457200" y="1124744"/>
            <a:ext cx="8229600" cy="5472608"/>
          </a:xfrm>
        </p:spPr>
        <p:txBody>
          <a:bodyPr>
            <a:normAutofit fontScale="40000" lnSpcReduction="20000"/>
          </a:bodyPr>
          <a:lstStyle/>
          <a:p>
            <a:r>
              <a:rPr lang="en-US" dirty="0" smtClean="0"/>
              <a:t>Ashcroft</a:t>
            </a:r>
            <a:r>
              <a:rPr lang="en-US" dirty="0"/>
              <a:t>, L. (2004). Developing competencies, critical analysis and personal transferable skills in future information professionals. Library Review 53(2), pp. 82 – 88.</a:t>
            </a:r>
          </a:p>
          <a:p>
            <a:r>
              <a:rPr lang="en-US" dirty="0"/>
              <a:t>Bauer, M. (2000). Classical content analysis: A review. In M. W. Bauer &amp; G. Gaskell (Eds.), Qualitative researching with text, image, and sound: A practical handbook (pp. 131-151). London: Sage.</a:t>
            </a:r>
          </a:p>
          <a:p>
            <a:r>
              <a:rPr lang="en-US" dirty="0"/>
              <a:t>Bates, M. J. &amp; Lu, S. (1997). An exploratory profile of personal home pages: Content, design, metaphors. Online and CDROM Review, 21(6), pp. 331-340.</a:t>
            </a:r>
          </a:p>
          <a:p>
            <a:r>
              <a:rPr lang="en-US" dirty="0"/>
              <a:t>Bell, P. (2002). Content Analysis of Visual Images. In Van </a:t>
            </a:r>
            <a:r>
              <a:rPr lang="en-US" dirty="0" err="1"/>
              <a:t>Leeuwen</a:t>
            </a:r>
            <a:r>
              <a:rPr lang="en-US" dirty="0"/>
              <a:t>, T. &amp; </a:t>
            </a:r>
            <a:r>
              <a:rPr lang="en-US" dirty="0" err="1"/>
              <a:t>Jewit</a:t>
            </a:r>
            <a:r>
              <a:rPr lang="en-US" dirty="0"/>
              <a:t>, C. (Eds.), Handbook of Content Analysis (pp. 15-34) SAGE Publication: London. </a:t>
            </a:r>
          </a:p>
          <a:p>
            <a:r>
              <a:rPr lang="en-US" dirty="0" err="1"/>
              <a:t>Dragija-Ivanovic</a:t>
            </a:r>
            <a:r>
              <a:rPr lang="en-US" dirty="0"/>
              <a:t>, M.; </a:t>
            </a:r>
            <a:r>
              <a:rPr lang="en-US" dirty="0" err="1"/>
              <a:t>Faletar</a:t>
            </a:r>
            <a:r>
              <a:rPr lang="en-US" dirty="0"/>
              <a:t>, S.; </a:t>
            </a:r>
            <a:r>
              <a:rPr lang="en-US" dirty="0" err="1"/>
              <a:t>Pehar</a:t>
            </a:r>
            <a:r>
              <a:rPr lang="en-US" dirty="0"/>
              <a:t> F.; </a:t>
            </a:r>
            <a:r>
              <a:rPr lang="en-US" dirty="0" err="1"/>
              <a:t>Aparac-Jelusic</a:t>
            </a:r>
            <a:r>
              <a:rPr lang="en-US" dirty="0"/>
              <a:t> T. (2003). The needs of the archives, libraries and museums community: a preliminary research report. Coping with continual change – change management in SLIS (Eds. Ashcroft L.). Proceedings of the European Association for Library and Information Education and Research (EUCLID) and the Association for Library and Information Science Education (ALISE) Joint Conference, Potsdam, Germany, pp. 46-58.</a:t>
            </a:r>
          </a:p>
          <a:p>
            <a:r>
              <a:rPr lang="en-US" dirty="0" err="1"/>
              <a:t>Fraternali</a:t>
            </a:r>
            <a:r>
              <a:rPr lang="en-US" dirty="0"/>
              <a:t>, P. (1999). Tools and Approaches for Developing Data-Intensive Web. ACM Computing Surveys,  31(3), pp. 227-263.</a:t>
            </a:r>
          </a:p>
          <a:p>
            <a:r>
              <a:rPr lang="en-US" dirty="0"/>
              <a:t>Hanson-</a:t>
            </a:r>
            <a:r>
              <a:rPr lang="en-US" dirty="0" err="1"/>
              <a:t>Baldauf</a:t>
            </a:r>
            <a:r>
              <a:rPr lang="en-US" dirty="0"/>
              <a:t>, D. &amp; </a:t>
            </a:r>
            <a:r>
              <a:rPr lang="en-US" dirty="0" err="1"/>
              <a:t>Hassell</a:t>
            </a:r>
            <a:r>
              <a:rPr lang="en-US" dirty="0"/>
              <a:t>, H. S. (2009). The information and communication technology competencies of students enrolled in school library media certification programs. Library &amp; Information Science Research 31(1), pp. 3-11.</a:t>
            </a:r>
          </a:p>
          <a:p>
            <a:r>
              <a:rPr lang="en-US" dirty="0" err="1"/>
              <a:t>Machlis</a:t>
            </a:r>
            <a:r>
              <a:rPr lang="en-US" dirty="0"/>
              <a:t>, S. (2011). 22 free tools for data visualization and analysis. Retrieved May 22, 2014 from http://www.computer-world.com/s/article/9215504/22_free_tools_for_data_visualization_and_analysis</a:t>
            </a:r>
          </a:p>
          <a:p>
            <a:r>
              <a:rPr lang="en-US" dirty="0"/>
              <a:t>McMillan, S. J. (2000). The microscope and the moving target: The challenge of applying content analysis to the World Wide Web. Journalism and Mass Communication Quarterly, 77(1), pp. 80-98.</a:t>
            </a:r>
          </a:p>
          <a:p>
            <a:r>
              <a:rPr lang="en-US" dirty="0"/>
              <a:t>Paton, B. (2011). Presenting Complex Data Visually: Using web-based tools to make your development data travel. Retrieved May 15, 2014 from http://www.researchtoaction.org/2011/09/</a:t>
            </a:r>
          </a:p>
          <a:p>
            <a:r>
              <a:rPr lang="en-US" dirty="0"/>
              <a:t>presenting-complex-data-visually-using-web-based-tools-to-make-your-development-data-travel/</a:t>
            </a:r>
          </a:p>
          <a:p>
            <a:r>
              <a:rPr lang="en-US" dirty="0" err="1"/>
              <a:t>Weare</a:t>
            </a:r>
            <a:r>
              <a:rPr lang="en-US" dirty="0"/>
              <a:t>, C. &amp; Lin, W. Y. (2000). Content analysis of the World Wide Web—Opportunities and challenges. Social Science Computer Review, 18(3), pp. 272-292</a:t>
            </a:r>
            <a:r>
              <a:rPr lang="en-US" dirty="0" smtClean="0"/>
              <a:t>.</a:t>
            </a:r>
            <a:endParaRPr lang="hr-HR" dirty="0" smtClean="0"/>
          </a:p>
          <a:p>
            <a:r>
              <a:rPr lang="en-US" dirty="0"/>
              <a:t>White, M. D. &amp; Marsh, E. E. (2006). Content Analysis: A Flexible Methodology. In Research Methods (Eds. Lynda M. Baker). Library Trends, 55(1), pp. 22-45</a:t>
            </a:r>
            <a:r>
              <a:rPr lang="en-US" dirty="0" smtClean="0"/>
              <a:t>.</a:t>
            </a:r>
            <a:endParaRPr lang="en-US" dirty="0"/>
          </a:p>
          <a:p>
            <a:endParaRPr lang="hr-HR" dirty="0"/>
          </a:p>
        </p:txBody>
      </p:sp>
    </p:spTree>
    <p:extLst>
      <p:ext uri="{BB962C8B-B14F-4D97-AF65-F5344CB8AC3E}">
        <p14:creationId xmlns:p14="http://schemas.microsoft.com/office/powerpoint/2010/main" val="24517907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92696"/>
            <a:ext cx="8229600" cy="724942"/>
          </a:xfrm>
        </p:spPr>
        <p:txBody>
          <a:bodyPr>
            <a:normAutofit fontScale="90000"/>
          </a:bodyPr>
          <a:lstStyle/>
          <a:p>
            <a:pPr algn="l"/>
            <a:r>
              <a:rPr lang="en-US" sz="2800" b="1" dirty="0"/>
              <a:t>Introduction</a:t>
            </a:r>
            <a:r>
              <a:rPr lang="hr-HR" sz="2800" b="1" dirty="0"/>
              <a:t/>
            </a:r>
            <a:br>
              <a:rPr lang="hr-HR" sz="2800" b="1" dirty="0"/>
            </a:br>
            <a:endParaRPr lang="hr-HR" sz="2800" dirty="0"/>
          </a:p>
        </p:txBody>
      </p:sp>
      <p:sp>
        <p:nvSpPr>
          <p:cNvPr id="4" name="Content Placeholder 3"/>
          <p:cNvSpPr>
            <a:spLocks noGrp="1"/>
          </p:cNvSpPr>
          <p:nvPr>
            <p:ph idx="1"/>
          </p:nvPr>
        </p:nvSpPr>
        <p:spPr/>
        <p:txBody>
          <a:bodyPr>
            <a:normAutofit/>
          </a:bodyPr>
          <a:lstStyle/>
          <a:p>
            <a:r>
              <a:rPr lang="en-US" sz="1800" dirty="0"/>
              <a:t>Content analysis is a highly flexible research method that has been widely used in library and information science (LIS) studies with various research goals and </a:t>
            </a:r>
            <a:r>
              <a:rPr lang="en-US" sz="1800" dirty="0" smtClean="0"/>
              <a:t>objectives</a:t>
            </a:r>
            <a:r>
              <a:rPr lang="hr-HR" sz="1800" dirty="0"/>
              <a:t> </a:t>
            </a:r>
            <a:r>
              <a:rPr lang="en-US" sz="1800" dirty="0" smtClean="0"/>
              <a:t>(White </a:t>
            </a:r>
            <a:r>
              <a:rPr lang="en-US" sz="1800" dirty="0"/>
              <a:t>&amp; Marsh 2006</a:t>
            </a:r>
            <a:r>
              <a:rPr lang="en-US" sz="1800" dirty="0" smtClean="0"/>
              <a:t>)</a:t>
            </a:r>
            <a:endParaRPr lang="hr-HR" sz="1800" dirty="0"/>
          </a:p>
          <a:p>
            <a:r>
              <a:rPr lang="en-US" sz="1800" dirty="0"/>
              <a:t>Visual content analysis is the most common qualitative method used in visual communication and mass media research. It is an empirical (observational) and objective procedure for quantifying recorded audio-visual (including verbal) representation using reliable, explicitly defined categories (values and independent variables</a:t>
            </a:r>
            <a:r>
              <a:rPr lang="en-US" sz="1800" dirty="0" smtClean="0"/>
              <a:t>) </a:t>
            </a:r>
            <a:r>
              <a:rPr lang="en-US" sz="1800" dirty="0"/>
              <a:t>(Bell 2001; Bauer 2000</a:t>
            </a:r>
            <a:r>
              <a:rPr lang="en-US" sz="1800" dirty="0" smtClean="0"/>
              <a:t>)</a:t>
            </a:r>
            <a:endParaRPr lang="hr-HR" sz="1800" dirty="0"/>
          </a:p>
          <a:p>
            <a:r>
              <a:rPr lang="en-US" sz="1800" dirty="0"/>
              <a:t>As media of communication, websites and web pages are base for content analysis (</a:t>
            </a:r>
            <a:r>
              <a:rPr lang="en-US" sz="1800" dirty="0" err="1"/>
              <a:t>Weare</a:t>
            </a:r>
            <a:r>
              <a:rPr lang="en-US" sz="1800" dirty="0"/>
              <a:t> &amp; Lin 2000), which was one of the first methodologies used in web analysis (Bates &amp; Lu 1997), and it has been employed increasingly since, although not always in traditional way (McMillan 2000</a:t>
            </a:r>
            <a:r>
              <a:rPr lang="en-US" sz="1800" dirty="0" smtClean="0"/>
              <a:t>)</a:t>
            </a:r>
            <a:endParaRPr lang="hr-HR" sz="1800" dirty="0"/>
          </a:p>
          <a:p>
            <a:endParaRPr lang="hr-HR" sz="1800" dirty="0"/>
          </a:p>
        </p:txBody>
      </p:sp>
    </p:spTree>
    <p:extLst>
      <p:ext uri="{BB962C8B-B14F-4D97-AF65-F5344CB8AC3E}">
        <p14:creationId xmlns:p14="http://schemas.microsoft.com/office/powerpoint/2010/main" val="1599422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88632"/>
          </a:xfrm>
        </p:spPr>
        <p:txBody>
          <a:bodyPr>
            <a:normAutofit fontScale="55000" lnSpcReduction="20000"/>
          </a:bodyPr>
          <a:lstStyle/>
          <a:p>
            <a:r>
              <a:rPr lang="en-US" sz="3500" dirty="0"/>
              <a:t>Data gathering phase of qualitative research method in visual communication studies on a website is extremely complex and time </a:t>
            </a:r>
            <a:r>
              <a:rPr lang="en-US" sz="3500" dirty="0" smtClean="0"/>
              <a:t>consuming</a:t>
            </a:r>
            <a:endParaRPr lang="hr-HR" sz="3500" dirty="0" smtClean="0"/>
          </a:p>
          <a:p>
            <a:r>
              <a:rPr lang="en-US" sz="3500" dirty="0" smtClean="0"/>
              <a:t>At </a:t>
            </a:r>
            <a:r>
              <a:rPr lang="en-US" sz="3500" dirty="0"/>
              <a:t>the same time researcher should have a visual access to the web page that is being reviewed and a possibility to quantify data for given </a:t>
            </a:r>
            <a:r>
              <a:rPr lang="en-US" sz="3500" dirty="0" smtClean="0"/>
              <a:t>attributes</a:t>
            </a:r>
            <a:endParaRPr lang="hr-HR" sz="3500" dirty="0" smtClean="0"/>
          </a:p>
          <a:p>
            <a:r>
              <a:rPr lang="en-US" sz="3500" dirty="0" smtClean="0"/>
              <a:t>In </a:t>
            </a:r>
            <a:r>
              <a:rPr lang="en-US" sz="3500" dirty="0"/>
              <a:t>this specific visual research, the most important thing for the researcher was to have an application that is organized in a way that allows the researcher a full visual control of a web page he is observing and the ability to mark and save his observations directly on </a:t>
            </a:r>
            <a:r>
              <a:rPr lang="en-US" sz="3500" dirty="0" smtClean="0"/>
              <a:t>screen</a:t>
            </a:r>
            <a:endParaRPr lang="hr-HR" sz="3500" dirty="0" smtClean="0"/>
          </a:p>
          <a:p>
            <a:r>
              <a:rPr lang="en-US" sz="3500" dirty="0" smtClean="0"/>
              <a:t>Since </a:t>
            </a:r>
            <a:r>
              <a:rPr lang="en-US" sz="3500" dirty="0"/>
              <a:t>specific visual communication research project consisted of analyzing and validating visual elements in large amount of web pages (1017) it was difficult to conduct research </a:t>
            </a:r>
            <a:r>
              <a:rPr lang="en-US" sz="3500" dirty="0" smtClean="0"/>
              <a:t>manually</a:t>
            </a:r>
            <a:endParaRPr lang="hr-HR" sz="3500" dirty="0" smtClean="0"/>
          </a:p>
          <a:p>
            <a:r>
              <a:rPr lang="en-US" sz="3500" dirty="0" smtClean="0"/>
              <a:t>The </a:t>
            </a:r>
            <a:r>
              <a:rPr lang="en-US" sz="3500" dirty="0"/>
              <a:t>aim of this paper is to present a customized system providing IT support in the process of quantitative data gathering</a:t>
            </a:r>
            <a:r>
              <a:rPr lang="en-US" sz="3500" dirty="0" smtClean="0"/>
              <a:t>.</a:t>
            </a:r>
            <a:endParaRPr lang="hr-HR" sz="3500" dirty="0" smtClean="0"/>
          </a:p>
          <a:p>
            <a:r>
              <a:rPr lang="en-US" sz="3500" dirty="0" smtClean="0"/>
              <a:t>Main </a:t>
            </a:r>
            <a:r>
              <a:rPr lang="en-US" sz="3500" dirty="0"/>
              <a:t>research questions are: How can the customized IT support system enhance data integrity and reduce total research time, especially in data gathering phase? Why none of the existing IT tools available on the market is suitable for visual content analysis of web pages?</a:t>
            </a:r>
            <a:endParaRPr lang="hr-HR" sz="3500" dirty="0"/>
          </a:p>
          <a:p>
            <a:endParaRPr lang="hr-HR" dirty="0"/>
          </a:p>
        </p:txBody>
      </p:sp>
    </p:spTree>
    <p:extLst>
      <p:ext uri="{BB962C8B-B14F-4D97-AF65-F5344CB8AC3E}">
        <p14:creationId xmlns:p14="http://schemas.microsoft.com/office/powerpoint/2010/main" val="3242108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052736"/>
            <a:ext cx="8229600" cy="562074"/>
          </a:xfrm>
        </p:spPr>
        <p:txBody>
          <a:bodyPr>
            <a:normAutofit fontScale="90000"/>
          </a:bodyPr>
          <a:lstStyle/>
          <a:p>
            <a:pPr algn="l"/>
            <a:r>
              <a:rPr lang="en-US" sz="2800" b="1" dirty="0"/>
              <a:t>Available IT tools on the market</a:t>
            </a:r>
            <a:r>
              <a:rPr lang="hr-HR" b="1" dirty="0"/>
              <a:t/>
            </a:r>
            <a:br>
              <a:rPr lang="hr-HR" b="1" dirty="0"/>
            </a:br>
            <a:endParaRPr lang="hr-HR" dirty="0"/>
          </a:p>
        </p:txBody>
      </p:sp>
      <p:sp>
        <p:nvSpPr>
          <p:cNvPr id="3" name="Content Placeholder 2"/>
          <p:cNvSpPr>
            <a:spLocks noGrp="1"/>
          </p:cNvSpPr>
          <p:nvPr>
            <p:ph idx="1"/>
          </p:nvPr>
        </p:nvSpPr>
        <p:spPr/>
        <p:txBody>
          <a:bodyPr>
            <a:normAutofit/>
          </a:bodyPr>
          <a:lstStyle/>
          <a:p>
            <a:r>
              <a:rPr lang="en-US" sz="1800" dirty="0" smtClean="0"/>
              <a:t>Browsing </a:t>
            </a:r>
            <a:r>
              <a:rPr lang="en-US" sz="1800" dirty="0"/>
              <a:t>through the web and literature on this subject, it can be noticed that visual content analysis IT tools exist in two </a:t>
            </a:r>
            <a:r>
              <a:rPr lang="en-US" sz="1800" dirty="0" smtClean="0"/>
              <a:t>ways</a:t>
            </a:r>
            <a:endParaRPr lang="hr-HR" sz="1800" dirty="0"/>
          </a:p>
          <a:p>
            <a:r>
              <a:rPr lang="en-US" sz="1800" dirty="0" smtClean="0"/>
              <a:t>First</a:t>
            </a:r>
            <a:r>
              <a:rPr lang="en-US" sz="1800" dirty="0"/>
              <a:t>, as part of visual representation of gathered </a:t>
            </a:r>
            <a:r>
              <a:rPr lang="en-US" sz="1800" dirty="0" smtClean="0"/>
              <a:t>data </a:t>
            </a:r>
            <a:r>
              <a:rPr lang="en-US" sz="1800" dirty="0"/>
              <a:t>they are tools for easier data interpretation (</a:t>
            </a:r>
            <a:r>
              <a:rPr lang="en-US" sz="1800" dirty="0" err="1"/>
              <a:t>Machlis</a:t>
            </a:r>
            <a:r>
              <a:rPr lang="en-US" sz="1800" dirty="0"/>
              <a:t> 2011) </a:t>
            </a:r>
            <a:endParaRPr lang="hr-HR" sz="1800" dirty="0" smtClean="0"/>
          </a:p>
          <a:p>
            <a:r>
              <a:rPr lang="hr-HR" sz="1800" dirty="0" smtClean="0"/>
              <a:t>Second, </a:t>
            </a:r>
            <a:r>
              <a:rPr lang="en-US" sz="1800" dirty="0" smtClean="0"/>
              <a:t>as </a:t>
            </a:r>
            <a:r>
              <a:rPr lang="en-US" sz="1800" dirty="0"/>
              <a:t>a set of tools for gathering data while performing visual content analysis in data gathering phase, for example: The Qualitative Data Analysis Program (QDAP</a:t>
            </a:r>
            <a:r>
              <a:rPr lang="en-US" sz="1800" dirty="0" smtClean="0"/>
              <a:t>), </a:t>
            </a:r>
            <a:r>
              <a:rPr lang="en-US" sz="1800" dirty="0" err="1"/>
              <a:t>ATLAS.ti</a:t>
            </a:r>
            <a:r>
              <a:rPr lang="en-US" sz="1800" dirty="0"/>
              <a:t>, f4analyse  </a:t>
            </a:r>
            <a:r>
              <a:rPr lang="en-US" sz="1800" dirty="0" smtClean="0"/>
              <a:t>software</a:t>
            </a:r>
            <a:endParaRPr lang="hr-HR" sz="1800" dirty="0" smtClean="0"/>
          </a:p>
          <a:p>
            <a:endParaRPr lang="hr-HR" sz="1800" dirty="0"/>
          </a:p>
          <a:p>
            <a:pPr marL="0" indent="0">
              <a:buNone/>
            </a:pPr>
            <a:r>
              <a:rPr lang="en-US" sz="1800" dirty="0" smtClean="0"/>
              <a:t>Main </a:t>
            </a:r>
            <a:r>
              <a:rPr lang="en-US" sz="1800" dirty="0"/>
              <a:t>characteristics of IT tools above are: </a:t>
            </a:r>
          </a:p>
          <a:p>
            <a:r>
              <a:rPr lang="en-US" sz="1800" dirty="0" smtClean="0"/>
              <a:t>if </a:t>
            </a:r>
            <a:r>
              <a:rPr lang="en-US" sz="1800" dirty="0"/>
              <a:t>they are free or open source software, their performance is limited</a:t>
            </a:r>
          </a:p>
          <a:p>
            <a:r>
              <a:rPr lang="en-US" sz="1800" dirty="0" smtClean="0"/>
              <a:t>if </a:t>
            </a:r>
            <a:r>
              <a:rPr lang="en-US" sz="1800" dirty="0"/>
              <a:t>they are commercial software, they are </a:t>
            </a:r>
            <a:r>
              <a:rPr lang="en-US" sz="1800" dirty="0" smtClean="0"/>
              <a:t>expensive</a:t>
            </a:r>
            <a:endParaRPr lang="en-US" sz="1800" dirty="0"/>
          </a:p>
          <a:p>
            <a:endParaRPr lang="hr-HR" dirty="0"/>
          </a:p>
        </p:txBody>
      </p:sp>
    </p:spTree>
    <p:extLst>
      <p:ext uri="{BB962C8B-B14F-4D97-AF65-F5344CB8AC3E}">
        <p14:creationId xmlns:p14="http://schemas.microsoft.com/office/powerpoint/2010/main" val="3380663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364902"/>
          </a:xfrm>
        </p:spPr>
        <p:txBody>
          <a:bodyPr>
            <a:normAutofit fontScale="90000"/>
          </a:bodyPr>
          <a:lstStyle/>
          <a:p>
            <a:pPr algn="l"/>
            <a:r>
              <a:rPr lang="en-US" sz="2800" b="1" dirty="0"/>
              <a:t>Customized IT system requirements </a:t>
            </a:r>
            <a:r>
              <a:rPr lang="hr-HR" b="1" dirty="0"/>
              <a:t/>
            </a:r>
            <a:br>
              <a:rPr lang="hr-HR" b="1" dirty="0"/>
            </a:br>
            <a:endParaRPr lang="hr-HR" dirty="0"/>
          </a:p>
        </p:txBody>
      </p:sp>
      <p:sp>
        <p:nvSpPr>
          <p:cNvPr id="3" name="Content Placeholder 2"/>
          <p:cNvSpPr>
            <a:spLocks noGrp="1"/>
          </p:cNvSpPr>
          <p:nvPr>
            <p:ph idx="1"/>
          </p:nvPr>
        </p:nvSpPr>
        <p:spPr/>
        <p:txBody>
          <a:bodyPr>
            <a:normAutofit/>
          </a:bodyPr>
          <a:lstStyle/>
          <a:p>
            <a:r>
              <a:rPr lang="en-US" sz="1800" dirty="0"/>
              <a:t>Since specific research project, web application was built for, was to analyze visual graphic elements of faculty and university web pages across the Europe, web application should have had these parts:</a:t>
            </a:r>
          </a:p>
          <a:p>
            <a:pPr lvl="1"/>
            <a:r>
              <a:rPr lang="en-US" sz="1600" dirty="0" smtClean="0"/>
              <a:t>List </a:t>
            </a:r>
            <a:r>
              <a:rPr lang="en-US" sz="1600" dirty="0"/>
              <a:t>of faculties’ IP addresses sorted by affiliation to their university in particular county</a:t>
            </a:r>
          </a:p>
          <a:p>
            <a:pPr lvl="1"/>
            <a:r>
              <a:rPr lang="en-US" sz="1600" dirty="0" smtClean="0"/>
              <a:t>List </a:t>
            </a:r>
            <a:r>
              <a:rPr lang="en-US" sz="1600" dirty="0"/>
              <a:t>of attributes for visual content analysis of web pages sorted by categories and allowing validation of visual graphic properties by clicking</a:t>
            </a:r>
          </a:p>
          <a:p>
            <a:pPr lvl="1"/>
            <a:r>
              <a:rPr lang="en-US" sz="1600" dirty="0" smtClean="0"/>
              <a:t>Screen </a:t>
            </a:r>
            <a:r>
              <a:rPr lang="en-US" sz="1600" dirty="0"/>
              <a:t>where the particular web page analyzed could be immediately seen visually</a:t>
            </a:r>
          </a:p>
          <a:p>
            <a:pPr lvl="1"/>
            <a:r>
              <a:rPr lang="en-US" sz="1600" dirty="0" smtClean="0"/>
              <a:t>Ability </a:t>
            </a:r>
            <a:r>
              <a:rPr lang="en-US" sz="1600" dirty="0"/>
              <a:t>to save, change and export all the data obtained in the research easily </a:t>
            </a:r>
          </a:p>
          <a:p>
            <a:pPr lvl="1"/>
            <a:r>
              <a:rPr lang="en-US" sz="1600" dirty="0" smtClean="0"/>
              <a:t>Ability </a:t>
            </a:r>
            <a:r>
              <a:rPr lang="en-US" sz="1600" dirty="0"/>
              <a:t>to change all the attributes in web application at any moment and therefore adjust the research, if </a:t>
            </a:r>
            <a:r>
              <a:rPr lang="en-US" sz="1600" dirty="0" smtClean="0"/>
              <a:t>necessary</a:t>
            </a:r>
            <a:endParaRPr lang="en-US" sz="1600" dirty="0"/>
          </a:p>
          <a:p>
            <a:endParaRPr lang="hr-HR" dirty="0"/>
          </a:p>
        </p:txBody>
      </p:sp>
    </p:spTree>
    <p:extLst>
      <p:ext uri="{BB962C8B-B14F-4D97-AF65-F5344CB8AC3E}">
        <p14:creationId xmlns:p14="http://schemas.microsoft.com/office/powerpoint/2010/main" val="2261048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a:bodyPr>
          <a:lstStyle/>
          <a:p>
            <a:pPr algn="l"/>
            <a:r>
              <a:rPr lang="hr-HR" sz="2500" b="1" dirty="0"/>
              <a:t>Customized Application</a:t>
            </a:r>
          </a:p>
        </p:txBody>
      </p:sp>
      <p:sp>
        <p:nvSpPr>
          <p:cNvPr id="3" name="Content Placeholder 2"/>
          <p:cNvSpPr>
            <a:spLocks noGrp="1"/>
          </p:cNvSpPr>
          <p:nvPr>
            <p:ph idx="1"/>
          </p:nvPr>
        </p:nvSpPr>
        <p:spPr>
          <a:xfrm>
            <a:off x="457200" y="1412776"/>
            <a:ext cx="8229600" cy="4713387"/>
          </a:xfrm>
        </p:spPr>
        <p:txBody>
          <a:bodyPr>
            <a:normAutofit fontScale="47500" lnSpcReduction="20000"/>
          </a:bodyPr>
          <a:lstStyle/>
          <a:p>
            <a:pPr marL="342900" lvl="1" indent="-342900">
              <a:buFont typeface="Arial" pitchFamily="34" charset="0"/>
              <a:buChar char="•"/>
            </a:pPr>
            <a:r>
              <a:rPr lang="en-US" sz="4500" dirty="0"/>
              <a:t>Web application for the specific research project was built using agile software development method on LAMP stack and is available online. It offers three main sections: list of websites to evaluate, visual representation of loaded website and list of attributes grouped by categories for quantifying data. Proposed customized IT tool allows data export to widely accepted MS Excel format for further data analysis</a:t>
            </a:r>
            <a:endParaRPr lang="hr-HR" sz="4500" dirty="0"/>
          </a:p>
          <a:p>
            <a:endParaRPr lang="hr-HR" sz="5600" dirty="0" smtClean="0"/>
          </a:p>
          <a:p>
            <a:r>
              <a:rPr lang="en-US" sz="5600" dirty="0" smtClean="0"/>
              <a:t>IT </a:t>
            </a:r>
            <a:r>
              <a:rPr lang="en-US" sz="5600" dirty="0"/>
              <a:t>support was built using open source technologies: </a:t>
            </a:r>
            <a:endParaRPr lang="hr-HR" sz="5600" dirty="0" smtClean="0"/>
          </a:p>
          <a:p>
            <a:pPr marL="457200" lvl="1" indent="0">
              <a:buNone/>
            </a:pPr>
            <a:r>
              <a:rPr lang="en-US" sz="3800" dirty="0" smtClean="0"/>
              <a:t>Linux </a:t>
            </a:r>
            <a:r>
              <a:rPr lang="en-US" sz="3800" dirty="0"/>
              <a:t>Ubuntu distribution as the operating </a:t>
            </a:r>
            <a:r>
              <a:rPr lang="en-US" sz="3800" dirty="0" smtClean="0"/>
              <a:t>system</a:t>
            </a:r>
            <a:r>
              <a:rPr lang="hr-HR" sz="3800" dirty="0" smtClean="0"/>
              <a:t>, </a:t>
            </a:r>
            <a:r>
              <a:rPr lang="en-US" sz="3800" dirty="0" smtClean="0"/>
              <a:t>Apache </a:t>
            </a:r>
            <a:r>
              <a:rPr lang="en-US" sz="3800" dirty="0"/>
              <a:t>as the web </a:t>
            </a:r>
            <a:r>
              <a:rPr lang="en-US" sz="3800" dirty="0" smtClean="0"/>
              <a:t>server</a:t>
            </a:r>
            <a:r>
              <a:rPr lang="hr-HR" sz="3800" dirty="0" smtClean="0"/>
              <a:t>, </a:t>
            </a:r>
            <a:r>
              <a:rPr lang="en-US" sz="3800" dirty="0" err="1" smtClean="0"/>
              <a:t>MySql</a:t>
            </a:r>
            <a:r>
              <a:rPr lang="en-US" sz="3800" dirty="0" smtClean="0"/>
              <a:t> </a:t>
            </a:r>
            <a:r>
              <a:rPr lang="en-US" sz="3800" dirty="0"/>
              <a:t>as Relational database management </a:t>
            </a:r>
            <a:r>
              <a:rPr lang="en-US" sz="3800" dirty="0" smtClean="0"/>
              <a:t>system</a:t>
            </a:r>
            <a:r>
              <a:rPr lang="hr-HR" sz="3800" dirty="0" smtClean="0"/>
              <a:t>, </a:t>
            </a:r>
            <a:r>
              <a:rPr lang="en-US" sz="3800" dirty="0" smtClean="0"/>
              <a:t>PHP </a:t>
            </a:r>
            <a:r>
              <a:rPr lang="en-US" sz="3800" dirty="0"/>
              <a:t>as the programing </a:t>
            </a:r>
            <a:r>
              <a:rPr lang="en-US" sz="3800" dirty="0" smtClean="0"/>
              <a:t>language</a:t>
            </a:r>
            <a:r>
              <a:rPr lang="hr-HR" sz="3800" dirty="0" smtClean="0"/>
              <a:t>, </a:t>
            </a:r>
            <a:r>
              <a:rPr lang="en-US" sz="3800" dirty="0" smtClean="0"/>
              <a:t>HTML</a:t>
            </a:r>
            <a:r>
              <a:rPr lang="hr-HR" sz="3800" dirty="0" smtClean="0"/>
              <a:t>, </a:t>
            </a:r>
            <a:r>
              <a:rPr lang="en-US" sz="3800" dirty="0" smtClean="0"/>
              <a:t>CSS </a:t>
            </a:r>
            <a:r>
              <a:rPr lang="en-US" sz="3800" dirty="0"/>
              <a:t>and </a:t>
            </a:r>
            <a:r>
              <a:rPr lang="en-US" sz="3800" dirty="0" err="1"/>
              <a:t>javascript</a:t>
            </a:r>
            <a:r>
              <a:rPr lang="en-US" sz="3800" dirty="0"/>
              <a:t> (jQuery framework) as the client side technology </a:t>
            </a:r>
            <a:r>
              <a:rPr lang="en-US" sz="3800" dirty="0" smtClean="0"/>
              <a:t>stack</a:t>
            </a:r>
            <a:endParaRPr lang="hr-HR" sz="3800" dirty="0" smtClean="0"/>
          </a:p>
        </p:txBody>
      </p:sp>
    </p:spTree>
    <p:extLst>
      <p:ext uri="{BB962C8B-B14F-4D97-AF65-F5344CB8AC3E}">
        <p14:creationId xmlns:p14="http://schemas.microsoft.com/office/powerpoint/2010/main" val="4024405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fontScale="47500" lnSpcReduction="20000"/>
          </a:bodyPr>
          <a:lstStyle/>
          <a:p>
            <a:r>
              <a:rPr lang="en-US" dirty="0"/>
              <a:t>Web application is deployed on the address </a:t>
            </a:r>
            <a:r>
              <a:rPr lang="en-US" i="1" dirty="0"/>
              <a:t>http://oziz.ffos.hr/epub/JosipaDoktorat/</a:t>
            </a:r>
            <a:endParaRPr lang="hr-HR" dirty="0"/>
          </a:p>
          <a:p>
            <a:r>
              <a:rPr lang="en-US" dirty="0"/>
              <a:t>User interface is in Croatian language</a:t>
            </a:r>
            <a:endParaRPr lang="hr-HR" dirty="0"/>
          </a:p>
          <a:p>
            <a:r>
              <a:rPr lang="en-US" dirty="0"/>
              <a:t>After successful login, a user gets a menu of items that allow then to view, insert, change, or delete all entities </a:t>
            </a:r>
            <a:r>
              <a:rPr lang="hr-HR" dirty="0"/>
              <a:t>– t</a:t>
            </a:r>
            <a:r>
              <a:rPr lang="en-US" dirty="0" err="1"/>
              <a:t>hese</a:t>
            </a:r>
            <a:r>
              <a:rPr lang="en-US" dirty="0"/>
              <a:t> actions enable a researcher to administrate data he is validating</a:t>
            </a:r>
            <a:r>
              <a:rPr lang="hr-HR" dirty="0"/>
              <a:t> </a:t>
            </a:r>
          </a:p>
          <a:p>
            <a:r>
              <a:rPr lang="en-US" dirty="0"/>
              <a:t>After defining data for validation, researcher in </a:t>
            </a:r>
            <a:r>
              <a:rPr lang="en-US" i="1" dirty="0"/>
              <a:t>Validation page </a:t>
            </a:r>
            <a:r>
              <a:rPr lang="en-US" dirty="0"/>
              <a:t>marks each specific property for specific page</a:t>
            </a:r>
            <a:endParaRPr lang="hr-HR" dirty="0"/>
          </a:p>
          <a:p>
            <a:r>
              <a:rPr lang="en-US" dirty="0"/>
              <a:t>On the left side of the page is a list of countries with sub list of universities in that country and most important sub-list of websites in universities</a:t>
            </a:r>
            <a:endParaRPr lang="hr-HR" dirty="0"/>
          </a:p>
          <a:p>
            <a:r>
              <a:rPr lang="en-US" dirty="0"/>
              <a:t>Website is a link</a:t>
            </a:r>
            <a:endParaRPr lang="hr-HR" dirty="0"/>
          </a:p>
          <a:p>
            <a:r>
              <a:rPr lang="en-US" dirty="0"/>
              <a:t>When a researcher clicks on that link, a page is loaded in the central part of the screen (using AJAX) and on the right side of the screen there is property list categorized by defined categories. Researcher now can analyze the web page he is viewing in the central part of the screen and mark each attribute by clicking on the given option of the particular property or by writing remarks. Using AJAX, application stores answers immediately to the database so that a researcher does not have to click additional save button</a:t>
            </a:r>
            <a:endParaRPr lang="hr-HR" dirty="0"/>
          </a:p>
          <a:p>
            <a:r>
              <a:rPr lang="en-US" dirty="0"/>
              <a:t>After validation, all data gathered in research are available for exporting. Export is obtained using comma separated value (CSV) file that can be easily edited by popular office tool MS Excel or imported in statistical software (like SPSS). </a:t>
            </a:r>
            <a:endParaRPr lang="hr-HR" dirty="0"/>
          </a:p>
        </p:txBody>
      </p:sp>
    </p:spTree>
    <p:extLst>
      <p:ext uri="{BB962C8B-B14F-4D97-AF65-F5344CB8AC3E}">
        <p14:creationId xmlns:p14="http://schemas.microsoft.com/office/powerpoint/2010/main" val="1010544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a:bodyPr>
          <a:lstStyle/>
          <a:p>
            <a:pPr algn="l"/>
            <a:r>
              <a:rPr lang="en-US" sz="2500" b="1" dirty="0"/>
              <a:t>LIS student`s competencies </a:t>
            </a:r>
            <a:r>
              <a:rPr lang="hr-HR" sz="2500" b="1" dirty="0" smtClean="0"/>
              <a:t/>
            </a:r>
            <a:br>
              <a:rPr lang="hr-HR" sz="2500" b="1" dirty="0" smtClean="0"/>
            </a:br>
            <a:r>
              <a:rPr lang="en-US" sz="2500" b="1" dirty="0" smtClean="0"/>
              <a:t>and </a:t>
            </a:r>
            <a:r>
              <a:rPr lang="en-US" sz="2500" b="1" dirty="0"/>
              <a:t>their applicability in building customized IT tools</a:t>
            </a:r>
            <a:endParaRPr lang="hr-HR" sz="2500" b="1" dirty="0"/>
          </a:p>
        </p:txBody>
      </p:sp>
      <p:sp>
        <p:nvSpPr>
          <p:cNvPr id="3" name="Content Placeholder 2"/>
          <p:cNvSpPr>
            <a:spLocks noGrp="1"/>
          </p:cNvSpPr>
          <p:nvPr>
            <p:ph idx="1"/>
          </p:nvPr>
        </p:nvSpPr>
        <p:spPr/>
        <p:txBody>
          <a:bodyPr>
            <a:normAutofit/>
          </a:bodyPr>
          <a:lstStyle/>
          <a:p>
            <a:r>
              <a:rPr lang="en-US" sz="1800" dirty="0"/>
              <a:t>Building a web application customized for visual content analysis research demands specific knowledge and competencies regarding design of a web page, Relation Database Management Systems and one of server side programming </a:t>
            </a:r>
            <a:r>
              <a:rPr lang="en-US" sz="1800" dirty="0" smtClean="0"/>
              <a:t>languages</a:t>
            </a:r>
            <a:endParaRPr lang="hr-HR" sz="1800" dirty="0" smtClean="0"/>
          </a:p>
          <a:p>
            <a:r>
              <a:rPr lang="en-US" sz="1800" dirty="0" smtClean="0"/>
              <a:t>In </a:t>
            </a:r>
            <a:r>
              <a:rPr lang="en-US" sz="1800" dirty="0"/>
              <a:t>LIS schools curricula, there are subjects covering all of those different areas, so it is reasonable to conclude that LIS student`s competencies after graduation are enough for building such customized web </a:t>
            </a:r>
            <a:r>
              <a:rPr lang="en-US" sz="1800" dirty="0" smtClean="0"/>
              <a:t>application</a:t>
            </a:r>
            <a:endParaRPr lang="hr-HR" sz="1800" dirty="0"/>
          </a:p>
        </p:txBody>
      </p:sp>
    </p:spTree>
    <p:extLst>
      <p:ext uri="{BB962C8B-B14F-4D97-AF65-F5344CB8AC3E}">
        <p14:creationId xmlns:p14="http://schemas.microsoft.com/office/powerpoint/2010/main" val="1792841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648072"/>
          </a:xfrm>
        </p:spPr>
        <p:txBody>
          <a:bodyPr>
            <a:normAutofit/>
          </a:bodyPr>
          <a:lstStyle/>
          <a:p>
            <a:pPr algn="l"/>
            <a:r>
              <a:rPr lang="hr-HR" sz="2500" b="1" dirty="0"/>
              <a:t>Findings</a:t>
            </a:r>
          </a:p>
        </p:txBody>
      </p:sp>
      <p:sp>
        <p:nvSpPr>
          <p:cNvPr id="3" name="Content Placeholder 2"/>
          <p:cNvSpPr>
            <a:spLocks noGrp="1"/>
          </p:cNvSpPr>
          <p:nvPr>
            <p:ph idx="1"/>
          </p:nvPr>
        </p:nvSpPr>
        <p:spPr>
          <a:xfrm>
            <a:off x="457200" y="1340768"/>
            <a:ext cx="8229600" cy="4785395"/>
          </a:xfrm>
        </p:spPr>
        <p:txBody>
          <a:bodyPr>
            <a:normAutofit fontScale="40000" lnSpcReduction="20000"/>
          </a:bodyPr>
          <a:lstStyle/>
          <a:p>
            <a:pPr marL="0" indent="0">
              <a:buNone/>
            </a:pPr>
            <a:r>
              <a:rPr lang="en-US" dirty="0"/>
              <a:t>To evaluate the efficiency of the application, gathering data phase in the research was obtained first manually and then through the web application. Results were then compared. For the analysis and comparison, 104 web pages of the research sample (10%) were examined. Overall time necessary for data gathering in the analysis of one web page and of all web pages was measured, as well as the features of the analysis. </a:t>
            </a:r>
            <a:endParaRPr lang="hr-HR" dirty="0" smtClean="0"/>
          </a:p>
          <a:p>
            <a:pPr marL="0" indent="0">
              <a:buNone/>
            </a:pPr>
            <a:endParaRPr lang="en-US" dirty="0"/>
          </a:p>
          <a:p>
            <a:pPr marL="0" indent="0">
              <a:buNone/>
            </a:pPr>
            <a:r>
              <a:rPr lang="en-US" dirty="0"/>
              <a:t>Data gathering phase of the specific research project consists of: </a:t>
            </a:r>
          </a:p>
          <a:p>
            <a:r>
              <a:rPr lang="en-US" dirty="0" smtClean="0"/>
              <a:t>finding </a:t>
            </a:r>
            <a:r>
              <a:rPr lang="en-US" dirty="0"/>
              <a:t>and clicking on a specific URL address </a:t>
            </a:r>
          </a:p>
          <a:p>
            <a:r>
              <a:rPr lang="en-US" dirty="0" smtClean="0"/>
              <a:t>searching </a:t>
            </a:r>
            <a:r>
              <a:rPr lang="en-US" dirty="0"/>
              <a:t>for visual attributes on the web page and marking them</a:t>
            </a:r>
          </a:p>
          <a:p>
            <a:r>
              <a:rPr lang="en-US" dirty="0" smtClean="0"/>
              <a:t>data </a:t>
            </a:r>
            <a:r>
              <a:rPr lang="en-US" dirty="0"/>
              <a:t>importing in MS Excel format for further analysis</a:t>
            </a:r>
          </a:p>
          <a:p>
            <a:pPr marL="0" indent="0">
              <a:buNone/>
            </a:pPr>
            <a:endParaRPr lang="hr-HR" dirty="0" smtClean="0"/>
          </a:p>
          <a:p>
            <a:pPr marL="0" indent="0">
              <a:buNone/>
            </a:pPr>
            <a:r>
              <a:rPr lang="en-US" dirty="0" smtClean="0"/>
              <a:t>Results </a:t>
            </a:r>
            <a:r>
              <a:rPr lang="en-US" dirty="0"/>
              <a:t>of the comparison conducted in the data gathering phase of the visual research </a:t>
            </a:r>
            <a:r>
              <a:rPr lang="en-US" dirty="0" smtClean="0"/>
              <a:t>show</a:t>
            </a:r>
            <a:r>
              <a:rPr lang="hr-HR" dirty="0" smtClean="0"/>
              <a:t>s:</a:t>
            </a:r>
          </a:p>
          <a:p>
            <a:r>
              <a:rPr lang="en-US" dirty="0" smtClean="0"/>
              <a:t>total </a:t>
            </a:r>
            <a:r>
              <a:rPr lang="en-US" dirty="0"/>
              <a:t>amount of the time spent on data gathering phase through the web application is almost three </a:t>
            </a:r>
            <a:r>
              <a:rPr lang="en-US" dirty="0" smtClean="0"/>
              <a:t>times </a:t>
            </a:r>
            <a:r>
              <a:rPr lang="en-US" dirty="0"/>
              <a:t>less than time spent when data was gathered manually. </a:t>
            </a:r>
            <a:endParaRPr lang="hr-HR" dirty="0" smtClean="0"/>
          </a:p>
          <a:p>
            <a:r>
              <a:rPr lang="en-US" dirty="0" smtClean="0"/>
              <a:t>In </a:t>
            </a:r>
            <a:r>
              <a:rPr lang="en-US" dirty="0"/>
              <a:t>the automatic process of the analysis, data importing in MS Excel format is skipped because of the </a:t>
            </a:r>
            <a:r>
              <a:rPr lang="en-US" dirty="0" smtClean="0"/>
              <a:t>features </a:t>
            </a:r>
            <a:r>
              <a:rPr lang="en-US" dirty="0"/>
              <a:t>of the </a:t>
            </a:r>
            <a:r>
              <a:rPr lang="en-US" dirty="0" smtClean="0"/>
              <a:t>application</a:t>
            </a:r>
            <a:endParaRPr lang="hr-HR" dirty="0" smtClean="0"/>
          </a:p>
          <a:p>
            <a:r>
              <a:rPr lang="en-US" dirty="0" smtClean="0"/>
              <a:t>clicking </a:t>
            </a:r>
            <a:r>
              <a:rPr lang="en-US" dirty="0"/>
              <a:t>and uploading of the specific URL address is faster using a web application, since all IP addresses </a:t>
            </a:r>
            <a:r>
              <a:rPr lang="en-US" dirty="0" smtClean="0"/>
              <a:t>are </a:t>
            </a:r>
            <a:r>
              <a:rPr lang="en-US" dirty="0"/>
              <a:t>imported in the application before the </a:t>
            </a:r>
            <a:r>
              <a:rPr lang="en-US" dirty="0" smtClean="0"/>
              <a:t>analysis</a:t>
            </a:r>
            <a:endParaRPr lang="hr-HR" dirty="0" smtClean="0"/>
          </a:p>
          <a:p>
            <a:pPr marL="0" indent="0">
              <a:buNone/>
            </a:pPr>
            <a:endParaRPr lang="en-US" dirty="0"/>
          </a:p>
          <a:p>
            <a:pPr marL="0" indent="0">
              <a:buNone/>
            </a:pPr>
            <a:r>
              <a:rPr lang="en-US" dirty="0"/>
              <a:t>Main advantages of the customized web application for visual content analysis of web pages are also:</a:t>
            </a:r>
          </a:p>
          <a:p>
            <a:pPr lvl="1"/>
            <a:r>
              <a:rPr lang="en-US" sz="3500" dirty="0" smtClean="0"/>
              <a:t>the </a:t>
            </a:r>
            <a:r>
              <a:rPr lang="en-US" sz="3500" dirty="0"/>
              <a:t>ability to edit and change added IP addresses, attributes, categories and gathered data</a:t>
            </a:r>
          </a:p>
          <a:p>
            <a:pPr lvl="1"/>
            <a:r>
              <a:rPr lang="en-US" sz="3500" dirty="0" smtClean="0"/>
              <a:t>the </a:t>
            </a:r>
            <a:r>
              <a:rPr lang="en-US" sz="3500" dirty="0"/>
              <a:t>ability to export gathered data in MS Excel format</a:t>
            </a:r>
          </a:p>
          <a:p>
            <a:pPr lvl="1"/>
            <a:r>
              <a:rPr lang="en-US" sz="3500" dirty="0" smtClean="0"/>
              <a:t>the </a:t>
            </a:r>
            <a:r>
              <a:rPr lang="en-US" sz="3500" dirty="0"/>
              <a:t>ability to visually present gathered data instantly on web</a:t>
            </a:r>
          </a:p>
          <a:p>
            <a:endParaRPr lang="hr-HR" dirty="0"/>
          </a:p>
        </p:txBody>
      </p:sp>
    </p:spTree>
    <p:extLst>
      <p:ext uri="{BB962C8B-B14F-4D97-AF65-F5344CB8AC3E}">
        <p14:creationId xmlns:p14="http://schemas.microsoft.com/office/powerpoint/2010/main" val="389653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2000</Words>
  <Application>Microsoft Office PowerPoint</Application>
  <PresentationFormat>On-screen Show (4:3)</PresentationFormat>
  <Paragraphs>85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Introduction </vt:lpstr>
      <vt:lpstr>PowerPoint Presentation</vt:lpstr>
      <vt:lpstr>Available IT tools on the market </vt:lpstr>
      <vt:lpstr>Customized IT system requirements  </vt:lpstr>
      <vt:lpstr>Customized Application</vt:lpstr>
      <vt:lpstr>PowerPoint Presentation</vt:lpstr>
      <vt:lpstr>LIS student`s competencies  and their applicability in building customized IT tools</vt:lpstr>
      <vt:lpstr>Findings</vt:lpstr>
      <vt:lpstr>Conclusion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Josipa Selthofer</dc:creator>
  <cp:lastModifiedBy>Josipa Selthofer</cp:lastModifiedBy>
  <cp:revision>16</cp:revision>
  <dcterms:created xsi:type="dcterms:W3CDTF">2012-05-08T13:40:29Z</dcterms:created>
  <dcterms:modified xsi:type="dcterms:W3CDTF">2014-06-16T13:45:12Z</dcterms:modified>
</cp:coreProperties>
</file>